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/>
    <p:restoredTop sz="94671"/>
  </p:normalViewPr>
  <p:slideViewPr>
    <p:cSldViewPr snapToGrid="0" snapToObjects="1">
      <p:cViewPr varScale="1">
        <p:scale>
          <a:sx n="96" d="100"/>
          <a:sy n="96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9951F-045C-A84F-9989-F5C13D7AF5FA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E1C-4397-9643-8955-587E4732F37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0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CD53AE2-ED60-2648-864E-3648E438F718}" type="datetimeFigureOut">
              <a:rPr lang="it-IT" smtClean="0"/>
              <a:t>18/05/17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31FCAAA-812B-EF4A-80C9-77E272A7D6A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4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space-roma3.caspur.it/bitstream/2307/4241/1/TESI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l’attuazione dei decreti conciliari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Dopo il 1563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452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it-IT" dirty="0" smtClean="0"/>
              <a:t>clericale</a:t>
            </a:r>
            <a:r>
              <a:rPr lang="mr-IN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Ruolo dei vescovi nell’applicazione del Concilio</a:t>
            </a:r>
          </a:p>
          <a:p>
            <a:r>
              <a:rPr lang="it-IT" dirty="0" smtClean="0"/>
              <a:t>Un episcopato mediamente migliore di quello del periodo precedente</a:t>
            </a:r>
          </a:p>
          <a:p>
            <a:r>
              <a:rPr lang="it-IT" dirty="0" smtClean="0"/>
              <a:t>Clero diocesano di qualità gradualmente migliore, anche se i seminari fanno fatica a diffondersi: migliore formazione culturale, moralità più elevata, dedizione alla cura delle anime</a:t>
            </a:r>
          </a:p>
          <a:p>
            <a:r>
              <a:rPr lang="it-IT" dirty="0" smtClean="0"/>
              <a:t>Clero regolare: numericamente assai maggiore del clero diocesano, ha un ruolo molto importante (sia le antiche famiglie religiose che le nuove realtà); tra tutti i </a:t>
            </a:r>
            <a:r>
              <a:rPr lang="it-IT" dirty="0" err="1" smtClean="0"/>
              <a:t>igesuiti</a:t>
            </a:r>
            <a:r>
              <a:rPr lang="it-IT" dirty="0" smtClean="0"/>
              <a:t> hanno un posto di tutto rilievo nell’educazione della gioventù, nei seminari, nella predicazione, nella teologia, nella confessione e direzione spirituale, nelle missioni popolari e “ad </a:t>
            </a:r>
            <a:r>
              <a:rPr lang="it-IT" dirty="0" err="1" smtClean="0"/>
              <a:t>gentes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Problema della vita religiosa femminile (monacazioni forzate)</a:t>
            </a:r>
            <a:r>
              <a:rPr lang="it-IT" dirty="0"/>
              <a:t> </a:t>
            </a:r>
            <a:r>
              <a:rPr lang="it-IT" dirty="0" smtClean="0"/>
              <a:t>cfr. P.  Vismara, </a:t>
            </a:r>
            <a:r>
              <a:rPr lang="it-IT" i="1" dirty="0" smtClean="0"/>
              <a:t>Per </a:t>
            </a:r>
            <a:r>
              <a:rPr lang="it-IT" i="1" dirty="0" err="1" smtClean="0"/>
              <a:t>vim</a:t>
            </a:r>
            <a:r>
              <a:rPr lang="it-IT" i="1" dirty="0" smtClean="0"/>
              <a:t> et </a:t>
            </a:r>
            <a:r>
              <a:rPr lang="it-IT" i="1" dirty="0" err="1" smtClean="0"/>
              <a:t>metu</a:t>
            </a:r>
            <a:r>
              <a:rPr lang="it-IT" dirty="0" smtClean="0"/>
              <a:t>. </a:t>
            </a:r>
            <a:r>
              <a:rPr lang="it-IT" i="1" dirty="0" smtClean="0"/>
              <a:t>Il caso di Paola Teresa Pietra, </a:t>
            </a:r>
            <a:r>
              <a:rPr lang="it-IT" dirty="0" smtClean="0"/>
              <a:t>1991</a:t>
            </a:r>
          </a:p>
          <a:p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dspace-roma3.caspur.it/bitstream/2307/4241/1/TESI.pdf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797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it-IT" dirty="0" smtClean="0"/>
              <a:t>popolare.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concilio accoglie e valorizza la religiosità popolare (culto delle immagini e delle reliquie, venerazione dei santi ecc.) ma preoccupandosi di depurarlo dagli elementi spuri e dalle sopravvivenze del paganesimo</a:t>
            </a:r>
          </a:p>
          <a:p>
            <a:r>
              <a:rPr lang="it-IT" dirty="0" smtClean="0"/>
              <a:t>G. De Rosa,  </a:t>
            </a:r>
            <a:r>
              <a:rPr lang="it-IT" i="1" dirty="0" smtClean="0"/>
              <a:t>Vescovi, popolo e magia nel sud. Ricerche di storia socio-religiosa dal XVII al XIX secolo, </a:t>
            </a:r>
            <a:r>
              <a:rPr lang="it-IT" dirty="0" smtClean="0"/>
              <a:t>1983</a:t>
            </a:r>
          </a:p>
          <a:p>
            <a:r>
              <a:rPr lang="it-IT" dirty="0" smtClean="0"/>
              <a:t>Devozioni eucaristiche</a:t>
            </a:r>
          </a:p>
          <a:p>
            <a:r>
              <a:rPr lang="it-IT" dirty="0" smtClean="0"/>
              <a:t>Catechesi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22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storiografia </a:t>
            </a:r>
            <a:br>
              <a:rPr lang="it-IT" dirty="0" smtClean="0"/>
            </a:br>
            <a:r>
              <a:rPr lang="it-IT" dirty="0" smtClean="0"/>
              <a:t>sul concilio di </a:t>
            </a:r>
            <a:r>
              <a:rPr lang="it-IT" dirty="0" err="1" smtClean="0"/>
              <a:t>trento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Sarpi</a:t>
            </a:r>
            <a:r>
              <a:rPr lang="it-IT" dirty="0" smtClean="0"/>
              <a:t>, </a:t>
            </a:r>
            <a:r>
              <a:rPr lang="it-IT" i="1" dirty="0" smtClean="0"/>
              <a:t>Istoria del concilio di Trento</a:t>
            </a:r>
            <a:r>
              <a:rPr lang="it-IT" dirty="0" smtClean="0"/>
              <a:t>, Venezia 1619</a:t>
            </a:r>
          </a:p>
          <a:p>
            <a:r>
              <a:rPr lang="it-IT" dirty="0" smtClean="0"/>
              <a:t>Giovanni Miccoli (anni ‘70): influenza dei movimenti evangelici, repressione del papato</a:t>
            </a:r>
          </a:p>
          <a:p>
            <a:r>
              <a:rPr lang="it-IT" dirty="0" smtClean="0"/>
              <a:t>Massimo Firpo (anni ‘90): l’idea di “Controriforma”</a:t>
            </a:r>
          </a:p>
          <a:p>
            <a:r>
              <a:rPr lang="it-IT" dirty="0" smtClean="0"/>
              <a:t>Ronnie Po-</a:t>
            </a:r>
            <a:r>
              <a:rPr lang="it-IT" dirty="0" err="1" smtClean="0"/>
              <a:t>chia</a:t>
            </a:r>
            <a:r>
              <a:rPr lang="it-IT" dirty="0" smtClean="0"/>
              <a:t> </a:t>
            </a:r>
            <a:r>
              <a:rPr lang="it-IT" dirty="0" err="1" smtClean="0"/>
              <a:t>Hsia</a:t>
            </a:r>
            <a:r>
              <a:rPr lang="it-IT" dirty="0" smtClean="0"/>
              <a:t>, </a:t>
            </a:r>
            <a:r>
              <a:rPr lang="it-IT" i="1" dirty="0" smtClean="0"/>
              <a:t>The world of </a:t>
            </a:r>
            <a:r>
              <a:rPr lang="it-IT" i="1" dirty="0" err="1" smtClean="0"/>
              <a:t>catholic</a:t>
            </a:r>
            <a:r>
              <a:rPr lang="it-IT" i="1" dirty="0" smtClean="0"/>
              <a:t> </a:t>
            </a:r>
            <a:r>
              <a:rPr lang="it-IT" i="1" dirty="0" err="1" smtClean="0"/>
              <a:t>renewal</a:t>
            </a:r>
            <a:r>
              <a:rPr lang="it-IT" i="1" dirty="0" smtClean="0"/>
              <a:t>, </a:t>
            </a:r>
            <a:r>
              <a:rPr lang="it-IT" dirty="0" smtClean="0"/>
              <a:t>Cambridge 2005</a:t>
            </a:r>
          </a:p>
          <a:p>
            <a:r>
              <a:rPr lang="it-IT" dirty="0" smtClean="0"/>
              <a:t>Paolo Prodi, </a:t>
            </a:r>
            <a:r>
              <a:rPr lang="it-IT" i="1" dirty="0" smtClean="0"/>
              <a:t>Il paradigma tridentino, </a:t>
            </a:r>
            <a:r>
              <a:rPr lang="it-IT" dirty="0" smtClean="0"/>
              <a:t>Brescia 2010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520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2574" y="484632"/>
            <a:ext cx="6105674" cy="1609344"/>
          </a:xfrm>
        </p:spPr>
        <p:txBody>
          <a:bodyPr/>
          <a:lstStyle/>
          <a:p>
            <a:r>
              <a:rPr lang="it-IT" dirty="0" smtClean="0"/>
              <a:t>PIO V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9808" y="2093976"/>
            <a:ext cx="6198439" cy="4078224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Antonio </a:t>
            </a:r>
            <a:r>
              <a:rPr lang="it-IT" dirty="0" err="1"/>
              <a:t>Ghislieri</a:t>
            </a:r>
            <a:r>
              <a:rPr lang="it-IT" dirty="0"/>
              <a:t> </a:t>
            </a:r>
            <a:r>
              <a:rPr lang="it-IT" dirty="0" smtClean="0"/>
              <a:t>nasce nel 1504 a </a:t>
            </a:r>
            <a:r>
              <a:rPr lang="it-IT" dirty="0"/>
              <a:t>Bosco (oggi Bosco Marengo, in provincia di Alessandria</a:t>
            </a:r>
            <a:r>
              <a:rPr lang="it-IT" dirty="0" smtClean="0"/>
              <a:t>), appartenente </a:t>
            </a:r>
            <a:r>
              <a:rPr lang="it-IT" dirty="0"/>
              <a:t>all'epoca alla diocesi di Tortona e</a:t>
            </a:r>
            <a:r>
              <a:rPr lang="it-IT" dirty="0" smtClean="0"/>
              <a:t> </a:t>
            </a:r>
            <a:r>
              <a:rPr lang="it-IT" dirty="0"/>
              <a:t>al ducato di Milano. </a:t>
            </a:r>
            <a:endParaRPr lang="it-IT" dirty="0" smtClean="0"/>
          </a:p>
          <a:p>
            <a:r>
              <a:rPr lang="it-IT" dirty="0" smtClean="0"/>
              <a:t>All'età </a:t>
            </a:r>
            <a:r>
              <a:rPr lang="it-IT" dirty="0"/>
              <a:t>di quattordici anni </a:t>
            </a:r>
            <a:r>
              <a:rPr lang="it-IT" dirty="0" smtClean="0"/>
              <a:t>entra </a:t>
            </a:r>
            <a:r>
              <a:rPr lang="it-IT" dirty="0"/>
              <a:t>nei domenicani </a:t>
            </a:r>
            <a:r>
              <a:rPr lang="it-IT" dirty="0" smtClean="0"/>
              <a:t>di</a:t>
            </a:r>
            <a:r>
              <a:rPr lang="it-IT" dirty="0"/>
              <a:t> </a:t>
            </a:r>
            <a:r>
              <a:rPr lang="it-IT" dirty="0" smtClean="0"/>
              <a:t>Voghera con  </a:t>
            </a:r>
            <a:r>
              <a:rPr lang="it-IT" dirty="0"/>
              <a:t>il nome di fra </a:t>
            </a:r>
            <a:r>
              <a:rPr lang="it-IT" dirty="0" smtClean="0"/>
              <a:t>Michele. </a:t>
            </a:r>
          </a:p>
          <a:p>
            <a:r>
              <a:rPr lang="it-IT" dirty="0" smtClean="0"/>
              <a:t>Nel</a:t>
            </a:r>
            <a:r>
              <a:rPr lang="it-IT" dirty="0"/>
              <a:t> 1519 </a:t>
            </a:r>
            <a:r>
              <a:rPr lang="it-IT" dirty="0" smtClean="0"/>
              <a:t>professai</a:t>
            </a:r>
            <a:r>
              <a:rPr lang="it-IT" dirty="0"/>
              <a:t> voti solenni a Vigevano, poi </a:t>
            </a:r>
            <a:r>
              <a:rPr lang="it-IT" dirty="0" smtClean="0"/>
              <a:t>completa la </a:t>
            </a:r>
            <a:r>
              <a:rPr lang="it-IT" dirty="0"/>
              <a:t>sua formazione </a:t>
            </a:r>
            <a:r>
              <a:rPr lang="it-IT" dirty="0" smtClean="0"/>
              <a:t>teologica a Bologna. </a:t>
            </a:r>
            <a:endParaRPr lang="it-IT" dirty="0"/>
          </a:p>
          <a:p>
            <a:r>
              <a:rPr lang="it-IT" dirty="0"/>
              <a:t>Nel </a:t>
            </a:r>
            <a:r>
              <a:rPr lang="it-IT" dirty="0" smtClean="0"/>
              <a:t>1528 ordinato</a:t>
            </a:r>
            <a:r>
              <a:rPr lang="it-IT" dirty="0"/>
              <a:t> </a:t>
            </a:r>
            <a:r>
              <a:rPr lang="it-IT" dirty="0" smtClean="0"/>
              <a:t>sacerdote a Genova</a:t>
            </a:r>
          </a:p>
          <a:p>
            <a:r>
              <a:rPr lang="it-IT" dirty="0" smtClean="0"/>
              <a:t>Insegna Filosofia a Pavia dal </a:t>
            </a:r>
            <a:r>
              <a:rPr lang="it-IT" dirty="0"/>
              <a:t>1528 </a:t>
            </a:r>
            <a:r>
              <a:rPr lang="it-IT" dirty="0" smtClean="0"/>
              <a:t>al 1544; per </a:t>
            </a:r>
            <a:r>
              <a:rPr lang="it-IT" dirty="0"/>
              <a:t>breve tempo </a:t>
            </a:r>
            <a:r>
              <a:rPr lang="it-IT" dirty="0" smtClean="0"/>
              <a:t>docente </a:t>
            </a:r>
            <a:r>
              <a:rPr lang="it-IT" dirty="0"/>
              <a:t>di Teologia presso l'Università di Bologna. </a:t>
            </a:r>
            <a:r>
              <a:rPr lang="it-IT" dirty="0" smtClean="0"/>
              <a:t>Maestro dei </a:t>
            </a:r>
            <a:r>
              <a:rPr lang="it-IT" dirty="0"/>
              <a:t>novizi a Vigevano, poi </a:t>
            </a:r>
            <a:r>
              <a:rPr lang="it-IT" dirty="0" smtClean="0"/>
              <a:t>priore qui e ad Alba.</a:t>
            </a:r>
          </a:p>
          <a:p>
            <a:r>
              <a:rPr lang="it-IT" dirty="0" smtClean="0"/>
              <a:t>Inquisitore a Pavia, Como e Bergamo</a:t>
            </a:r>
          </a:p>
          <a:p>
            <a:r>
              <a:rPr lang="it-IT" dirty="0" smtClean="0"/>
              <a:t>Commissario dell’Inquisizione romana (1551)</a:t>
            </a:r>
          </a:p>
          <a:p>
            <a:r>
              <a:rPr lang="it-IT" dirty="0" smtClean="0"/>
              <a:t>Inquisitore a Milano e Lombardia (1556)</a:t>
            </a:r>
          </a:p>
          <a:p>
            <a:r>
              <a:rPr lang="it-IT" dirty="0" smtClean="0"/>
              <a:t>Vescovo di Sutri e Nepi (1556) e cardinale (1557)</a:t>
            </a:r>
          </a:p>
          <a:p>
            <a:r>
              <a:rPr lang="it-IT" dirty="0" smtClean="0"/>
              <a:t>Grande Inquisitore (1558)</a:t>
            </a:r>
          </a:p>
          <a:p>
            <a:r>
              <a:rPr lang="it-IT" dirty="0" smtClean="0"/>
              <a:t>Vescovo di Mondovì (1560) e protettore dei Barnabiti</a:t>
            </a:r>
          </a:p>
          <a:p>
            <a:r>
              <a:rPr lang="it-IT" dirty="0" smtClean="0"/>
              <a:t>Eletto papa il 7 gennaio 1566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3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riforme attuate da Pio V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Riforma del Messale, del Breviario, del Rituale</a:t>
            </a:r>
          </a:p>
          <a:p>
            <a:r>
              <a:rPr lang="it-IT" dirty="0" smtClean="0"/>
              <a:t>Fondazione della “Congregazione dell’Indice” (1571)</a:t>
            </a:r>
          </a:p>
          <a:p>
            <a:r>
              <a:rPr lang="it-IT" dirty="0" smtClean="0"/>
              <a:t>Catechismo romano o “ad </a:t>
            </a:r>
            <a:r>
              <a:rPr lang="it-IT" dirty="0" err="1" smtClean="0"/>
              <a:t>parochos</a:t>
            </a:r>
            <a:r>
              <a:rPr lang="it-IT" dirty="0" smtClean="0"/>
              <a:t>” (1566)</a:t>
            </a:r>
          </a:p>
          <a:p>
            <a:r>
              <a:rPr lang="it-IT" dirty="0" smtClean="0"/>
              <a:t>Vedere la scheda “Le compagnie e le scuole della dottrina cristiana” 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415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289" b="1412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5785338"/>
            <a:ext cx="10058400" cy="386862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chemeClr val="bg1"/>
                </a:solidFill>
              </a:rPr>
              <a:t>Battaglia di Lepanto: 7 ottobre 1571</a:t>
            </a:r>
          </a:p>
        </p:txBody>
      </p:sp>
    </p:spTree>
    <p:extLst>
      <p:ext uri="{BB962C8B-B14F-4D97-AF65-F5344CB8AC3E}">
        <p14:creationId xmlns:p14="http://schemas.microsoft.com/office/powerpoint/2010/main" val="37403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8137" r="10532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it-IT" sz="2400"/>
              <a:t>gregorio xiii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it-IT" dirty="0"/>
              <a:t>Ugo </a:t>
            </a:r>
            <a:r>
              <a:rPr lang="it-IT" dirty="0" smtClean="0"/>
              <a:t>Boncompagni (1504-1585, papa dal 1572)</a:t>
            </a:r>
            <a:endParaRPr lang="it-IT" dirty="0"/>
          </a:p>
          <a:p>
            <a:r>
              <a:rPr lang="it-IT" dirty="0"/>
              <a:t>Promuove la fondazione dei seminari (specialmente nei territori di lingua tedesca) e dei collegi nazionali a Roma</a:t>
            </a:r>
          </a:p>
          <a:p>
            <a:r>
              <a:rPr lang="it-IT" dirty="0"/>
              <a:t>Sostiene i gesuiti </a:t>
            </a:r>
          </a:p>
          <a:p>
            <a:r>
              <a:rPr lang="it-IT" dirty="0"/>
              <a:t>Riforma del calendario (“gregoriano”) con la sottrazione di 10 giorni per riportare in pari il calendario legale e quello solare (s. Teresa d’</a:t>
            </a:r>
            <a:r>
              <a:rPr lang="it-IT" dirty="0" err="1"/>
              <a:t>Avila</a:t>
            </a:r>
            <a:r>
              <a:rPr lang="it-IT" dirty="0"/>
              <a:t> morì nella notte tra il 4 e  il 15 ottobre 1582</a:t>
            </a:r>
            <a:r>
              <a:rPr lang="mr-IN" dirty="0"/>
              <a:t>…</a:t>
            </a:r>
            <a:r>
              <a:rPr lang="it-IT" dirty="0"/>
              <a:t>)</a:t>
            </a:r>
          </a:p>
          <a:p>
            <a:r>
              <a:rPr lang="it-IT" dirty="0"/>
              <a:t>Azione delle nunziature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51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5556" r="7052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it-IT" sz="2400"/>
              <a:t>Sisto V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it-IT" dirty="0"/>
              <a:t>Felice </a:t>
            </a:r>
            <a:r>
              <a:rPr lang="it-IT" dirty="0" err="1"/>
              <a:t>Peretti</a:t>
            </a:r>
            <a:r>
              <a:rPr lang="it-IT" dirty="0"/>
              <a:t>, frate </a:t>
            </a:r>
            <a:r>
              <a:rPr lang="it-IT" dirty="0" smtClean="0"/>
              <a:t>francescano (1521-1590, papa dal 1585)</a:t>
            </a:r>
          </a:p>
          <a:p>
            <a:r>
              <a:rPr lang="it-IT" dirty="0" smtClean="0"/>
              <a:t>Riorganizza la Curia romana (1588) secondo una struttura che rimane in uso fino a Pio X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525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16" y="2743200"/>
            <a:ext cx="2134492" cy="2996827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it-IT" dirty="0"/>
              <a:t>Urbano </a:t>
            </a:r>
            <a:r>
              <a:rPr lang="it-IT" dirty="0" smtClean="0"/>
              <a:t>VII </a:t>
            </a:r>
            <a:r>
              <a:rPr lang="mr-IN" dirty="0" smtClean="0"/>
              <a:t>–</a:t>
            </a:r>
            <a:r>
              <a:rPr lang="it-IT" dirty="0" smtClean="0"/>
              <a:t> Gregorio XIV </a:t>
            </a:r>
            <a:r>
              <a:rPr lang="mr-IN" dirty="0" smtClean="0"/>
              <a:t>–</a:t>
            </a:r>
            <a:r>
              <a:rPr lang="it-IT" dirty="0" smtClean="0"/>
              <a:t> Innocenzo IX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21992" y="2638044"/>
            <a:ext cx="3631692" cy="3101983"/>
          </a:xfrm>
        </p:spPr>
        <p:txBody>
          <a:bodyPr>
            <a:normAutofit/>
          </a:bodyPr>
          <a:lstStyle/>
          <a:p>
            <a:r>
              <a:rPr lang="it-IT" dirty="0" smtClean="0"/>
              <a:t>Urbano VII: Giovanni </a:t>
            </a:r>
            <a:r>
              <a:rPr lang="it-IT" dirty="0"/>
              <a:t>Battista Castagna (</a:t>
            </a:r>
            <a:r>
              <a:rPr lang="it-IT" dirty="0" smtClean="0"/>
              <a:t>1521-1590), papa </a:t>
            </a:r>
            <a:r>
              <a:rPr lang="it-IT" dirty="0"/>
              <a:t>dal 15 al 27 settembre </a:t>
            </a:r>
            <a:r>
              <a:rPr lang="it-IT" dirty="0" smtClean="0"/>
              <a:t>1590: il </a:t>
            </a:r>
            <a:r>
              <a:rPr lang="it-IT" dirty="0"/>
              <a:t>pontificato più breve della </a:t>
            </a:r>
            <a:r>
              <a:rPr lang="it-IT" dirty="0" smtClean="0"/>
              <a:t>storia.</a:t>
            </a:r>
          </a:p>
          <a:p>
            <a:r>
              <a:rPr lang="it-IT" dirty="0" smtClean="0"/>
              <a:t>Gregorio XIV: Niccolò </a:t>
            </a:r>
            <a:r>
              <a:rPr lang="it-IT" dirty="0" err="1" smtClean="0"/>
              <a:t>Sfondrati</a:t>
            </a:r>
            <a:r>
              <a:rPr lang="it-IT" dirty="0" smtClean="0"/>
              <a:t> (1535-1591), papa dall’8 dicembre 1590 al 16 ottobre 1591</a:t>
            </a:r>
          </a:p>
          <a:p>
            <a:r>
              <a:rPr lang="it-IT" dirty="0" smtClean="0"/>
              <a:t>Innocenzo IX: Giovanni Antonio Facchinetti (1519-1591), papa dal 29 ottobre al 30 dicembre 1591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695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065" r="1450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it-IT" sz="2000"/>
              <a:t>Clemente VIII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it-IT" sz="1600"/>
              <a:t>Ippolito Aldobrandini (1536-1605), papa dal 1592.</a:t>
            </a:r>
          </a:p>
          <a:p>
            <a:r>
              <a:rPr lang="it-IT" sz="1600"/>
              <a:t>La “Vulgata” sisto-clementina</a:t>
            </a:r>
          </a:p>
          <a:p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29473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chiesa </a:t>
            </a:r>
            <a:r>
              <a:rPr lang="it-IT" dirty="0" smtClean="0"/>
              <a:t>romana</a:t>
            </a:r>
            <a:r>
              <a:rPr lang="mr-IN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Prima fase: dalla fine del Concilio agli anni 1620-1630</a:t>
            </a:r>
          </a:p>
          <a:p>
            <a:r>
              <a:rPr lang="it-IT" dirty="0" smtClean="0"/>
              <a:t>Rafforzamento della forza della Sede di Roma, grazie al processo di uniformazione della liturgia, alla promozione della catechesi e della predicazione.</a:t>
            </a:r>
          </a:p>
          <a:p>
            <a:r>
              <a:rPr lang="it-IT" dirty="0" smtClean="0"/>
              <a:t>Ruolo delle congregazioni romane (Indice, Riti, Vescovi e religiosi, Interpretazione del Concilio, poi Propaganda fide) e delle nunziature</a:t>
            </a:r>
          </a:p>
          <a:p>
            <a:r>
              <a:rPr lang="it-IT" dirty="0" smtClean="0"/>
              <a:t>Visite ad </a:t>
            </a:r>
            <a:r>
              <a:rPr lang="it-IT" dirty="0" err="1" smtClean="0"/>
              <a:t>limina</a:t>
            </a:r>
            <a:endParaRPr lang="it-IT" dirty="0" smtClean="0"/>
          </a:p>
          <a:p>
            <a:r>
              <a:rPr lang="it-IT" dirty="0" smtClean="0"/>
              <a:t>Edilizia sacra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7245596"/>
      </p:ext>
    </p:extLst>
  </p:cSld>
  <p:clrMapOvr>
    <a:masterClrMapping/>
  </p:clrMapOvr>
</p:sld>
</file>

<file path=ppt/theme/theme1.xml><?xml version="1.0" encoding="utf-8"?>
<a:theme xmlns:a="http://schemas.openxmlformats.org/drawingml/2006/main" name="Pacchetto">
  <a:themeElements>
    <a:clrScheme name="Pacchetto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chett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chett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156</TotalTime>
  <Words>592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Calibri</vt:lpstr>
      <vt:lpstr>Gill Sans MT</vt:lpstr>
      <vt:lpstr>Mangal</vt:lpstr>
      <vt:lpstr>Arial</vt:lpstr>
      <vt:lpstr>Pacchetto</vt:lpstr>
      <vt:lpstr>l’attuazione dei decreti conciliari</vt:lpstr>
      <vt:lpstr>PIO V</vt:lpstr>
      <vt:lpstr>le riforme attuate da Pio V</vt:lpstr>
      <vt:lpstr>Presentazione di PowerPoint</vt:lpstr>
      <vt:lpstr>gregorio xiii</vt:lpstr>
      <vt:lpstr>Sisto V</vt:lpstr>
      <vt:lpstr>Urbano VII – Gregorio XIV – Innocenzo IX</vt:lpstr>
      <vt:lpstr>Clemente VIII</vt:lpstr>
      <vt:lpstr>una chiesa romana…</vt:lpstr>
      <vt:lpstr>…clericale…</vt:lpstr>
      <vt:lpstr>…popolare.</vt:lpstr>
      <vt:lpstr>la storiografia  sul concilio di trento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l’attuazione dei decreti conciliari</dc:title>
  <dc:creator>Fabio Besostri</dc:creator>
  <cp:lastModifiedBy>Fabio Besostri</cp:lastModifiedBy>
  <cp:revision>25</cp:revision>
  <cp:lastPrinted>2017-05-18T09:41:16Z</cp:lastPrinted>
  <dcterms:created xsi:type="dcterms:W3CDTF">2017-05-17T16:38:03Z</dcterms:created>
  <dcterms:modified xsi:type="dcterms:W3CDTF">2017-05-18T10:20:15Z</dcterms:modified>
</cp:coreProperties>
</file>