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sldIdLst>
    <p:sldId id="256" r:id="rId2"/>
    <p:sldId id="276" r:id="rId3"/>
    <p:sldId id="277" r:id="rId4"/>
    <p:sldId id="278" r:id="rId5"/>
    <p:sldId id="280" r:id="rId6"/>
    <p:sldId id="282" r:id="rId7"/>
    <p:sldId id="283" r:id="rId8"/>
    <p:sldId id="257" r:id="rId9"/>
    <p:sldId id="258" r:id="rId10"/>
    <p:sldId id="259" r:id="rId11"/>
    <p:sldId id="260" r:id="rId12"/>
    <p:sldId id="261" r:id="rId13"/>
    <p:sldId id="262" r:id="rId14"/>
    <p:sldId id="263" r:id="rId15"/>
    <p:sldId id="266" r:id="rId16"/>
    <p:sldId id="264" r:id="rId17"/>
    <p:sldId id="265" r:id="rId18"/>
    <p:sldId id="267" r:id="rId19"/>
    <p:sldId id="268" r:id="rId20"/>
    <p:sldId id="269" r:id="rId21"/>
    <p:sldId id="270" r:id="rId22"/>
    <p:sldId id="271" r:id="rId23"/>
    <p:sldId id="272" r:id="rId24"/>
    <p:sldId id="273" r:id="rId25"/>
    <p:sldId id="285" r:id="rId26"/>
    <p:sldId id="274" r:id="rId27"/>
    <p:sldId id="275" r:id="rId28"/>
    <p:sldId id="284" r:id="rId29"/>
    <p:sldId id="286" r:id="rId30"/>
    <p:sldId id="287" r:id="rId31"/>
    <p:sldId id="290" r:id="rId32"/>
    <p:sldId id="288" r:id="rId33"/>
    <p:sldId id="289" r:id="rId34"/>
    <p:sldId id="291" r:id="rId35"/>
    <p:sldId id="292"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5"/>
    <p:restoredTop sz="94789"/>
  </p:normalViewPr>
  <p:slideViewPr>
    <p:cSldViewPr snapToGrid="0" snapToObjects="1">
      <p:cViewPr varScale="1">
        <p:scale>
          <a:sx n="116" d="100"/>
          <a:sy n="116" d="100"/>
        </p:scale>
        <p:origin x="22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D07E74-10E5-4339-BC56-62107142B46B}" type="doc">
      <dgm:prSet loTypeId="urn:microsoft.com/office/officeart/2005/8/layout/hChevron3" loCatId="process" qsTypeId="urn:microsoft.com/office/officeart/2005/8/quickstyle/simple1" qsCatId="simple" csTypeId="urn:microsoft.com/office/officeart/2005/8/colors/colorful5" csCatId="colorful"/>
      <dgm:spPr/>
      <dgm:t>
        <a:bodyPr/>
        <a:lstStyle/>
        <a:p>
          <a:endParaRPr lang="en-US"/>
        </a:p>
      </dgm:t>
    </dgm:pt>
    <dgm:pt modelId="{E1D54ED7-A9FB-47FF-AACF-97D519AE921D}">
      <dgm:prSet/>
      <dgm:spPr/>
      <dgm:t>
        <a:bodyPr/>
        <a:lstStyle/>
        <a:p>
          <a:r>
            <a:rPr lang="it-IT" b="1" dirty="0"/>
            <a:t>Liberalismo </a:t>
          </a:r>
          <a:r>
            <a:rPr lang="it-IT" dirty="0"/>
            <a:t>è un termine che ha assunto, di volta in volta, significati diversi, in ambito filosofico, teologico, economico, politico. Rivendica, alle sue origini, </a:t>
          </a:r>
          <a:r>
            <a:rPr lang="it-IT" b="1" dirty="0"/>
            <a:t>la più assoluta libertà dell'uomo, </a:t>
          </a:r>
          <a:r>
            <a:rPr lang="it-IT" dirty="0"/>
            <a:t>tanto contro la visione del mondo caratteristica del </a:t>
          </a:r>
          <a:r>
            <a:rPr lang="it-IT" b="1" dirty="0"/>
            <a:t>periodo medievale</a:t>
          </a:r>
          <a:r>
            <a:rPr lang="it-IT" dirty="0"/>
            <a:t>, dominato dalla sacralità e dai principi metafisici e religiosi, quanto contro lo strapotere politico proprio delle </a:t>
          </a:r>
          <a:r>
            <a:rPr lang="it-IT" b="1" dirty="0"/>
            <a:t>strutture assolutistiche</a:t>
          </a:r>
          <a:r>
            <a:rPr lang="it-IT" dirty="0"/>
            <a:t>.</a:t>
          </a:r>
          <a:endParaRPr lang="en-US" dirty="0"/>
        </a:p>
      </dgm:t>
    </dgm:pt>
    <dgm:pt modelId="{5152A7B2-71F3-43BC-8A53-98B53BF16EBB}" type="parTrans" cxnId="{A5AEC786-F675-486D-B091-9A42F25EFDE3}">
      <dgm:prSet/>
      <dgm:spPr/>
      <dgm:t>
        <a:bodyPr/>
        <a:lstStyle/>
        <a:p>
          <a:endParaRPr lang="en-US"/>
        </a:p>
      </dgm:t>
    </dgm:pt>
    <dgm:pt modelId="{FC4F057B-245F-4640-B5B5-910BB67332E3}" type="sibTrans" cxnId="{A5AEC786-F675-486D-B091-9A42F25EFDE3}">
      <dgm:prSet/>
      <dgm:spPr/>
      <dgm:t>
        <a:bodyPr/>
        <a:lstStyle/>
        <a:p>
          <a:endParaRPr lang="en-US"/>
        </a:p>
      </dgm:t>
    </dgm:pt>
    <dgm:pt modelId="{8A23E5CC-1598-49A3-B334-9686322D31F3}">
      <dgm:prSet/>
      <dgm:spPr/>
      <dgm:t>
        <a:bodyPr/>
        <a:lstStyle/>
        <a:p>
          <a:r>
            <a:rPr lang="it-IT"/>
            <a:t>Premesse ideologiche: </a:t>
          </a:r>
          <a:endParaRPr lang="en-US"/>
        </a:p>
      </dgm:t>
    </dgm:pt>
    <dgm:pt modelId="{CB3A2DF4-6624-4948-BBBD-4512C487867E}" type="parTrans" cxnId="{117ED1E6-BA90-4480-812C-FB67618ADA26}">
      <dgm:prSet/>
      <dgm:spPr/>
      <dgm:t>
        <a:bodyPr/>
        <a:lstStyle/>
        <a:p>
          <a:endParaRPr lang="en-US"/>
        </a:p>
      </dgm:t>
    </dgm:pt>
    <dgm:pt modelId="{D57B9A87-DE3A-4EB6-9458-49D32E368922}" type="sibTrans" cxnId="{117ED1E6-BA90-4480-812C-FB67618ADA26}">
      <dgm:prSet/>
      <dgm:spPr/>
      <dgm:t>
        <a:bodyPr/>
        <a:lstStyle/>
        <a:p>
          <a:endParaRPr lang="en-US"/>
        </a:p>
      </dgm:t>
    </dgm:pt>
    <dgm:pt modelId="{1BFE737F-27AC-4322-823E-D5DF2106A0F6}">
      <dgm:prSet/>
      <dgm:spPr/>
      <dgm:t>
        <a:bodyPr/>
        <a:lstStyle/>
        <a:p>
          <a:r>
            <a:rPr lang="it-IT" dirty="0"/>
            <a:t>La </a:t>
          </a:r>
          <a:r>
            <a:rPr lang="it-IT" b="1" dirty="0"/>
            <a:t>Riforma protestante </a:t>
          </a:r>
          <a:r>
            <a:rPr lang="it-IT" dirty="0"/>
            <a:t>(libero esame della Scrittura)</a:t>
          </a:r>
          <a:endParaRPr lang="en-US" dirty="0"/>
        </a:p>
      </dgm:t>
    </dgm:pt>
    <dgm:pt modelId="{5028B417-70B2-4701-93DF-7B2124F7B1AD}" type="parTrans" cxnId="{68394BA8-3580-475B-8A86-48B51EC7649D}">
      <dgm:prSet/>
      <dgm:spPr/>
      <dgm:t>
        <a:bodyPr/>
        <a:lstStyle/>
        <a:p>
          <a:endParaRPr lang="en-US"/>
        </a:p>
      </dgm:t>
    </dgm:pt>
    <dgm:pt modelId="{01E9288C-E399-467E-9368-6B9730557A59}" type="sibTrans" cxnId="{68394BA8-3580-475B-8A86-48B51EC7649D}">
      <dgm:prSet/>
      <dgm:spPr/>
      <dgm:t>
        <a:bodyPr/>
        <a:lstStyle/>
        <a:p>
          <a:endParaRPr lang="en-US"/>
        </a:p>
      </dgm:t>
    </dgm:pt>
    <dgm:pt modelId="{993366E3-5144-4984-A50D-F8E5C6CB17FF}">
      <dgm:prSet/>
      <dgm:spPr/>
      <dgm:t>
        <a:bodyPr/>
        <a:lstStyle/>
        <a:p>
          <a:r>
            <a:rPr lang="it-IT" dirty="0"/>
            <a:t>Il </a:t>
          </a:r>
          <a:r>
            <a:rPr lang="it-IT" b="1" dirty="0"/>
            <a:t>razionalismo</a:t>
          </a:r>
          <a:r>
            <a:rPr lang="it-IT" dirty="0"/>
            <a:t> (rifiuto della fede come strumento per indagare la realtà, desacralizzazione)</a:t>
          </a:r>
          <a:endParaRPr lang="en-US" dirty="0"/>
        </a:p>
      </dgm:t>
    </dgm:pt>
    <dgm:pt modelId="{054EFA76-F8C2-4A7F-B412-CD25095E8430}" type="parTrans" cxnId="{A07F3911-D611-4272-B913-7135BEA19070}">
      <dgm:prSet/>
      <dgm:spPr/>
      <dgm:t>
        <a:bodyPr/>
        <a:lstStyle/>
        <a:p>
          <a:endParaRPr lang="en-US"/>
        </a:p>
      </dgm:t>
    </dgm:pt>
    <dgm:pt modelId="{F63F2E77-BBF9-4BB8-9D73-05B27F2330BB}" type="sibTrans" cxnId="{A07F3911-D611-4272-B913-7135BEA19070}">
      <dgm:prSet/>
      <dgm:spPr/>
      <dgm:t>
        <a:bodyPr/>
        <a:lstStyle/>
        <a:p>
          <a:endParaRPr lang="en-US"/>
        </a:p>
      </dgm:t>
    </dgm:pt>
    <dgm:pt modelId="{50C23211-3D67-4C54-9560-42E00A54F7CC}">
      <dgm:prSet/>
      <dgm:spPr/>
      <dgm:t>
        <a:bodyPr/>
        <a:lstStyle/>
        <a:p>
          <a:r>
            <a:rPr lang="it-IT" dirty="0"/>
            <a:t>Il </a:t>
          </a:r>
          <a:r>
            <a:rPr lang="it-IT" b="1" dirty="0"/>
            <a:t>giusnaturalismo</a:t>
          </a:r>
          <a:r>
            <a:rPr lang="it-IT" dirty="0"/>
            <a:t> (primato dell’individuo)</a:t>
          </a:r>
          <a:endParaRPr lang="en-US" dirty="0"/>
        </a:p>
      </dgm:t>
    </dgm:pt>
    <dgm:pt modelId="{C347A8C3-1A3C-4D53-8CBD-F87C1D3A6E42}" type="parTrans" cxnId="{D0030D09-C9FB-4ADD-9EF5-E2082551FFE2}">
      <dgm:prSet/>
      <dgm:spPr/>
      <dgm:t>
        <a:bodyPr/>
        <a:lstStyle/>
        <a:p>
          <a:endParaRPr lang="en-US"/>
        </a:p>
      </dgm:t>
    </dgm:pt>
    <dgm:pt modelId="{865E2044-838D-4855-8EAA-5CF138AD46AF}" type="sibTrans" cxnId="{D0030D09-C9FB-4ADD-9EF5-E2082551FFE2}">
      <dgm:prSet/>
      <dgm:spPr/>
      <dgm:t>
        <a:bodyPr/>
        <a:lstStyle/>
        <a:p>
          <a:endParaRPr lang="en-US"/>
        </a:p>
      </dgm:t>
    </dgm:pt>
    <dgm:pt modelId="{59B87C0B-385D-4070-BC8E-CD9545C60DBA}">
      <dgm:prSet/>
      <dgm:spPr/>
      <dgm:t>
        <a:bodyPr/>
        <a:lstStyle/>
        <a:p>
          <a:r>
            <a:rPr lang="it-IT" dirty="0"/>
            <a:t>La </a:t>
          </a:r>
          <a:r>
            <a:rPr lang="it-IT" b="1" dirty="0"/>
            <a:t>fisiocrazia</a:t>
          </a:r>
          <a:r>
            <a:rPr lang="it-IT" dirty="0"/>
            <a:t> economica</a:t>
          </a:r>
          <a:endParaRPr lang="en-US" dirty="0"/>
        </a:p>
      </dgm:t>
    </dgm:pt>
    <dgm:pt modelId="{B3B42E39-2B2C-42C6-AD16-3D5C02E3901F}" type="parTrans" cxnId="{CAE3DF46-B8F0-4C92-9842-35C1AB0C742D}">
      <dgm:prSet/>
      <dgm:spPr/>
      <dgm:t>
        <a:bodyPr/>
        <a:lstStyle/>
        <a:p>
          <a:endParaRPr lang="en-US"/>
        </a:p>
      </dgm:t>
    </dgm:pt>
    <dgm:pt modelId="{FB83D515-4411-4A82-BABC-59674A5543EE}" type="sibTrans" cxnId="{CAE3DF46-B8F0-4C92-9842-35C1AB0C742D}">
      <dgm:prSet/>
      <dgm:spPr/>
      <dgm:t>
        <a:bodyPr/>
        <a:lstStyle/>
        <a:p>
          <a:endParaRPr lang="en-US"/>
        </a:p>
      </dgm:t>
    </dgm:pt>
    <dgm:pt modelId="{7E57FF5B-6493-4135-9DA8-BBD14E31B8C0}">
      <dgm:prSet/>
      <dgm:spPr/>
      <dgm:t>
        <a:bodyPr/>
        <a:lstStyle/>
        <a:p>
          <a:r>
            <a:rPr lang="it-IT"/>
            <a:t>Da qui il favore della </a:t>
          </a:r>
          <a:r>
            <a:rPr lang="it-IT" b="1"/>
            <a:t>borghesia</a:t>
          </a:r>
          <a:r>
            <a:rPr lang="it-IT" b="1" i="1"/>
            <a:t> </a:t>
          </a:r>
          <a:r>
            <a:rPr lang="it-IT"/>
            <a:t>nei confronti del liberalismo</a:t>
          </a:r>
          <a:endParaRPr lang="en-US"/>
        </a:p>
      </dgm:t>
    </dgm:pt>
    <dgm:pt modelId="{1C07C24E-0D8C-444E-8192-3DEB73BD2B2E}" type="parTrans" cxnId="{FF4AB9AA-FACB-4A22-A5C7-34D523D70EA5}">
      <dgm:prSet/>
      <dgm:spPr/>
      <dgm:t>
        <a:bodyPr/>
        <a:lstStyle/>
        <a:p>
          <a:endParaRPr lang="en-US"/>
        </a:p>
      </dgm:t>
    </dgm:pt>
    <dgm:pt modelId="{BD184660-878C-46AF-8C88-5FFD3F48CE86}" type="sibTrans" cxnId="{FF4AB9AA-FACB-4A22-A5C7-34D523D70EA5}">
      <dgm:prSet/>
      <dgm:spPr/>
      <dgm:t>
        <a:bodyPr/>
        <a:lstStyle/>
        <a:p>
          <a:endParaRPr lang="en-US"/>
        </a:p>
      </dgm:t>
    </dgm:pt>
    <dgm:pt modelId="{65EFB869-34DD-7C49-B3D0-50722738F868}" type="pres">
      <dgm:prSet presAssocID="{91D07E74-10E5-4339-BC56-62107142B46B}" presName="Name0" presStyleCnt="0">
        <dgm:presLayoutVars>
          <dgm:dir/>
          <dgm:resizeHandles val="exact"/>
        </dgm:presLayoutVars>
      </dgm:prSet>
      <dgm:spPr/>
    </dgm:pt>
    <dgm:pt modelId="{2E5E24E6-C282-6244-8ED3-A2D5621FFC02}" type="pres">
      <dgm:prSet presAssocID="{E1D54ED7-A9FB-47FF-AACF-97D519AE921D}" presName="parAndChTx" presStyleLbl="node1" presStyleIdx="0" presStyleCnt="3">
        <dgm:presLayoutVars>
          <dgm:bulletEnabled val="1"/>
        </dgm:presLayoutVars>
      </dgm:prSet>
      <dgm:spPr/>
    </dgm:pt>
    <dgm:pt modelId="{EA0C004D-F79E-0C4E-A065-29CC138F0AFB}" type="pres">
      <dgm:prSet presAssocID="{FC4F057B-245F-4640-B5B5-910BB67332E3}" presName="parAndChSpace" presStyleCnt="0"/>
      <dgm:spPr/>
    </dgm:pt>
    <dgm:pt modelId="{71B5971E-96AA-BF40-B780-990AFB6FD9C2}" type="pres">
      <dgm:prSet presAssocID="{8A23E5CC-1598-49A3-B334-9686322D31F3}" presName="parAndChTx" presStyleLbl="node1" presStyleIdx="1" presStyleCnt="3">
        <dgm:presLayoutVars>
          <dgm:bulletEnabled val="1"/>
        </dgm:presLayoutVars>
      </dgm:prSet>
      <dgm:spPr/>
    </dgm:pt>
    <dgm:pt modelId="{D530B83E-452E-5B4A-8DD8-1095FCEF0212}" type="pres">
      <dgm:prSet presAssocID="{D57B9A87-DE3A-4EB6-9458-49D32E368922}" presName="parAndChSpace" presStyleCnt="0"/>
      <dgm:spPr/>
    </dgm:pt>
    <dgm:pt modelId="{FE068F3F-1DF6-DC4A-B259-8E15413E0C89}" type="pres">
      <dgm:prSet presAssocID="{7E57FF5B-6493-4135-9DA8-BBD14E31B8C0}" presName="parAndChTx" presStyleLbl="node1" presStyleIdx="2" presStyleCnt="3">
        <dgm:presLayoutVars>
          <dgm:bulletEnabled val="1"/>
        </dgm:presLayoutVars>
      </dgm:prSet>
      <dgm:spPr/>
    </dgm:pt>
  </dgm:ptLst>
  <dgm:cxnLst>
    <dgm:cxn modelId="{D0030D09-C9FB-4ADD-9EF5-E2082551FFE2}" srcId="{8A23E5CC-1598-49A3-B334-9686322D31F3}" destId="{50C23211-3D67-4C54-9560-42E00A54F7CC}" srcOrd="2" destOrd="0" parTransId="{C347A8C3-1A3C-4D53-8CBD-F87C1D3A6E42}" sibTransId="{865E2044-838D-4855-8EAA-5CF138AD46AF}"/>
    <dgm:cxn modelId="{A07F3911-D611-4272-B913-7135BEA19070}" srcId="{8A23E5CC-1598-49A3-B334-9686322D31F3}" destId="{993366E3-5144-4984-A50D-F8E5C6CB17FF}" srcOrd="1" destOrd="0" parTransId="{054EFA76-F8C2-4A7F-B412-CD25095E8430}" sibTransId="{F63F2E77-BBF9-4BB8-9D73-05B27F2330BB}"/>
    <dgm:cxn modelId="{76A1EC29-7EA9-9D4B-9B0E-3FF7053A6F04}" type="presOf" srcId="{993366E3-5144-4984-A50D-F8E5C6CB17FF}" destId="{71B5971E-96AA-BF40-B780-990AFB6FD9C2}" srcOrd="0" destOrd="2" presId="urn:microsoft.com/office/officeart/2005/8/layout/hChevron3"/>
    <dgm:cxn modelId="{5C674A3A-FA3D-344B-A564-5EDA9030B9F0}" type="presOf" srcId="{1BFE737F-27AC-4322-823E-D5DF2106A0F6}" destId="{71B5971E-96AA-BF40-B780-990AFB6FD9C2}" srcOrd="0" destOrd="1" presId="urn:microsoft.com/office/officeart/2005/8/layout/hChevron3"/>
    <dgm:cxn modelId="{CAE3DF46-B8F0-4C92-9842-35C1AB0C742D}" srcId="{8A23E5CC-1598-49A3-B334-9686322D31F3}" destId="{59B87C0B-385D-4070-BC8E-CD9545C60DBA}" srcOrd="3" destOrd="0" parTransId="{B3B42E39-2B2C-42C6-AD16-3D5C02E3901F}" sibTransId="{FB83D515-4411-4A82-BABC-59674A5543EE}"/>
    <dgm:cxn modelId="{F42F6A74-669E-9240-AA8E-7D1EF3430C55}" type="presOf" srcId="{8A23E5CC-1598-49A3-B334-9686322D31F3}" destId="{71B5971E-96AA-BF40-B780-990AFB6FD9C2}" srcOrd="0" destOrd="0" presId="urn:microsoft.com/office/officeart/2005/8/layout/hChevron3"/>
    <dgm:cxn modelId="{5EFCC285-A83B-FB4C-A153-5C3606C69595}" type="presOf" srcId="{91D07E74-10E5-4339-BC56-62107142B46B}" destId="{65EFB869-34DD-7C49-B3D0-50722738F868}" srcOrd="0" destOrd="0" presId="urn:microsoft.com/office/officeart/2005/8/layout/hChevron3"/>
    <dgm:cxn modelId="{A5AEC786-F675-486D-B091-9A42F25EFDE3}" srcId="{91D07E74-10E5-4339-BC56-62107142B46B}" destId="{E1D54ED7-A9FB-47FF-AACF-97D519AE921D}" srcOrd="0" destOrd="0" parTransId="{5152A7B2-71F3-43BC-8A53-98B53BF16EBB}" sibTransId="{FC4F057B-245F-4640-B5B5-910BB67332E3}"/>
    <dgm:cxn modelId="{5B045C8D-0F27-0D40-9A4B-99CCE4CFFE7D}" type="presOf" srcId="{59B87C0B-385D-4070-BC8E-CD9545C60DBA}" destId="{71B5971E-96AA-BF40-B780-990AFB6FD9C2}" srcOrd="0" destOrd="4" presId="urn:microsoft.com/office/officeart/2005/8/layout/hChevron3"/>
    <dgm:cxn modelId="{68394BA8-3580-475B-8A86-48B51EC7649D}" srcId="{8A23E5CC-1598-49A3-B334-9686322D31F3}" destId="{1BFE737F-27AC-4322-823E-D5DF2106A0F6}" srcOrd="0" destOrd="0" parTransId="{5028B417-70B2-4701-93DF-7B2124F7B1AD}" sibTransId="{01E9288C-E399-467E-9368-6B9730557A59}"/>
    <dgm:cxn modelId="{FF4AB9AA-FACB-4A22-A5C7-34D523D70EA5}" srcId="{91D07E74-10E5-4339-BC56-62107142B46B}" destId="{7E57FF5B-6493-4135-9DA8-BBD14E31B8C0}" srcOrd="2" destOrd="0" parTransId="{1C07C24E-0D8C-444E-8192-3DEB73BD2B2E}" sibTransId="{BD184660-878C-46AF-8C88-5FFD3F48CE86}"/>
    <dgm:cxn modelId="{DE0095B1-4E22-5245-9F5C-62AA70E139BF}" type="presOf" srcId="{50C23211-3D67-4C54-9560-42E00A54F7CC}" destId="{71B5971E-96AA-BF40-B780-990AFB6FD9C2}" srcOrd="0" destOrd="3" presId="urn:microsoft.com/office/officeart/2005/8/layout/hChevron3"/>
    <dgm:cxn modelId="{D74029CA-7E94-1C40-8FA6-365AC6A39B1E}" type="presOf" srcId="{7E57FF5B-6493-4135-9DA8-BBD14E31B8C0}" destId="{FE068F3F-1DF6-DC4A-B259-8E15413E0C89}" srcOrd="0" destOrd="0" presId="urn:microsoft.com/office/officeart/2005/8/layout/hChevron3"/>
    <dgm:cxn modelId="{117ED1E6-BA90-4480-812C-FB67618ADA26}" srcId="{91D07E74-10E5-4339-BC56-62107142B46B}" destId="{8A23E5CC-1598-49A3-B334-9686322D31F3}" srcOrd="1" destOrd="0" parTransId="{CB3A2DF4-6624-4948-BBBD-4512C487867E}" sibTransId="{D57B9A87-DE3A-4EB6-9458-49D32E368922}"/>
    <dgm:cxn modelId="{FC7F9FF2-51BD-504A-9FB1-D0FF3E651141}" type="presOf" srcId="{E1D54ED7-A9FB-47FF-AACF-97D519AE921D}" destId="{2E5E24E6-C282-6244-8ED3-A2D5621FFC02}" srcOrd="0" destOrd="0" presId="urn:microsoft.com/office/officeart/2005/8/layout/hChevron3"/>
    <dgm:cxn modelId="{60C3D0E2-8C93-2B48-AA20-6E4A29C54FB2}" type="presParOf" srcId="{65EFB869-34DD-7C49-B3D0-50722738F868}" destId="{2E5E24E6-C282-6244-8ED3-A2D5621FFC02}" srcOrd="0" destOrd="0" presId="urn:microsoft.com/office/officeart/2005/8/layout/hChevron3"/>
    <dgm:cxn modelId="{AE84EA15-4B6E-2E4A-A4DE-188AF59C7BBC}" type="presParOf" srcId="{65EFB869-34DD-7C49-B3D0-50722738F868}" destId="{EA0C004D-F79E-0C4E-A065-29CC138F0AFB}" srcOrd="1" destOrd="0" presId="urn:microsoft.com/office/officeart/2005/8/layout/hChevron3"/>
    <dgm:cxn modelId="{A8605AF9-0D6D-4348-B92D-210B1F26CE44}" type="presParOf" srcId="{65EFB869-34DD-7C49-B3D0-50722738F868}" destId="{71B5971E-96AA-BF40-B780-990AFB6FD9C2}" srcOrd="2" destOrd="0" presId="urn:microsoft.com/office/officeart/2005/8/layout/hChevron3"/>
    <dgm:cxn modelId="{966EF557-4091-6244-A8D3-745EF523CAA6}" type="presParOf" srcId="{65EFB869-34DD-7C49-B3D0-50722738F868}" destId="{D530B83E-452E-5B4A-8DD8-1095FCEF0212}" srcOrd="3" destOrd="0" presId="urn:microsoft.com/office/officeart/2005/8/layout/hChevron3"/>
    <dgm:cxn modelId="{6389FCCE-4323-A74B-98A9-B58F89A1ADEA}" type="presParOf" srcId="{65EFB869-34DD-7C49-B3D0-50722738F868}" destId="{FE068F3F-1DF6-DC4A-B259-8E15413E0C89}"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E24E6-C282-6244-8ED3-A2D5621FFC02}">
      <dsp:nvSpPr>
        <dsp:cNvPr id="0" name=""/>
        <dsp:cNvSpPr/>
      </dsp:nvSpPr>
      <dsp:spPr>
        <a:xfrm>
          <a:off x="4637" y="33188"/>
          <a:ext cx="4055547" cy="3244438"/>
        </a:xfrm>
        <a:prstGeom prst="homePlate">
          <a:avLst>
            <a:gd name="adj" fmla="val 25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3071" tIns="38100" rIns="572283" bIns="38100" numCol="1" spcCol="1270" anchor="ctr" anchorCtr="0">
          <a:noAutofit/>
        </a:bodyPr>
        <a:lstStyle/>
        <a:p>
          <a:pPr marL="0" lvl="0" indent="0" algn="ctr" defTabSz="666750">
            <a:lnSpc>
              <a:spcPct val="90000"/>
            </a:lnSpc>
            <a:spcBef>
              <a:spcPct val="0"/>
            </a:spcBef>
            <a:spcAft>
              <a:spcPct val="35000"/>
            </a:spcAft>
            <a:buNone/>
          </a:pPr>
          <a:r>
            <a:rPr lang="it-IT" sz="1500" b="1" kern="1200" dirty="0"/>
            <a:t>Liberalismo </a:t>
          </a:r>
          <a:r>
            <a:rPr lang="it-IT" sz="1500" kern="1200" dirty="0"/>
            <a:t>è un termine che ha assunto, di volta in volta, significati diversi, in ambito filosofico, teologico, economico, politico. Rivendica, alle sue origini, </a:t>
          </a:r>
          <a:r>
            <a:rPr lang="it-IT" sz="1500" b="1" kern="1200" dirty="0"/>
            <a:t>la più assoluta libertà dell'uomo, </a:t>
          </a:r>
          <a:r>
            <a:rPr lang="it-IT" sz="1500" kern="1200" dirty="0"/>
            <a:t>tanto contro la visione del mondo caratteristica del </a:t>
          </a:r>
          <a:r>
            <a:rPr lang="it-IT" sz="1500" b="1" kern="1200" dirty="0"/>
            <a:t>periodo medievale</a:t>
          </a:r>
          <a:r>
            <a:rPr lang="it-IT" sz="1500" kern="1200" dirty="0"/>
            <a:t>, dominato dalla sacralità e dai principi metafisici e religiosi, quanto contro lo strapotere politico proprio delle </a:t>
          </a:r>
          <a:r>
            <a:rPr lang="it-IT" sz="1500" b="1" kern="1200" dirty="0"/>
            <a:t>strutture assolutistiche</a:t>
          </a:r>
          <a:r>
            <a:rPr lang="it-IT" sz="1500" kern="1200" dirty="0"/>
            <a:t>.</a:t>
          </a:r>
          <a:endParaRPr lang="en-US" sz="1500" kern="1200" dirty="0"/>
        </a:p>
      </dsp:txBody>
      <dsp:txXfrm>
        <a:off x="4637" y="33188"/>
        <a:ext cx="3649992" cy="3244438"/>
      </dsp:txXfrm>
    </dsp:sp>
    <dsp:sp modelId="{71B5971E-96AA-BF40-B780-990AFB6FD9C2}">
      <dsp:nvSpPr>
        <dsp:cNvPr id="0" name=""/>
        <dsp:cNvSpPr/>
      </dsp:nvSpPr>
      <dsp:spPr>
        <a:xfrm>
          <a:off x="3249076" y="33188"/>
          <a:ext cx="4055547" cy="3244438"/>
        </a:xfrm>
        <a:prstGeom prst="chevron">
          <a:avLst>
            <a:gd name="adj" fmla="val 25000"/>
          </a:avLst>
        </a:prstGeom>
        <a:solidFill>
          <a:schemeClr val="accent5">
            <a:hueOff val="10398092"/>
            <a:satOff val="-284"/>
            <a:lumOff val="-156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3071" tIns="38100" rIns="143071" bIns="38100" numCol="1" spcCol="1270" anchor="t" anchorCtr="0">
          <a:noAutofit/>
        </a:bodyPr>
        <a:lstStyle/>
        <a:p>
          <a:pPr marL="0" lvl="0" indent="0" algn="l" defTabSz="666750">
            <a:lnSpc>
              <a:spcPct val="90000"/>
            </a:lnSpc>
            <a:spcBef>
              <a:spcPct val="0"/>
            </a:spcBef>
            <a:spcAft>
              <a:spcPct val="35000"/>
            </a:spcAft>
            <a:buNone/>
          </a:pPr>
          <a:r>
            <a:rPr lang="it-IT" sz="1500" kern="1200"/>
            <a:t>Premesse ideologiche: </a:t>
          </a:r>
          <a:endParaRPr lang="en-US" sz="1500" kern="1200"/>
        </a:p>
        <a:p>
          <a:pPr marL="114300" lvl="1" indent="-114300" algn="l" defTabSz="533400">
            <a:lnSpc>
              <a:spcPct val="90000"/>
            </a:lnSpc>
            <a:spcBef>
              <a:spcPct val="0"/>
            </a:spcBef>
            <a:spcAft>
              <a:spcPct val="15000"/>
            </a:spcAft>
            <a:buChar char="•"/>
          </a:pPr>
          <a:r>
            <a:rPr lang="it-IT" sz="1200" kern="1200" dirty="0"/>
            <a:t>La </a:t>
          </a:r>
          <a:r>
            <a:rPr lang="it-IT" sz="1200" b="1" kern="1200" dirty="0"/>
            <a:t>Riforma protestante </a:t>
          </a:r>
          <a:r>
            <a:rPr lang="it-IT" sz="1200" kern="1200" dirty="0"/>
            <a:t>(libero esame della Scrittura)</a:t>
          </a:r>
          <a:endParaRPr lang="en-US" sz="1200" kern="1200" dirty="0"/>
        </a:p>
        <a:p>
          <a:pPr marL="114300" lvl="1" indent="-114300" algn="l" defTabSz="533400">
            <a:lnSpc>
              <a:spcPct val="90000"/>
            </a:lnSpc>
            <a:spcBef>
              <a:spcPct val="0"/>
            </a:spcBef>
            <a:spcAft>
              <a:spcPct val="15000"/>
            </a:spcAft>
            <a:buChar char="•"/>
          </a:pPr>
          <a:r>
            <a:rPr lang="it-IT" sz="1200" kern="1200" dirty="0"/>
            <a:t>Il </a:t>
          </a:r>
          <a:r>
            <a:rPr lang="it-IT" sz="1200" b="1" kern="1200" dirty="0"/>
            <a:t>razionalismo</a:t>
          </a:r>
          <a:r>
            <a:rPr lang="it-IT" sz="1200" kern="1200" dirty="0"/>
            <a:t> (rifiuto della fede come strumento per indagare la realtà, desacralizzazione)</a:t>
          </a:r>
          <a:endParaRPr lang="en-US" sz="1200" kern="1200" dirty="0"/>
        </a:p>
        <a:p>
          <a:pPr marL="114300" lvl="1" indent="-114300" algn="l" defTabSz="533400">
            <a:lnSpc>
              <a:spcPct val="90000"/>
            </a:lnSpc>
            <a:spcBef>
              <a:spcPct val="0"/>
            </a:spcBef>
            <a:spcAft>
              <a:spcPct val="15000"/>
            </a:spcAft>
            <a:buChar char="•"/>
          </a:pPr>
          <a:r>
            <a:rPr lang="it-IT" sz="1200" kern="1200" dirty="0"/>
            <a:t>Il </a:t>
          </a:r>
          <a:r>
            <a:rPr lang="it-IT" sz="1200" b="1" kern="1200" dirty="0"/>
            <a:t>giusnaturalismo</a:t>
          </a:r>
          <a:r>
            <a:rPr lang="it-IT" sz="1200" kern="1200" dirty="0"/>
            <a:t> (primato dell’individuo)</a:t>
          </a:r>
          <a:endParaRPr lang="en-US" sz="1200" kern="1200" dirty="0"/>
        </a:p>
        <a:p>
          <a:pPr marL="114300" lvl="1" indent="-114300" algn="l" defTabSz="533400">
            <a:lnSpc>
              <a:spcPct val="90000"/>
            </a:lnSpc>
            <a:spcBef>
              <a:spcPct val="0"/>
            </a:spcBef>
            <a:spcAft>
              <a:spcPct val="15000"/>
            </a:spcAft>
            <a:buChar char="•"/>
          </a:pPr>
          <a:r>
            <a:rPr lang="it-IT" sz="1200" kern="1200" dirty="0"/>
            <a:t>La </a:t>
          </a:r>
          <a:r>
            <a:rPr lang="it-IT" sz="1200" b="1" kern="1200" dirty="0"/>
            <a:t>fisiocrazia</a:t>
          </a:r>
          <a:r>
            <a:rPr lang="it-IT" sz="1200" kern="1200" dirty="0"/>
            <a:t> economica</a:t>
          </a:r>
          <a:endParaRPr lang="en-US" sz="1200" kern="1200" dirty="0"/>
        </a:p>
      </dsp:txBody>
      <dsp:txXfrm>
        <a:off x="4060186" y="33188"/>
        <a:ext cx="2433328" cy="3244438"/>
      </dsp:txXfrm>
    </dsp:sp>
    <dsp:sp modelId="{FE068F3F-1DF6-DC4A-B259-8E15413E0C89}">
      <dsp:nvSpPr>
        <dsp:cNvPr id="0" name=""/>
        <dsp:cNvSpPr/>
      </dsp:nvSpPr>
      <dsp:spPr>
        <a:xfrm>
          <a:off x="6493514" y="33188"/>
          <a:ext cx="4055547" cy="3244438"/>
        </a:xfrm>
        <a:prstGeom prst="chevron">
          <a:avLst>
            <a:gd name="adj" fmla="val 25000"/>
          </a:avLst>
        </a:prstGeom>
        <a:solidFill>
          <a:schemeClr val="accent5">
            <a:hueOff val="20796183"/>
            <a:satOff val="-568"/>
            <a:lumOff val="-3138"/>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3071" tIns="38100" rIns="143071" bIns="38100" numCol="1" spcCol="1270" anchor="ctr" anchorCtr="0">
          <a:noAutofit/>
        </a:bodyPr>
        <a:lstStyle/>
        <a:p>
          <a:pPr marL="0" lvl="0" indent="0" algn="ctr" defTabSz="666750">
            <a:lnSpc>
              <a:spcPct val="90000"/>
            </a:lnSpc>
            <a:spcBef>
              <a:spcPct val="0"/>
            </a:spcBef>
            <a:spcAft>
              <a:spcPct val="35000"/>
            </a:spcAft>
            <a:buNone/>
          </a:pPr>
          <a:r>
            <a:rPr lang="it-IT" sz="1500" kern="1200"/>
            <a:t>Da qui il favore della </a:t>
          </a:r>
          <a:r>
            <a:rPr lang="it-IT" sz="1500" b="1" kern="1200"/>
            <a:t>borghesia</a:t>
          </a:r>
          <a:r>
            <a:rPr lang="it-IT" sz="1500" b="1" i="1" kern="1200"/>
            <a:t> </a:t>
          </a:r>
          <a:r>
            <a:rPr lang="it-IT" sz="1500" kern="1200"/>
            <a:t>nei confronti del liberalismo</a:t>
          </a:r>
          <a:endParaRPr lang="en-US" sz="1500" kern="1200"/>
        </a:p>
      </dsp:txBody>
      <dsp:txXfrm>
        <a:off x="7304624" y="33188"/>
        <a:ext cx="2433328" cy="3244438"/>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1E0EA1-09C4-414D-BDCD-2EBE95FFCEAA}" type="datetimeFigureOut">
              <a:rPr lang="it-IT" smtClean="0"/>
              <a:t>29/04/22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C3AB82-E054-794B-A9E5-70B64BCD2112}" type="slidenum">
              <a:rPr lang="it-IT" smtClean="0"/>
              <a:t>‹N›</a:t>
            </a:fld>
            <a:endParaRPr lang="it-IT"/>
          </a:p>
        </p:txBody>
      </p:sp>
    </p:spTree>
    <p:extLst>
      <p:ext uri="{BB962C8B-B14F-4D97-AF65-F5344CB8AC3E}">
        <p14:creationId xmlns:p14="http://schemas.microsoft.com/office/powerpoint/2010/main" val="2416533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EC3AB82-E054-794B-A9E5-70B64BCD2112}" type="slidenum">
              <a:rPr lang="it-IT" smtClean="0"/>
              <a:t>23</a:t>
            </a:fld>
            <a:endParaRPr lang="it-IT"/>
          </a:p>
        </p:txBody>
      </p:sp>
    </p:spTree>
    <p:extLst>
      <p:ext uri="{BB962C8B-B14F-4D97-AF65-F5344CB8AC3E}">
        <p14:creationId xmlns:p14="http://schemas.microsoft.com/office/powerpoint/2010/main" val="2143410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CB467F4D-A7AE-7144-B00C-064A1E8EA405}" type="datetimeFigureOut">
              <a:rPr lang="it-IT" smtClean="0"/>
              <a:t>29/04/22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EE4035F-BB70-8A44-AFD5-4889F3DB5F63}" type="slidenum">
              <a:rPr lang="it-IT" smtClean="0"/>
              <a:t>‹N›</a:t>
            </a:fld>
            <a:endParaRPr lang="it-IT"/>
          </a:p>
        </p:txBody>
      </p:sp>
    </p:spTree>
    <p:extLst>
      <p:ext uri="{BB962C8B-B14F-4D97-AF65-F5344CB8AC3E}">
        <p14:creationId xmlns:p14="http://schemas.microsoft.com/office/powerpoint/2010/main" val="968498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it-IT"/>
              <a:t>Fare clic per modificare lo stile del titolo dello schema</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it-IT"/>
              <a:t>Fare clic sull'icona per inserire un'immagine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CB467F4D-A7AE-7144-B00C-064A1E8EA405}" type="datetimeFigureOut">
              <a:rPr lang="it-IT" smtClean="0"/>
              <a:t>29/04/22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EE4035F-BB70-8A44-AFD5-4889F3DB5F63}" type="slidenum">
              <a:rPr lang="it-IT" smtClean="0"/>
              <a:t>‹N›</a:t>
            </a:fld>
            <a:endParaRPr lang="it-IT"/>
          </a:p>
        </p:txBody>
      </p:sp>
    </p:spTree>
    <p:extLst>
      <p:ext uri="{BB962C8B-B14F-4D97-AF65-F5344CB8AC3E}">
        <p14:creationId xmlns:p14="http://schemas.microsoft.com/office/powerpoint/2010/main" val="1092354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CB467F4D-A7AE-7144-B00C-064A1E8EA405}" type="datetimeFigureOut">
              <a:rPr lang="it-IT" smtClean="0"/>
              <a:t>29/04/22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EE4035F-BB70-8A44-AFD5-4889F3DB5F63}" type="slidenum">
              <a:rPr lang="it-IT" smtClean="0"/>
              <a:t>‹N›</a:t>
            </a:fld>
            <a:endParaRPr lang="it-IT"/>
          </a:p>
        </p:txBody>
      </p:sp>
    </p:spTree>
    <p:extLst>
      <p:ext uri="{BB962C8B-B14F-4D97-AF65-F5344CB8AC3E}">
        <p14:creationId xmlns:p14="http://schemas.microsoft.com/office/powerpoint/2010/main" val="1538423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it-IT"/>
              <a:t>Fare clic per modificare lo stile del titolo dello schema</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it-IT"/>
              <a:t>Modifica gli stili del testo dello schema
Secondo livello
Terzo livello
Quarto livello
Quinto livello</a:t>
            </a:r>
            <a:endParaRPr lang="en-US" dirty="0"/>
          </a:p>
        </p:txBody>
      </p:sp>
      <p:sp>
        <p:nvSpPr>
          <p:cNvPr id="2" name="Date Placeholder 1"/>
          <p:cNvSpPr>
            <a:spLocks noGrp="1"/>
          </p:cNvSpPr>
          <p:nvPr>
            <p:ph type="dt" sz="half" idx="10"/>
          </p:nvPr>
        </p:nvSpPr>
        <p:spPr/>
        <p:txBody>
          <a:bodyPr/>
          <a:lstStyle/>
          <a:p>
            <a:fld id="{CB467F4D-A7AE-7144-B00C-064A1E8EA405}" type="datetimeFigureOut">
              <a:rPr lang="it-IT" smtClean="0"/>
              <a:t>29/04/22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DEE4035F-BB70-8A44-AFD5-4889F3DB5F63}" type="slidenum">
              <a:rPr lang="it-IT" smtClean="0"/>
              <a:t>‹N›</a:t>
            </a:fld>
            <a:endParaRPr lang="it-IT"/>
          </a:p>
        </p:txBody>
      </p:sp>
    </p:spTree>
    <p:extLst>
      <p:ext uri="{BB962C8B-B14F-4D97-AF65-F5344CB8AC3E}">
        <p14:creationId xmlns:p14="http://schemas.microsoft.com/office/powerpoint/2010/main" val="830916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CB467F4D-A7AE-7144-B00C-064A1E8EA405}" type="datetimeFigureOut">
              <a:rPr lang="it-IT" smtClean="0"/>
              <a:t>29/04/22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EE4035F-BB70-8A44-AFD5-4889F3DB5F63}" type="slidenum">
              <a:rPr lang="it-IT" smtClean="0"/>
              <a:t>‹N›</a:t>
            </a:fld>
            <a:endParaRPr lang="it-IT"/>
          </a:p>
        </p:txBody>
      </p:sp>
    </p:spTree>
    <p:extLst>
      <p:ext uri="{BB962C8B-B14F-4D97-AF65-F5344CB8AC3E}">
        <p14:creationId xmlns:p14="http://schemas.microsoft.com/office/powerpoint/2010/main" val="75396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CB467F4D-A7AE-7144-B00C-064A1E8EA405}" type="datetimeFigureOut">
              <a:rPr lang="it-IT" smtClean="0"/>
              <a:t>29/04/22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EE4035F-BB70-8A44-AFD5-4889F3DB5F63}" type="slidenum">
              <a:rPr lang="it-IT" smtClean="0"/>
              <a:t>‹N›</a:t>
            </a:fld>
            <a:endParaRPr lang="it-IT"/>
          </a:p>
        </p:txBody>
      </p:sp>
    </p:spTree>
    <p:extLst>
      <p:ext uri="{BB962C8B-B14F-4D97-AF65-F5344CB8AC3E}">
        <p14:creationId xmlns:p14="http://schemas.microsoft.com/office/powerpoint/2010/main" val="2552922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it-IT"/>
              <a:t>Fare clic per modificare lo stile del titolo dello schema</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CB467F4D-A7AE-7144-B00C-064A1E8EA405}" type="datetimeFigureOut">
              <a:rPr lang="it-IT" smtClean="0"/>
              <a:t>29/04/22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EE4035F-BB70-8A44-AFD5-4889F3DB5F63}" type="slidenum">
              <a:rPr lang="it-IT" smtClean="0"/>
              <a:t>‹N›</a:t>
            </a:fld>
            <a:endParaRPr lang="it-IT"/>
          </a:p>
        </p:txBody>
      </p:sp>
    </p:spTree>
    <p:extLst>
      <p:ext uri="{BB962C8B-B14F-4D97-AF65-F5344CB8AC3E}">
        <p14:creationId xmlns:p14="http://schemas.microsoft.com/office/powerpoint/2010/main" val="3582939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CB467F4D-A7AE-7144-B00C-064A1E8EA405}" type="datetimeFigureOut">
              <a:rPr lang="it-IT" smtClean="0"/>
              <a:t>29/04/22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EE4035F-BB70-8A44-AFD5-4889F3DB5F63}" type="slidenum">
              <a:rPr lang="it-IT" smtClean="0"/>
              <a:t>‹N›</a:t>
            </a:fld>
            <a:endParaRPr lang="it-IT"/>
          </a:p>
        </p:txBody>
      </p:sp>
    </p:spTree>
    <p:extLst>
      <p:ext uri="{BB962C8B-B14F-4D97-AF65-F5344CB8AC3E}">
        <p14:creationId xmlns:p14="http://schemas.microsoft.com/office/powerpoint/2010/main" val="953168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CB467F4D-A7AE-7144-B00C-064A1E8EA405}" type="datetimeFigureOut">
              <a:rPr lang="it-IT" smtClean="0"/>
              <a:t>29/04/22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EE4035F-BB70-8A44-AFD5-4889F3DB5F63}" type="slidenum">
              <a:rPr lang="it-IT" smtClean="0"/>
              <a:t>‹N›</a:t>
            </a:fld>
            <a:endParaRPr lang="it-IT"/>
          </a:p>
        </p:txBody>
      </p:sp>
    </p:spTree>
    <p:extLst>
      <p:ext uri="{BB962C8B-B14F-4D97-AF65-F5344CB8AC3E}">
        <p14:creationId xmlns:p14="http://schemas.microsoft.com/office/powerpoint/2010/main" val="317731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it-IT"/>
              <a:t>Modifica gli stili del testo dello schema
Secondo livello
Terzo livello
Quarto livello
Quinto livello</a:t>
            </a:r>
            <a:endParaRPr lang="en-US" dirty="0"/>
          </a:p>
        </p:txBody>
      </p:sp>
      <p:sp>
        <p:nvSpPr>
          <p:cNvPr id="7" name="Date Placeholder 6"/>
          <p:cNvSpPr>
            <a:spLocks noGrp="1"/>
          </p:cNvSpPr>
          <p:nvPr>
            <p:ph type="dt" sz="half" idx="10"/>
          </p:nvPr>
        </p:nvSpPr>
        <p:spPr/>
        <p:txBody>
          <a:bodyPr/>
          <a:lstStyle/>
          <a:p>
            <a:fld id="{CB467F4D-A7AE-7144-B00C-064A1E8EA405}" type="datetimeFigureOut">
              <a:rPr lang="it-IT" smtClean="0"/>
              <a:t>29/04/22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DEE4035F-BB70-8A44-AFD5-4889F3DB5F63}" type="slidenum">
              <a:rPr lang="it-IT" smtClean="0"/>
              <a:t>‹N›</a:t>
            </a:fld>
            <a:endParaRPr lang="it-IT"/>
          </a:p>
        </p:txBody>
      </p:sp>
    </p:spTree>
    <p:extLst>
      <p:ext uri="{BB962C8B-B14F-4D97-AF65-F5344CB8AC3E}">
        <p14:creationId xmlns:p14="http://schemas.microsoft.com/office/powerpoint/2010/main" val="3762939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CB467F4D-A7AE-7144-B00C-064A1E8EA405}" type="datetimeFigureOut">
              <a:rPr lang="it-IT" smtClean="0"/>
              <a:t>29/04/22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DEE4035F-BB70-8A44-AFD5-4889F3DB5F63}" type="slidenum">
              <a:rPr lang="it-IT" smtClean="0"/>
              <a:t>‹N›</a:t>
            </a:fld>
            <a:endParaRPr lang="it-IT"/>
          </a:p>
        </p:txBody>
      </p:sp>
    </p:spTree>
    <p:extLst>
      <p:ext uri="{BB962C8B-B14F-4D97-AF65-F5344CB8AC3E}">
        <p14:creationId xmlns:p14="http://schemas.microsoft.com/office/powerpoint/2010/main" val="2367015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467F4D-A7AE-7144-B00C-064A1E8EA405}" type="datetimeFigureOut">
              <a:rPr lang="it-IT" smtClean="0"/>
              <a:t>29/04/22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DEE4035F-BB70-8A44-AFD5-4889F3DB5F63}" type="slidenum">
              <a:rPr lang="it-IT" smtClean="0"/>
              <a:t>‹N›</a:t>
            </a:fld>
            <a:endParaRPr lang="it-IT"/>
          </a:p>
        </p:txBody>
      </p:sp>
    </p:spTree>
    <p:extLst>
      <p:ext uri="{BB962C8B-B14F-4D97-AF65-F5344CB8AC3E}">
        <p14:creationId xmlns:p14="http://schemas.microsoft.com/office/powerpoint/2010/main" val="681266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it-IT"/>
              <a:t>Fare clic per modificare lo stile del titolo dello schema</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CB467F4D-A7AE-7144-B00C-064A1E8EA405}" type="datetimeFigureOut">
              <a:rPr lang="it-IT" smtClean="0"/>
              <a:t>29/04/22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EE4035F-BB70-8A44-AFD5-4889F3DB5F63}" type="slidenum">
              <a:rPr lang="it-IT" smtClean="0"/>
              <a:t>‹N›</a:t>
            </a:fld>
            <a:endParaRPr lang="it-IT"/>
          </a:p>
        </p:txBody>
      </p:sp>
    </p:spTree>
    <p:extLst>
      <p:ext uri="{BB962C8B-B14F-4D97-AF65-F5344CB8AC3E}">
        <p14:creationId xmlns:p14="http://schemas.microsoft.com/office/powerpoint/2010/main" val="2267894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it-IT"/>
              <a:t>Fare clic per modificare lo stile del titolo dello schema</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it-IT"/>
              <a:t>Fare clic sull'icona per inserire un'immagine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a:xfrm>
            <a:off x="3885810" y="6041362"/>
            <a:ext cx="976879" cy="365125"/>
          </a:xfrm>
        </p:spPr>
        <p:txBody>
          <a:bodyPr/>
          <a:lstStyle/>
          <a:p>
            <a:fld id="{CB467F4D-A7AE-7144-B00C-064A1E8EA405}" type="datetimeFigureOut">
              <a:rPr lang="it-IT" smtClean="0"/>
              <a:t>29/04/22</a:t>
            </a:fld>
            <a:endParaRPr lang="it-IT"/>
          </a:p>
        </p:txBody>
      </p:sp>
      <p:sp>
        <p:nvSpPr>
          <p:cNvPr id="6" name="Footer Placeholder 5"/>
          <p:cNvSpPr>
            <a:spLocks noGrp="1"/>
          </p:cNvSpPr>
          <p:nvPr>
            <p:ph type="ftr" sz="quarter" idx="11"/>
          </p:nvPr>
        </p:nvSpPr>
        <p:spPr>
          <a:xfrm>
            <a:off x="590396" y="6041362"/>
            <a:ext cx="3295413" cy="365125"/>
          </a:xfrm>
        </p:spPr>
        <p:txBody>
          <a:bodyPr/>
          <a:lstStyle/>
          <a:p>
            <a:endParaRPr lang="it-IT"/>
          </a:p>
        </p:txBody>
      </p:sp>
      <p:sp>
        <p:nvSpPr>
          <p:cNvPr id="7" name="Slide Number Placeholder 6"/>
          <p:cNvSpPr>
            <a:spLocks noGrp="1"/>
          </p:cNvSpPr>
          <p:nvPr>
            <p:ph type="sldNum" sz="quarter" idx="12"/>
          </p:nvPr>
        </p:nvSpPr>
        <p:spPr>
          <a:xfrm>
            <a:off x="4862689" y="5915888"/>
            <a:ext cx="1062155" cy="490599"/>
          </a:xfrm>
        </p:spPr>
        <p:txBody>
          <a:bodyPr/>
          <a:lstStyle/>
          <a:p>
            <a:fld id="{DEE4035F-BB70-8A44-AFD5-4889F3DB5F63}" type="slidenum">
              <a:rPr lang="it-IT" smtClean="0"/>
              <a:t>‹N›</a:t>
            </a:fld>
            <a:endParaRPr lang="it-IT"/>
          </a:p>
        </p:txBody>
      </p:sp>
    </p:spTree>
    <p:extLst>
      <p:ext uri="{BB962C8B-B14F-4D97-AF65-F5344CB8AC3E}">
        <p14:creationId xmlns:p14="http://schemas.microsoft.com/office/powerpoint/2010/main" val="2240787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it-IT"/>
              <a:t>Modifica gli stili del testo dello schema
Secondo livello
Terzo livello
Quarto livello
Quinto livello</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it-IT"/>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CB467F4D-A7AE-7144-B00C-064A1E8EA405}" type="datetimeFigureOut">
              <a:rPr lang="it-IT" smtClean="0"/>
              <a:t>29/04/22</a:t>
            </a:fld>
            <a:endParaRPr lang="it-IT"/>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EE4035F-BB70-8A44-AFD5-4889F3DB5F63}" type="slidenum">
              <a:rPr lang="it-IT" smtClean="0"/>
              <a:t>‹N›</a:t>
            </a:fld>
            <a:endParaRPr lang="it-IT"/>
          </a:p>
        </p:txBody>
      </p:sp>
    </p:spTree>
    <p:extLst>
      <p:ext uri="{BB962C8B-B14F-4D97-AF65-F5344CB8AC3E}">
        <p14:creationId xmlns:p14="http://schemas.microsoft.com/office/powerpoint/2010/main" val="309767999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www.rosmini.it/Objects/Pagina.asp?ID=256"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30A720-B638-7943-9986-002DD1CE31D1}"/>
              </a:ext>
            </a:extLst>
          </p:cNvPr>
          <p:cNvSpPr>
            <a:spLocks noGrp="1"/>
          </p:cNvSpPr>
          <p:nvPr>
            <p:ph type="ctrTitle"/>
          </p:nvPr>
        </p:nvSpPr>
        <p:spPr/>
        <p:txBody>
          <a:bodyPr/>
          <a:lstStyle/>
          <a:p>
            <a:r>
              <a:rPr lang="it-IT" dirty="0"/>
              <a:t>La Chiesa cattolica tra Restaurazione e Liberalismo</a:t>
            </a:r>
          </a:p>
        </p:txBody>
      </p:sp>
      <p:sp>
        <p:nvSpPr>
          <p:cNvPr id="3" name="Sottotitolo 2">
            <a:extLst>
              <a:ext uri="{FF2B5EF4-FFF2-40B4-BE49-F238E27FC236}">
                <a16:creationId xmlns:a16="http://schemas.microsoft.com/office/drawing/2014/main" id="{7601277F-0B7F-AF41-9FDF-14AD2710B833}"/>
              </a:ext>
            </a:extLst>
          </p:cNvPr>
          <p:cNvSpPr>
            <a:spLocks noGrp="1"/>
          </p:cNvSpPr>
          <p:nvPr>
            <p:ph type="subTitle" idx="1"/>
          </p:nvPr>
        </p:nvSpPr>
        <p:spPr/>
        <p:txBody>
          <a:bodyPr/>
          <a:lstStyle/>
          <a:p>
            <a:r>
              <a:rPr lang="it-IT" dirty="0"/>
              <a:t>Dopo l’epopea napoleonica</a:t>
            </a:r>
          </a:p>
        </p:txBody>
      </p:sp>
    </p:spTree>
    <p:extLst>
      <p:ext uri="{BB962C8B-B14F-4D97-AF65-F5344CB8AC3E}">
        <p14:creationId xmlns:p14="http://schemas.microsoft.com/office/powerpoint/2010/main" val="310134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251B53-100C-F443-9A7E-23D434FE3A55}"/>
              </a:ext>
            </a:extLst>
          </p:cNvPr>
          <p:cNvSpPr>
            <a:spLocks noGrp="1"/>
          </p:cNvSpPr>
          <p:nvPr>
            <p:ph type="title"/>
          </p:nvPr>
        </p:nvSpPr>
        <p:spPr/>
        <p:txBody>
          <a:bodyPr/>
          <a:lstStyle/>
          <a:p>
            <a:r>
              <a:rPr lang="it-IT" dirty="0"/>
              <a:t>Tra «restaurazione» e «liberalismo»</a:t>
            </a:r>
          </a:p>
        </p:txBody>
      </p:sp>
      <p:sp>
        <p:nvSpPr>
          <p:cNvPr id="3" name="Segnaposto contenuto 2">
            <a:extLst>
              <a:ext uri="{FF2B5EF4-FFF2-40B4-BE49-F238E27FC236}">
                <a16:creationId xmlns:a16="http://schemas.microsoft.com/office/drawing/2014/main" id="{C40F523A-EE5D-394F-AEB5-783B3223CE41}"/>
              </a:ext>
            </a:extLst>
          </p:cNvPr>
          <p:cNvSpPr>
            <a:spLocks noGrp="1"/>
          </p:cNvSpPr>
          <p:nvPr>
            <p:ph idx="1"/>
          </p:nvPr>
        </p:nvSpPr>
        <p:spPr/>
        <p:txBody>
          <a:bodyPr/>
          <a:lstStyle/>
          <a:p>
            <a:r>
              <a:rPr lang="it-IT" dirty="0"/>
              <a:t>Contrapposizione tra Chiesa e società</a:t>
            </a:r>
          </a:p>
          <a:p>
            <a:pPr lvl="1"/>
            <a:r>
              <a:rPr lang="it-IT" dirty="0"/>
              <a:t>troverà un tentativo di soluzione solo con il Concilio Vaticano II: </a:t>
            </a:r>
          </a:p>
          <a:p>
            <a:pPr lvl="2"/>
            <a:r>
              <a:rPr lang="it-IT" dirty="0"/>
              <a:t>Benedetto XVI, </a:t>
            </a:r>
            <a:r>
              <a:rPr lang="it-IT" i="1" dirty="0"/>
              <a:t>Discorso alla Curia romana in occasione della presentazione degli auguri natalizi</a:t>
            </a:r>
            <a:r>
              <a:rPr lang="it-IT" dirty="0"/>
              <a:t>, Roma 22 dicembre 2005)</a:t>
            </a:r>
          </a:p>
          <a:p>
            <a:pPr lvl="2"/>
            <a:r>
              <a:rPr lang="it-IT" dirty="0"/>
              <a:t>Giovanni XXIII, </a:t>
            </a:r>
            <a:r>
              <a:rPr lang="it-IT" i="1" dirty="0" err="1"/>
              <a:t>Gaudet</a:t>
            </a:r>
            <a:r>
              <a:rPr lang="it-IT" i="1" dirty="0"/>
              <a:t> Mater Ecclesia</a:t>
            </a:r>
            <a:r>
              <a:rPr lang="it-IT" dirty="0"/>
              <a:t>, Discorso di apertura del Concilio Ecumenico Vaticano II, Roma 11 ottobre 1962</a:t>
            </a:r>
          </a:p>
          <a:p>
            <a:pPr lvl="2"/>
            <a:r>
              <a:rPr lang="it-IT" dirty="0"/>
              <a:t>Pio IX, </a:t>
            </a:r>
            <a:r>
              <a:rPr lang="it-IT" i="1" dirty="0"/>
              <a:t>Quanta cura</a:t>
            </a:r>
            <a:r>
              <a:rPr lang="it-IT" dirty="0"/>
              <a:t>, enciclica, Roma, 8 dicembre 1854 (allegato il </a:t>
            </a:r>
            <a:r>
              <a:rPr lang="it-IT" i="1" dirty="0"/>
              <a:t>Sillabo</a:t>
            </a:r>
            <a:r>
              <a:rPr lang="it-IT" dirty="0"/>
              <a:t>)</a:t>
            </a:r>
          </a:p>
          <a:p>
            <a:pPr lvl="2"/>
            <a:r>
              <a:rPr lang="it-IT" dirty="0"/>
              <a:t>Gregorio XVI, </a:t>
            </a:r>
            <a:r>
              <a:rPr lang="it-IT" i="1" dirty="0" err="1"/>
              <a:t>Mirari</a:t>
            </a:r>
            <a:r>
              <a:rPr lang="it-IT" i="1" dirty="0"/>
              <a:t> </a:t>
            </a:r>
            <a:r>
              <a:rPr lang="it-IT" i="1" dirty="0" err="1"/>
              <a:t>vos</a:t>
            </a:r>
            <a:r>
              <a:rPr lang="it-IT" dirty="0"/>
              <a:t>, enciclica, Roma 15 agosto 1832</a:t>
            </a:r>
          </a:p>
          <a:p>
            <a:pPr lvl="1"/>
            <a:r>
              <a:rPr lang="it-IT" dirty="0"/>
              <a:t>Ma qui la Chiesa sembra non accorgersi che è cambiata la </a:t>
            </a:r>
            <a:r>
              <a:rPr lang="it-IT" b="1" dirty="0"/>
              <a:t>mentalità</a:t>
            </a:r>
          </a:p>
          <a:p>
            <a:pPr lvl="2"/>
            <a:r>
              <a:rPr lang="it-IT" dirty="0"/>
              <a:t>dal </a:t>
            </a:r>
            <a:r>
              <a:rPr lang="it-IT" i="1" dirty="0"/>
              <a:t>privilegio</a:t>
            </a:r>
            <a:r>
              <a:rPr lang="it-IT" dirty="0"/>
              <a:t> all’</a:t>
            </a:r>
            <a:r>
              <a:rPr lang="it-IT" i="1" dirty="0"/>
              <a:t>uguaglianza </a:t>
            </a:r>
            <a:r>
              <a:rPr lang="it-IT" dirty="0"/>
              <a:t>(anche in campo religioso)</a:t>
            </a:r>
          </a:p>
          <a:p>
            <a:pPr lvl="2"/>
            <a:r>
              <a:rPr lang="it-IT" dirty="0"/>
              <a:t>L’idea di </a:t>
            </a:r>
            <a:r>
              <a:rPr lang="it-IT" b="1" i="1" dirty="0"/>
              <a:t>nazione</a:t>
            </a:r>
            <a:r>
              <a:rPr lang="it-IT" dirty="0"/>
              <a:t> come soggetto politico</a:t>
            </a:r>
            <a:endParaRPr lang="it-IT" b="1" dirty="0"/>
          </a:p>
        </p:txBody>
      </p:sp>
    </p:spTree>
    <p:extLst>
      <p:ext uri="{BB962C8B-B14F-4D97-AF65-F5344CB8AC3E}">
        <p14:creationId xmlns:p14="http://schemas.microsoft.com/office/powerpoint/2010/main" val="1396631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B213D5-42CD-5B44-B674-9472DF8C087C}"/>
              </a:ext>
            </a:extLst>
          </p:cNvPr>
          <p:cNvSpPr>
            <a:spLocks noGrp="1"/>
          </p:cNvSpPr>
          <p:nvPr>
            <p:ph type="title"/>
          </p:nvPr>
        </p:nvSpPr>
        <p:spPr/>
        <p:txBody>
          <a:bodyPr/>
          <a:lstStyle/>
          <a:p>
            <a:r>
              <a:rPr lang="it-IT" dirty="0"/>
              <a:t>Il romanticismo</a:t>
            </a:r>
          </a:p>
        </p:txBody>
      </p:sp>
      <p:sp>
        <p:nvSpPr>
          <p:cNvPr id="3" name="Segnaposto contenuto 2">
            <a:extLst>
              <a:ext uri="{FF2B5EF4-FFF2-40B4-BE49-F238E27FC236}">
                <a16:creationId xmlns:a16="http://schemas.microsoft.com/office/drawing/2014/main" id="{E50ED34C-A4ED-E64A-B08E-CD4EFEA9A645}"/>
              </a:ext>
            </a:extLst>
          </p:cNvPr>
          <p:cNvSpPr>
            <a:spLocks noGrp="1"/>
          </p:cNvSpPr>
          <p:nvPr>
            <p:ph idx="1"/>
          </p:nvPr>
        </p:nvSpPr>
        <p:spPr/>
        <p:txBody>
          <a:bodyPr/>
          <a:lstStyle/>
          <a:p>
            <a:r>
              <a:rPr lang="it-IT" dirty="0"/>
              <a:t>Non è solo un movimento letterario: è una </a:t>
            </a:r>
            <a:r>
              <a:rPr lang="it-IT" i="1" dirty="0"/>
              <a:t>weltanschauung</a:t>
            </a:r>
            <a:r>
              <a:rPr lang="it-IT" dirty="0"/>
              <a:t>, una </a:t>
            </a:r>
            <a:r>
              <a:rPr lang="it-IT" b="1" dirty="0"/>
              <a:t>visione del mondo</a:t>
            </a:r>
            <a:r>
              <a:rPr lang="it-IT" dirty="0"/>
              <a:t> complessa e multiforme che caratterizza l’intera cultura europea ottocentesca.</a:t>
            </a:r>
          </a:p>
          <a:p>
            <a:r>
              <a:rPr lang="it-IT" dirty="0"/>
              <a:t>Le sue idee hanno lasciato un segno non solo in </a:t>
            </a:r>
            <a:r>
              <a:rPr lang="it-IT" b="1" dirty="0"/>
              <a:t>letteratura</a:t>
            </a:r>
            <a:r>
              <a:rPr lang="it-IT" dirty="0"/>
              <a:t> ma anche nelle </a:t>
            </a:r>
            <a:r>
              <a:rPr lang="it-IT" b="1" dirty="0"/>
              <a:t>arti visive</a:t>
            </a:r>
            <a:r>
              <a:rPr lang="it-IT" dirty="0"/>
              <a:t> e nella </a:t>
            </a:r>
            <a:r>
              <a:rPr lang="it-IT" b="1" dirty="0"/>
              <a:t>musica</a:t>
            </a:r>
            <a:r>
              <a:rPr lang="it-IT" dirty="0"/>
              <a:t>, tanto che si è parlato di “cultura romantica” per descrivere l’intero XIX secolo.  </a:t>
            </a:r>
          </a:p>
          <a:p>
            <a:r>
              <a:rPr lang="it-IT" dirty="0"/>
              <a:t>Caratteristiche: soggettivismo, genio, nazionalismo, storicismo, spiritualismo (anche magico, </a:t>
            </a:r>
            <a:r>
              <a:rPr lang="it-IT" i="1" dirty="0" err="1"/>
              <a:t>gothic</a:t>
            </a:r>
            <a:r>
              <a:rPr lang="it-IT" dirty="0"/>
              <a:t>) tanto che alcuni storici parlano di una continuità con il deismo illuminista</a:t>
            </a:r>
          </a:p>
          <a:p>
            <a:pPr lvl="1"/>
            <a:r>
              <a:rPr lang="it-IT" i="1" dirty="0"/>
              <a:t>Ma il recupero di interesse per il cristianesimo favorisce anche un </a:t>
            </a:r>
            <a:r>
              <a:rPr lang="it-IT" b="1" i="1" dirty="0"/>
              <a:t>rinnovamento teologico</a:t>
            </a:r>
            <a:r>
              <a:rPr lang="it-IT" i="1" dirty="0"/>
              <a:t> (scuola di Tubinga, </a:t>
            </a:r>
            <a:r>
              <a:rPr lang="it-IT" i="1" dirty="0" err="1"/>
              <a:t>Moelher</a:t>
            </a:r>
            <a:r>
              <a:rPr lang="it-IT" i="1" dirty="0"/>
              <a:t>; università cattolica di </a:t>
            </a:r>
            <a:r>
              <a:rPr lang="it-IT" i="1" dirty="0" err="1"/>
              <a:t>Lovanio</a:t>
            </a:r>
            <a:r>
              <a:rPr lang="it-IT" i="1" dirty="0"/>
              <a:t>)</a:t>
            </a:r>
            <a:endParaRPr lang="it-IT" b="1" i="1" dirty="0"/>
          </a:p>
        </p:txBody>
      </p:sp>
    </p:spTree>
    <p:extLst>
      <p:ext uri="{BB962C8B-B14F-4D97-AF65-F5344CB8AC3E}">
        <p14:creationId xmlns:p14="http://schemas.microsoft.com/office/powerpoint/2010/main" val="509732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1E55DF-110C-9D48-8E00-35AE27BFD3FC}"/>
              </a:ext>
            </a:extLst>
          </p:cNvPr>
          <p:cNvSpPr>
            <a:spLocks noGrp="1"/>
          </p:cNvSpPr>
          <p:nvPr>
            <p:ph type="title"/>
          </p:nvPr>
        </p:nvSpPr>
        <p:spPr>
          <a:xfrm>
            <a:off x="810000" y="447188"/>
            <a:ext cx="10571998" cy="970450"/>
          </a:xfrm>
        </p:spPr>
        <p:txBody>
          <a:bodyPr>
            <a:normAutofit/>
          </a:bodyPr>
          <a:lstStyle/>
          <a:p>
            <a:r>
              <a:rPr lang="it-IT" dirty="0"/>
              <a:t>La Santa Sede</a:t>
            </a:r>
          </a:p>
        </p:txBody>
      </p:sp>
      <p:sp>
        <p:nvSpPr>
          <p:cNvPr id="3" name="Segnaposto contenuto 2">
            <a:extLst>
              <a:ext uri="{FF2B5EF4-FFF2-40B4-BE49-F238E27FC236}">
                <a16:creationId xmlns:a16="http://schemas.microsoft.com/office/drawing/2014/main" id="{330FB7EC-F9C7-2645-8D70-B37CD88A9F7A}"/>
              </a:ext>
            </a:extLst>
          </p:cNvPr>
          <p:cNvSpPr>
            <a:spLocks noGrp="1"/>
          </p:cNvSpPr>
          <p:nvPr>
            <p:ph idx="1"/>
          </p:nvPr>
        </p:nvSpPr>
        <p:spPr>
          <a:xfrm>
            <a:off x="818713" y="2413000"/>
            <a:ext cx="7199220" cy="3632200"/>
          </a:xfrm>
        </p:spPr>
        <p:txBody>
          <a:bodyPr>
            <a:normAutofit/>
          </a:bodyPr>
          <a:lstStyle/>
          <a:p>
            <a:r>
              <a:rPr lang="it-IT" dirty="0"/>
              <a:t>Il papa esce vincitore dal confronto con Napoleone, e acquista una posizione di grande prestigio di fronte alle potenze europee (</a:t>
            </a:r>
            <a:r>
              <a:rPr lang="it-IT" dirty="0" err="1"/>
              <a:t>Fabre</a:t>
            </a:r>
            <a:r>
              <a:rPr lang="it-IT" dirty="0"/>
              <a:t> 28-29)</a:t>
            </a:r>
          </a:p>
          <a:p>
            <a:r>
              <a:rPr lang="it-IT" dirty="0"/>
              <a:t>Lo scenario però è profondamente mutato: il Congresso di Vienna non può semplicemente riportare indietro l’orologio della storia, come vorrebbe il partito degli </a:t>
            </a:r>
            <a:r>
              <a:rPr lang="it-IT" b="1" dirty="0"/>
              <a:t>zelanti</a:t>
            </a:r>
          </a:p>
          <a:p>
            <a:r>
              <a:rPr lang="it-IT" dirty="0"/>
              <a:t>A questi si contrappone il pragmatismo dei </a:t>
            </a:r>
            <a:r>
              <a:rPr lang="it-IT" b="1" dirty="0"/>
              <a:t>politicanti</a:t>
            </a:r>
            <a:r>
              <a:rPr lang="it-IT" dirty="0"/>
              <a:t>, che ha i suoi momenti più significativi nella stipula dei </a:t>
            </a:r>
            <a:r>
              <a:rPr lang="it-IT" i="1" dirty="0"/>
              <a:t>concordati</a:t>
            </a:r>
            <a:endParaRPr lang="it-IT" dirty="0"/>
          </a:p>
          <a:p>
            <a:r>
              <a:rPr lang="it-IT" dirty="0"/>
              <a:t>Nasce l’</a:t>
            </a:r>
            <a:r>
              <a:rPr lang="it-IT" b="1" dirty="0"/>
              <a:t>ultramontanismo</a:t>
            </a:r>
            <a:endParaRPr lang="it-IT" dirty="0"/>
          </a:p>
        </p:txBody>
      </p:sp>
      <p:pic>
        <p:nvPicPr>
          <p:cNvPr id="4" name="Immagine 3">
            <a:extLst>
              <a:ext uri="{FF2B5EF4-FFF2-40B4-BE49-F238E27FC236}">
                <a16:creationId xmlns:a16="http://schemas.microsoft.com/office/drawing/2014/main" id="{080A1077-BC98-8544-9EED-D0429610B25D}"/>
              </a:ext>
            </a:extLst>
          </p:cNvPr>
          <p:cNvPicPr>
            <a:picLocks noChangeAspect="1"/>
          </p:cNvPicPr>
          <p:nvPr/>
        </p:nvPicPr>
        <p:blipFill>
          <a:blip r:embed="rId2"/>
          <a:stretch>
            <a:fillRect/>
          </a:stretch>
        </p:blipFill>
        <p:spPr>
          <a:xfrm>
            <a:off x="8742732" y="2413000"/>
            <a:ext cx="2359874" cy="3716338"/>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3744949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F360FA-F8CD-284E-A366-0C45A056DB24}"/>
              </a:ext>
            </a:extLst>
          </p:cNvPr>
          <p:cNvSpPr>
            <a:spLocks noGrp="1"/>
          </p:cNvSpPr>
          <p:nvPr>
            <p:ph type="title"/>
          </p:nvPr>
        </p:nvSpPr>
        <p:spPr/>
        <p:txBody>
          <a:bodyPr/>
          <a:lstStyle/>
          <a:p>
            <a:r>
              <a:rPr lang="it-IT" dirty="0"/>
              <a:t>L’ultramontanismo (Treccani) - 1</a:t>
            </a:r>
          </a:p>
        </p:txBody>
      </p:sp>
      <p:sp>
        <p:nvSpPr>
          <p:cNvPr id="3" name="Segnaposto contenuto 2">
            <a:extLst>
              <a:ext uri="{FF2B5EF4-FFF2-40B4-BE49-F238E27FC236}">
                <a16:creationId xmlns:a16="http://schemas.microsoft.com/office/drawing/2014/main" id="{8D9F0CFA-75D9-A148-89C4-CB49241E1D98}"/>
              </a:ext>
            </a:extLst>
          </p:cNvPr>
          <p:cNvSpPr>
            <a:spLocks noGrp="1"/>
          </p:cNvSpPr>
          <p:nvPr>
            <p:ph idx="1"/>
          </p:nvPr>
        </p:nvSpPr>
        <p:spPr/>
        <p:txBody>
          <a:bodyPr/>
          <a:lstStyle/>
          <a:p>
            <a:r>
              <a:rPr lang="it-IT" dirty="0"/>
              <a:t>Il termine "ultramontano" (da </a:t>
            </a:r>
            <a:r>
              <a:rPr lang="it-IT" i="1" dirty="0"/>
              <a:t>ultra </a:t>
            </a:r>
            <a:r>
              <a:rPr lang="it-IT" i="1" dirty="0" err="1"/>
              <a:t>montes</a:t>
            </a:r>
            <a:r>
              <a:rPr lang="it-IT" i="1" dirty="0"/>
              <a:t> </a:t>
            </a:r>
            <a:r>
              <a:rPr lang="it-IT" dirty="0"/>
              <a:t>"al di là dei monti", cioè delle Alpi) ebbe nel Medioevo, applicato alle cose e alle persone della Chiesa, un'accezione puramente geografica: ultramontano era, per gl'Italiani, un papa tedesco; ultramontani erano, per i Tedeschi, gl'Italiani. </a:t>
            </a:r>
          </a:p>
          <a:p>
            <a:r>
              <a:rPr lang="it-IT" dirty="0"/>
              <a:t>Ma a questo significato puramente estrinseco e relativo si aggiunse presto una connotazione sostanziale e il termine finì con assumere un significato tecnico: in quanto le sorti politico-religiose dell'Italia e del papato sono considerate inscindibili, </a:t>
            </a:r>
            <a:r>
              <a:rPr lang="it-IT" i="1" dirty="0"/>
              <a:t>ultramontano </a:t>
            </a:r>
            <a:r>
              <a:rPr lang="it-IT" dirty="0"/>
              <a:t>comincia a essere, nei paesi non italiani, colui che, non tenendo conto degl'interessi nazionali, si afferma totalitariamente e integralmente seguace del papa.</a:t>
            </a:r>
          </a:p>
          <a:p>
            <a:pPr marL="0" indent="0">
              <a:buNone/>
            </a:pPr>
            <a:endParaRPr lang="it-IT" dirty="0"/>
          </a:p>
        </p:txBody>
      </p:sp>
    </p:spTree>
    <p:extLst>
      <p:ext uri="{BB962C8B-B14F-4D97-AF65-F5344CB8AC3E}">
        <p14:creationId xmlns:p14="http://schemas.microsoft.com/office/powerpoint/2010/main" val="2344109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012F6E-92CB-EF48-A1DF-B2763BCDCFF2}"/>
              </a:ext>
            </a:extLst>
          </p:cNvPr>
          <p:cNvSpPr>
            <a:spLocks noGrp="1"/>
          </p:cNvSpPr>
          <p:nvPr>
            <p:ph type="title"/>
          </p:nvPr>
        </p:nvSpPr>
        <p:spPr/>
        <p:txBody>
          <a:bodyPr/>
          <a:lstStyle/>
          <a:p>
            <a:r>
              <a:rPr lang="it-IT" dirty="0"/>
              <a:t>L’ultramontanismo (Treccani) - 2</a:t>
            </a:r>
          </a:p>
        </p:txBody>
      </p:sp>
      <p:sp>
        <p:nvSpPr>
          <p:cNvPr id="3" name="Segnaposto contenuto 2">
            <a:extLst>
              <a:ext uri="{FF2B5EF4-FFF2-40B4-BE49-F238E27FC236}">
                <a16:creationId xmlns:a16="http://schemas.microsoft.com/office/drawing/2014/main" id="{4F8BF8A0-F36C-4D48-8397-A056531064BB}"/>
              </a:ext>
            </a:extLst>
          </p:cNvPr>
          <p:cNvSpPr>
            <a:spLocks noGrp="1"/>
          </p:cNvSpPr>
          <p:nvPr>
            <p:ph idx="1"/>
          </p:nvPr>
        </p:nvSpPr>
        <p:spPr>
          <a:xfrm>
            <a:off x="818712" y="2222287"/>
            <a:ext cx="10554574" cy="4464263"/>
          </a:xfrm>
        </p:spPr>
        <p:txBody>
          <a:bodyPr>
            <a:normAutofit/>
          </a:bodyPr>
          <a:lstStyle/>
          <a:p>
            <a:r>
              <a:rPr lang="it-IT" dirty="0"/>
              <a:t>Già durante le lotte fra papato e impero, i seguaci tedeschi del papa erano definiti, in Germania, come ultramontani. </a:t>
            </a:r>
          </a:p>
          <a:p>
            <a:r>
              <a:rPr lang="it-IT" dirty="0"/>
              <a:t>Ma la fortuna del termine, in questo senso, è posteriore alla Riforma, e si riconnette al prepotente affermarsi dello spirito nazionale per cui venne facendosi strada anche fra i cattolici quel sentimento di particolarismo ecclesiastico espresso dalla nota massima </a:t>
            </a:r>
            <a:r>
              <a:rPr lang="it-IT" i="1" dirty="0" err="1"/>
              <a:t>cuius</a:t>
            </a:r>
            <a:r>
              <a:rPr lang="it-IT" i="1" dirty="0"/>
              <a:t> regio </a:t>
            </a:r>
            <a:r>
              <a:rPr lang="it-IT" i="1" dirty="0" err="1"/>
              <a:t>eius</a:t>
            </a:r>
            <a:r>
              <a:rPr lang="it-IT" i="1" dirty="0"/>
              <a:t> est </a:t>
            </a:r>
            <a:r>
              <a:rPr lang="it-IT" i="1" dirty="0" err="1"/>
              <a:t>religio</a:t>
            </a:r>
            <a:r>
              <a:rPr lang="it-IT" i="1" dirty="0"/>
              <a:t> </a:t>
            </a:r>
            <a:r>
              <a:rPr lang="it-IT" dirty="0"/>
              <a:t>(v. chiesa: Chiesa e Stato). Il papato è sempre più considerato fuori d'Italia come una potenza straniera e gl'Italiani sono associati come agenti, alleati o parti in causa all'atteggiamento di Roma verso le chiese nazionali, nei riguardi dell'autorità dei vescovi di quella nazione e dei diritti dello stato in materia ecclesiastica. </a:t>
            </a:r>
          </a:p>
        </p:txBody>
      </p:sp>
    </p:spTree>
    <p:extLst>
      <p:ext uri="{BB962C8B-B14F-4D97-AF65-F5344CB8AC3E}">
        <p14:creationId xmlns:p14="http://schemas.microsoft.com/office/powerpoint/2010/main" val="956877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6AA566-9A82-7A47-B01B-D8868F68568E}"/>
              </a:ext>
            </a:extLst>
          </p:cNvPr>
          <p:cNvSpPr>
            <a:spLocks noGrp="1"/>
          </p:cNvSpPr>
          <p:nvPr>
            <p:ph type="title"/>
          </p:nvPr>
        </p:nvSpPr>
        <p:spPr/>
        <p:txBody>
          <a:bodyPr/>
          <a:lstStyle/>
          <a:p>
            <a:r>
              <a:rPr lang="it-IT" dirty="0"/>
              <a:t>L’ultramontanismo (Treccani) - 3</a:t>
            </a:r>
          </a:p>
        </p:txBody>
      </p:sp>
      <p:sp>
        <p:nvSpPr>
          <p:cNvPr id="3" name="Segnaposto contenuto 2">
            <a:extLst>
              <a:ext uri="{FF2B5EF4-FFF2-40B4-BE49-F238E27FC236}">
                <a16:creationId xmlns:a16="http://schemas.microsoft.com/office/drawing/2014/main" id="{1E9FD007-5DB4-084F-81A0-22F9DCCD4A45}"/>
              </a:ext>
            </a:extLst>
          </p:cNvPr>
          <p:cNvSpPr>
            <a:spLocks noGrp="1"/>
          </p:cNvSpPr>
          <p:nvPr>
            <p:ph idx="1"/>
          </p:nvPr>
        </p:nvSpPr>
        <p:spPr/>
        <p:txBody>
          <a:bodyPr/>
          <a:lstStyle/>
          <a:p>
            <a:r>
              <a:rPr lang="it-IT" dirty="0"/>
              <a:t>Sì che il termine "ultramontano", sorto, in questo senso, in Francia, finisce con essere usato un po' dovunque, fuori d'Italia, per designare persone e atteggiamenti favorevoli a questa affermata ingerenza del potere papale nella vita religiosa delle nazioni. </a:t>
            </a:r>
          </a:p>
          <a:p>
            <a:r>
              <a:rPr lang="it-IT" dirty="0"/>
              <a:t>È applicato in Francia agli </a:t>
            </a:r>
            <a:r>
              <a:rPr lang="it-IT" dirty="0" err="1"/>
              <a:t>avversarî</a:t>
            </a:r>
            <a:r>
              <a:rPr lang="it-IT" dirty="0"/>
              <a:t> delle cosiddette libertà gallicane, è adottato in Austria dai seguaci del giuseppinismo, e, in genere, dovunque da tutti i movimenti a carattere giurisdizionalista: </a:t>
            </a:r>
            <a:r>
              <a:rPr lang="it-IT" dirty="0" err="1"/>
              <a:t>erastionismo</a:t>
            </a:r>
            <a:r>
              <a:rPr lang="it-IT" dirty="0"/>
              <a:t>, regalismo, </a:t>
            </a:r>
            <a:r>
              <a:rPr lang="it-IT" dirty="0" err="1"/>
              <a:t>febronianesimo</a:t>
            </a:r>
            <a:r>
              <a:rPr lang="it-IT" dirty="0"/>
              <a:t>. </a:t>
            </a:r>
          </a:p>
          <a:p>
            <a:endParaRPr lang="it-IT" dirty="0"/>
          </a:p>
        </p:txBody>
      </p:sp>
    </p:spTree>
    <p:extLst>
      <p:ext uri="{BB962C8B-B14F-4D97-AF65-F5344CB8AC3E}">
        <p14:creationId xmlns:p14="http://schemas.microsoft.com/office/powerpoint/2010/main" val="5878403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807654-DB30-CD40-88A6-6B52F64C1BCB}"/>
              </a:ext>
            </a:extLst>
          </p:cNvPr>
          <p:cNvSpPr>
            <a:spLocks noGrp="1"/>
          </p:cNvSpPr>
          <p:nvPr>
            <p:ph type="title"/>
          </p:nvPr>
        </p:nvSpPr>
        <p:spPr>
          <a:xfrm>
            <a:off x="810000" y="447188"/>
            <a:ext cx="10571998" cy="970450"/>
          </a:xfrm>
        </p:spPr>
        <p:txBody>
          <a:bodyPr>
            <a:normAutofit/>
          </a:bodyPr>
          <a:lstStyle/>
          <a:p>
            <a:r>
              <a:rPr lang="it-IT" dirty="0"/>
              <a:t>L’ultramontanismo (Treccani) - 4</a:t>
            </a:r>
          </a:p>
        </p:txBody>
      </p:sp>
      <p:sp>
        <p:nvSpPr>
          <p:cNvPr id="3" name="Segnaposto contenuto 2">
            <a:extLst>
              <a:ext uri="{FF2B5EF4-FFF2-40B4-BE49-F238E27FC236}">
                <a16:creationId xmlns:a16="http://schemas.microsoft.com/office/drawing/2014/main" id="{1BE7F4C7-3B5F-504E-97A8-BAE5BEFD82DE}"/>
              </a:ext>
            </a:extLst>
          </p:cNvPr>
          <p:cNvSpPr>
            <a:spLocks noGrp="1"/>
          </p:cNvSpPr>
          <p:nvPr>
            <p:ph idx="1"/>
          </p:nvPr>
        </p:nvSpPr>
        <p:spPr>
          <a:xfrm>
            <a:off x="818713" y="2413000"/>
            <a:ext cx="7199220" cy="3632200"/>
          </a:xfrm>
        </p:spPr>
        <p:txBody>
          <a:bodyPr>
            <a:normAutofit/>
          </a:bodyPr>
          <a:lstStyle/>
          <a:p>
            <a:pPr>
              <a:lnSpc>
                <a:spcPct val="90000"/>
              </a:lnSpc>
            </a:pPr>
            <a:r>
              <a:rPr lang="it-IT" sz="1700" dirty="0"/>
              <a:t>Il termine ebbe particolare fortuna e nuove accezioni nel sec. XIX: in Francia, dove la rivoluzione francese lo rimette in onore per tutte le tendenze conservatrici e dove, avvenuta la restaurazione, torna spesso a identificarsi nel papa la fonte del potere legittimo, ciò che provoca, da parte degli </a:t>
            </a:r>
            <a:r>
              <a:rPr lang="it-IT" sz="1700" dirty="0" err="1"/>
              <a:t>avversarî</a:t>
            </a:r>
            <a:r>
              <a:rPr lang="it-IT" sz="1700" dirty="0"/>
              <a:t>, l'accusa di ultramontanismo a scrittori come La </a:t>
            </a:r>
            <a:r>
              <a:rPr lang="it-IT" sz="1700" dirty="0" err="1"/>
              <a:t>Mennais</a:t>
            </a:r>
            <a:r>
              <a:rPr lang="it-IT" sz="1700" dirty="0"/>
              <a:t>, De </a:t>
            </a:r>
            <a:r>
              <a:rPr lang="it-IT" sz="1700" dirty="0" err="1"/>
              <a:t>Bonald</a:t>
            </a:r>
            <a:r>
              <a:rPr lang="it-IT" sz="1700" dirty="0"/>
              <a:t>, De </a:t>
            </a:r>
            <a:r>
              <a:rPr lang="it-IT" sz="1700" dirty="0" err="1"/>
              <a:t>Maistre</a:t>
            </a:r>
            <a:r>
              <a:rPr lang="it-IT" sz="1700" dirty="0"/>
              <a:t>, </a:t>
            </a:r>
            <a:r>
              <a:rPr lang="it-IT" sz="1700" dirty="0" err="1"/>
              <a:t>Lacordaire</a:t>
            </a:r>
            <a:r>
              <a:rPr lang="it-IT" sz="1700" dirty="0"/>
              <a:t>; in Germania, dove, durante il </a:t>
            </a:r>
            <a:r>
              <a:rPr lang="it-IT" sz="1700" i="1" dirty="0" err="1"/>
              <a:t>Kulturkampf</a:t>
            </a:r>
            <a:r>
              <a:rPr lang="it-IT" sz="1700" i="1" dirty="0"/>
              <a:t> </a:t>
            </a:r>
            <a:r>
              <a:rPr lang="it-IT" sz="1700" dirty="0"/>
              <a:t>i seguaci della libertà e indipendenza della Chiesa di fronte allo Stato sono definiti come ultramontani. </a:t>
            </a:r>
          </a:p>
          <a:p>
            <a:pPr>
              <a:lnSpc>
                <a:spcPct val="90000"/>
              </a:lnSpc>
            </a:pPr>
            <a:r>
              <a:rPr lang="it-IT" sz="1700" dirty="0"/>
              <a:t>Anche il Concilio Vaticano diede luogo ad accuse di ultramontanismo. Il centro tedesco fu chiamato, dagli </a:t>
            </a:r>
            <a:r>
              <a:rPr lang="it-IT" sz="1700" dirty="0" err="1"/>
              <a:t>avversarî</a:t>
            </a:r>
            <a:r>
              <a:rPr lang="it-IT" sz="1700" dirty="0"/>
              <a:t>, partito ultramontano. Ultramontani furono detti i seguaci del </a:t>
            </a:r>
            <a:r>
              <a:rPr lang="it-IT" sz="1700" i="1" dirty="0"/>
              <a:t>Sillabo </a:t>
            </a:r>
            <a:r>
              <a:rPr lang="it-IT" sz="1700" dirty="0"/>
              <a:t>di Pio IX, e, più tardi, gli stessi </a:t>
            </a:r>
            <a:r>
              <a:rPr lang="it-IT" sz="1700" dirty="0" err="1"/>
              <a:t>avversarî</a:t>
            </a:r>
            <a:r>
              <a:rPr lang="it-IT" sz="1700" dirty="0"/>
              <a:t> delle correnti moderniste. </a:t>
            </a:r>
          </a:p>
          <a:p>
            <a:pPr marL="0" indent="0">
              <a:lnSpc>
                <a:spcPct val="90000"/>
              </a:lnSpc>
              <a:buNone/>
            </a:pPr>
            <a:endParaRPr lang="it-IT" sz="1700" dirty="0"/>
          </a:p>
        </p:txBody>
      </p:sp>
      <p:pic>
        <p:nvPicPr>
          <p:cNvPr id="4" name="Immagine 3">
            <a:extLst>
              <a:ext uri="{FF2B5EF4-FFF2-40B4-BE49-F238E27FC236}">
                <a16:creationId xmlns:a16="http://schemas.microsoft.com/office/drawing/2014/main" id="{BB3125AA-F8DC-8E47-8727-EF00CEA0A63D}"/>
              </a:ext>
            </a:extLst>
          </p:cNvPr>
          <p:cNvPicPr>
            <a:picLocks noChangeAspect="1"/>
          </p:cNvPicPr>
          <p:nvPr/>
        </p:nvPicPr>
        <p:blipFill rotWithShape="1">
          <a:blip r:embed="rId2"/>
          <a:srcRect r="2" b="10719"/>
          <a:stretch/>
        </p:blipFill>
        <p:spPr>
          <a:xfrm>
            <a:off x="8466138" y="2413000"/>
            <a:ext cx="2915860" cy="3628362"/>
          </a:xfrm>
          <a:prstGeom prst="roundRect">
            <a:avLst>
              <a:gd name="adj" fmla="val 3876"/>
            </a:avLst>
          </a:prstGeom>
          <a:ln>
            <a:solidFill>
              <a:schemeClr val="accent1"/>
            </a:solidFill>
          </a:ln>
          <a:effectLst/>
        </p:spPr>
      </p:pic>
      <p:sp>
        <p:nvSpPr>
          <p:cNvPr id="5" name="Rettangolo 4">
            <a:extLst>
              <a:ext uri="{FF2B5EF4-FFF2-40B4-BE49-F238E27FC236}">
                <a16:creationId xmlns:a16="http://schemas.microsoft.com/office/drawing/2014/main" id="{4F6321F4-B92C-EE40-9A5A-A73998BAE475}"/>
              </a:ext>
            </a:extLst>
          </p:cNvPr>
          <p:cNvSpPr/>
          <p:nvPr/>
        </p:nvSpPr>
        <p:spPr>
          <a:xfrm>
            <a:off x="7740589" y="6041362"/>
            <a:ext cx="4366958" cy="246221"/>
          </a:xfrm>
          <a:prstGeom prst="rect">
            <a:avLst/>
          </a:prstGeom>
        </p:spPr>
        <p:txBody>
          <a:bodyPr wrap="square">
            <a:spAutoFit/>
          </a:bodyPr>
          <a:lstStyle/>
          <a:p>
            <a:r>
              <a:rPr lang="it-IT" sz="1000" dirty="0">
                <a:solidFill>
                  <a:schemeClr val="tx1">
                    <a:lumMod val="95000"/>
                  </a:schemeClr>
                </a:solidFill>
                <a:latin typeface="verdana" panose="020B0604030504040204" pitchFamily="34" charset="0"/>
              </a:rPr>
              <a:t>Ritratto di Dominique </a:t>
            </a:r>
            <a:r>
              <a:rPr lang="it-IT" sz="1000" dirty="0" err="1">
                <a:solidFill>
                  <a:schemeClr val="tx1">
                    <a:lumMod val="95000"/>
                  </a:schemeClr>
                </a:solidFill>
                <a:latin typeface="verdana" panose="020B0604030504040204" pitchFamily="34" charset="0"/>
              </a:rPr>
              <a:t>Lacordaire</a:t>
            </a:r>
            <a:r>
              <a:rPr lang="it-IT" sz="1000" dirty="0">
                <a:solidFill>
                  <a:schemeClr val="tx1">
                    <a:lumMod val="95000"/>
                  </a:schemeClr>
                </a:solidFill>
                <a:latin typeface="verdana" panose="020B0604030504040204" pitchFamily="34" charset="0"/>
              </a:rPr>
              <a:t>, c. 1841,Théodore </a:t>
            </a:r>
            <a:r>
              <a:rPr lang="it-IT" sz="1000" dirty="0" err="1">
                <a:solidFill>
                  <a:schemeClr val="tx1">
                    <a:lumMod val="95000"/>
                  </a:schemeClr>
                </a:solidFill>
                <a:latin typeface="verdana" panose="020B0604030504040204" pitchFamily="34" charset="0"/>
              </a:rPr>
              <a:t>Chassériau</a:t>
            </a:r>
            <a:endParaRPr lang="it-IT" sz="1000" dirty="0">
              <a:solidFill>
                <a:schemeClr val="tx1">
                  <a:lumMod val="95000"/>
                </a:schemeClr>
              </a:solidFill>
            </a:endParaRPr>
          </a:p>
        </p:txBody>
      </p:sp>
    </p:spTree>
    <p:extLst>
      <p:ext uri="{BB962C8B-B14F-4D97-AF65-F5344CB8AC3E}">
        <p14:creationId xmlns:p14="http://schemas.microsoft.com/office/powerpoint/2010/main" val="628966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E9E9F0-29A0-B741-9BDD-BD12539AFDBD}"/>
              </a:ext>
            </a:extLst>
          </p:cNvPr>
          <p:cNvSpPr>
            <a:spLocks noGrp="1"/>
          </p:cNvSpPr>
          <p:nvPr>
            <p:ph type="title"/>
          </p:nvPr>
        </p:nvSpPr>
        <p:spPr/>
        <p:txBody>
          <a:bodyPr/>
          <a:lstStyle/>
          <a:p>
            <a:r>
              <a:rPr lang="it-IT" dirty="0"/>
              <a:t>L’ultramontanismo (Treccani) - 5</a:t>
            </a:r>
          </a:p>
        </p:txBody>
      </p:sp>
      <p:sp>
        <p:nvSpPr>
          <p:cNvPr id="3" name="Segnaposto contenuto 2">
            <a:extLst>
              <a:ext uri="{FF2B5EF4-FFF2-40B4-BE49-F238E27FC236}">
                <a16:creationId xmlns:a16="http://schemas.microsoft.com/office/drawing/2014/main" id="{B6085E97-8E44-FA4D-ADEA-68BF76260169}"/>
              </a:ext>
            </a:extLst>
          </p:cNvPr>
          <p:cNvSpPr>
            <a:spLocks noGrp="1"/>
          </p:cNvSpPr>
          <p:nvPr>
            <p:ph idx="1"/>
          </p:nvPr>
        </p:nvSpPr>
        <p:spPr/>
        <p:txBody>
          <a:bodyPr/>
          <a:lstStyle/>
          <a:p>
            <a:r>
              <a:rPr lang="it-IT" dirty="0"/>
              <a:t>È ovvio, in tutto questo, che per il cattolico non esiste alcuna distinzione fra ultramontanismo e una professione di cattolicismo integrale, mentre manca, presso gli </a:t>
            </a:r>
            <a:r>
              <a:rPr lang="it-IT" dirty="0" err="1"/>
              <a:t>avversarî</a:t>
            </a:r>
            <a:r>
              <a:rPr lang="it-IT" dirty="0"/>
              <a:t> dell'ultramontanismo, una chiara coscienza dei caratteri di ciò che essi definiscono come tale. </a:t>
            </a:r>
          </a:p>
          <a:p>
            <a:r>
              <a:rPr lang="it-IT" dirty="0"/>
              <a:t>Un tentativo di precisazione è quello, del resto non felice, compiuto da uno dei più vivaci polemisti contro l'ultramontanismo, il tedesco </a:t>
            </a:r>
            <a:r>
              <a:rPr lang="it-IT" dirty="0" err="1"/>
              <a:t>Fr</a:t>
            </a:r>
            <a:r>
              <a:rPr lang="it-IT" dirty="0"/>
              <a:t>. X. Kraus che ha definito (nelle sue </a:t>
            </a:r>
            <a:r>
              <a:rPr lang="it-IT" i="1" dirty="0" err="1"/>
              <a:t>Spektatorbriefe</a:t>
            </a:r>
            <a:r>
              <a:rPr lang="it-IT" dirty="0"/>
              <a:t>) come ultramontano colui che pone il concetto di Chiesa sopra quello di religione, che confonde il papa con la Chiesa, che crede essere il regno di Dio regno di questa terra e che il potere delle chiavi concesso a Pietro includa anche la giurisdizione temporale sopra i principi e i popoli, che ritiene le convinzioni religiose possano essere imposte coercitivamente.</a:t>
            </a:r>
          </a:p>
          <a:p>
            <a:endParaRPr lang="it-IT" dirty="0"/>
          </a:p>
        </p:txBody>
      </p:sp>
    </p:spTree>
    <p:extLst>
      <p:ext uri="{BB962C8B-B14F-4D97-AF65-F5344CB8AC3E}">
        <p14:creationId xmlns:p14="http://schemas.microsoft.com/office/powerpoint/2010/main" val="4137803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133F8CB7-795C-4272-9073-64D8CF97F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B7743172-17A8-4FA4-8434-B813E03B7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23">
            <a:extLst>
              <a:ext uri="{FF2B5EF4-FFF2-40B4-BE49-F238E27FC236}">
                <a16:creationId xmlns:a16="http://schemas.microsoft.com/office/drawing/2014/main" id="{4CE1233C-FD2F-489E-BFDE-086F5FED6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2">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D441CC85-CFC2-C543-BF80-EA4FD4DA08AC}"/>
              </a:ext>
            </a:extLst>
          </p:cNvPr>
          <p:cNvSpPr>
            <a:spLocks noGrp="1"/>
          </p:cNvSpPr>
          <p:nvPr>
            <p:ph type="title"/>
          </p:nvPr>
        </p:nvSpPr>
        <p:spPr>
          <a:xfrm>
            <a:off x="451514" y="1800225"/>
            <a:ext cx="3444211" cy="4241136"/>
          </a:xfrm>
        </p:spPr>
        <p:txBody>
          <a:bodyPr vert="horz" lIns="91440" tIns="45720" rIns="91440" bIns="45720" rtlCol="0" anchor="t">
            <a:normAutofit/>
          </a:bodyPr>
          <a:lstStyle/>
          <a:p>
            <a:r>
              <a:rPr lang="en-US" sz="4400"/>
              <a:t>Lo Stato Pontificio: una realtà fragile</a:t>
            </a:r>
          </a:p>
        </p:txBody>
      </p:sp>
      <p:pic>
        <p:nvPicPr>
          <p:cNvPr id="4" name="Segnaposto contenuto 3">
            <a:extLst>
              <a:ext uri="{FF2B5EF4-FFF2-40B4-BE49-F238E27FC236}">
                <a16:creationId xmlns:a16="http://schemas.microsoft.com/office/drawing/2014/main" id="{D68B74C7-095B-074E-975C-2F56FBF9C752}"/>
              </a:ext>
            </a:extLst>
          </p:cNvPr>
          <p:cNvPicPr>
            <a:picLocks noGrp="1" noChangeAspect="1"/>
          </p:cNvPicPr>
          <p:nvPr>
            <p:ph idx="1"/>
          </p:nvPr>
        </p:nvPicPr>
        <p:blipFill>
          <a:blip r:embed="rId3"/>
          <a:stretch>
            <a:fillRect/>
          </a:stretch>
        </p:blipFill>
        <p:spPr>
          <a:xfrm>
            <a:off x="5715554" y="643465"/>
            <a:ext cx="5397897" cy="5397897"/>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2416026641"/>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CDD4C5-B0AC-3C48-BED0-403B8F86F327}"/>
              </a:ext>
            </a:extLst>
          </p:cNvPr>
          <p:cNvSpPr>
            <a:spLocks noGrp="1"/>
          </p:cNvSpPr>
          <p:nvPr>
            <p:ph type="title"/>
          </p:nvPr>
        </p:nvSpPr>
        <p:spPr>
          <a:xfrm>
            <a:off x="810000" y="447188"/>
            <a:ext cx="10571998" cy="970450"/>
          </a:xfrm>
        </p:spPr>
        <p:txBody>
          <a:bodyPr>
            <a:normAutofit/>
          </a:bodyPr>
          <a:lstStyle/>
          <a:p>
            <a:r>
              <a:rPr lang="it-IT" dirty="0"/>
              <a:t>La riorganizzazione della Chiesa</a:t>
            </a:r>
          </a:p>
        </p:txBody>
      </p:sp>
      <p:sp>
        <p:nvSpPr>
          <p:cNvPr id="3" name="Segnaposto contenuto 2">
            <a:extLst>
              <a:ext uri="{FF2B5EF4-FFF2-40B4-BE49-F238E27FC236}">
                <a16:creationId xmlns:a16="http://schemas.microsoft.com/office/drawing/2014/main" id="{1EFAD18F-344F-B14C-91DE-01C05770D928}"/>
              </a:ext>
            </a:extLst>
          </p:cNvPr>
          <p:cNvSpPr>
            <a:spLocks noGrp="1"/>
          </p:cNvSpPr>
          <p:nvPr>
            <p:ph idx="1"/>
          </p:nvPr>
        </p:nvSpPr>
        <p:spPr>
          <a:xfrm>
            <a:off x="818713" y="2413000"/>
            <a:ext cx="7199220" cy="3632200"/>
          </a:xfrm>
        </p:spPr>
        <p:txBody>
          <a:bodyPr>
            <a:normAutofit/>
          </a:bodyPr>
          <a:lstStyle/>
          <a:p>
            <a:r>
              <a:rPr lang="it-IT" dirty="0"/>
              <a:t>Ricostituzione degli ordini religiosi soppressi (Gesuiti 1814)</a:t>
            </a:r>
          </a:p>
          <a:p>
            <a:r>
              <a:rPr lang="it-IT" dirty="0"/>
              <a:t>Nuove presenze femminili</a:t>
            </a:r>
          </a:p>
          <a:p>
            <a:r>
              <a:rPr lang="it-IT" dirty="0"/>
              <a:t>Opere di apostolato</a:t>
            </a:r>
          </a:p>
          <a:p>
            <a:r>
              <a:rPr lang="it-IT" dirty="0"/>
              <a:t>Rinnovamento (spirituale, morale, culturale) del clero (ancora segnato dalla formazione giansenista di fine Settecento: cfr. </a:t>
            </a:r>
            <a:r>
              <a:rPr lang="it-IT" dirty="0" err="1"/>
              <a:t>Mons</a:t>
            </a:r>
            <a:r>
              <a:rPr lang="it-IT" dirty="0"/>
              <a:t>. Luigi Tosi e Alessandro Manzoni)</a:t>
            </a:r>
          </a:p>
        </p:txBody>
      </p:sp>
      <p:pic>
        <p:nvPicPr>
          <p:cNvPr id="6" name="Immagine 5">
            <a:extLst>
              <a:ext uri="{FF2B5EF4-FFF2-40B4-BE49-F238E27FC236}">
                <a16:creationId xmlns:a16="http://schemas.microsoft.com/office/drawing/2014/main" id="{C7E591A2-7900-7048-A2C4-4F9964D0F341}"/>
              </a:ext>
            </a:extLst>
          </p:cNvPr>
          <p:cNvPicPr>
            <a:picLocks noChangeAspect="1"/>
          </p:cNvPicPr>
          <p:nvPr/>
        </p:nvPicPr>
        <p:blipFill rotWithShape="1">
          <a:blip r:embed="rId2"/>
          <a:srcRect r="3" b="15698"/>
          <a:stretch/>
        </p:blipFill>
        <p:spPr>
          <a:xfrm>
            <a:off x="8466138" y="2413000"/>
            <a:ext cx="2915860" cy="3628362"/>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3183679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56767E-3AE3-AE48-BD50-1689282AA245}"/>
              </a:ext>
            </a:extLst>
          </p:cNvPr>
          <p:cNvSpPr>
            <a:spLocks noGrp="1"/>
          </p:cNvSpPr>
          <p:nvPr>
            <p:ph type="title"/>
          </p:nvPr>
        </p:nvSpPr>
        <p:spPr>
          <a:xfrm>
            <a:off x="810000" y="447188"/>
            <a:ext cx="10571998" cy="970450"/>
          </a:xfrm>
        </p:spPr>
        <p:txBody>
          <a:bodyPr>
            <a:normAutofit/>
          </a:bodyPr>
          <a:lstStyle/>
          <a:p>
            <a:r>
              <a:rPr lang="it-IT" dirty="0"/>
              <a:t>Pio VII</a:t>
            </a:r>
          </a:p>
        </p:txBody>
      </p:sp>
      <p:sp>
        <p:nvSpPr>
          <p:cNvPr id="9" name="Content Placeholder 8">
            <a:extLst>
              <a:ext uri="{FF2B5EF4-FFF2-40B4-BE49-F238E27FC236}">
                <a16:creationId xmlns:a16="http://schemas.microsoft.com/office/drawing/2014/main" id="{1275EFF3-53B5-4F6F-8175-5DC83ECE0462}"/>
              </a:ext>
            </a:extLst>
          </p:cNvPr>
          <p:cNvSpPr>
            <a:spLocks noGrp="1"/>
          </p:cNvSpPr>
          <p:nvPr>
            <p:ph idx="1"/>
          </p:nvPr>
        </p:nvSpPr>
        <p:spPr>
          <a:xfrm>
            <a:off x="818713" y="2413000"/>
            <a:ext cx="7199220" cy="3632200"/>
          </a:xfrm>
        </p:spPr>
        <p:txBody>
          <a:bodyPr>
            <a:normAutofit/>
          </a:bodyPr>
          <a:lstStyle/>
          <a:p>
            <a:r>
              <a:rPr lang="en-US" dirty="0"/>
              <a:t>Barnaba </a:t>
            </a:r>
            <a:r>
              <a:rPr lang="en-US" dirty="0" err="1"/>
              <a:t>Chiaramonti</a:t>
            </a:r>
            <a:endParaRPr lang="en-US" dirty="0"/>
          </a:p>
          <a:p>
            <a:pPr lvl="1"/>
            <a:r>
              <a:rPr lang="en-US" dirty="0"/>
              <a:t>Cesena, 1742</a:t>
            </a:r>
          </a:p>
          <a:p>
            <a:pPr lvl="1"/>
            <a:r>
              <a:rPr lang="en-US" dirty="0" err="1"/>
              <a:t>Eletto</a:t>
            </a:r>
            <a:r>
              <a:rPr lang="en-US" dirty="0"/>
              <a:t>  papa </a:t>
            </a:r>
            <a:r>
              <a:rPr lang="en-US" dirty="0" err="1"/>
              <a:t>il</a:t>
            </a:r>
            <a:r>
              <a:rPr lang="en-US" dirty="0"/>
              <a:t> 14 </a:t>
            </a:r>
            <a:r>
              <a:rPr lang="en-US" dirty="0" err="1"/>
              <a:t>marzo</a:t>
            </a:r>
            <a:r>
              <a:rPr lang="en-US" dirty="0"/>
              <a:t> 1800</a:t>
            </a:r>
          </a:p>
          <a:p>
            <a:pPr lvl="1"/>
            <a:r>
              <a:rPr lang="en-US" dirty="0"/>
              <a:t>Roma, 1823</a:t>
            </a:r>
          </a:p>
        </p:txBody>
      </p:sp>
      <p:pic>
        <p:nvPicPr>
          <p:cNvPr id="7" name="Segnaposto contenuto 3">
            <a:extLst>
              <a:ext uri="{FF2B5EF4-FFF2-40B4-BE49-F238E27FC236}">
                <a16:creationId xmlns:a16="http://schemas.microsoft.com/office/drawing/2014/main" id="{C332A8E1-5EF2-DA45-B568-4B40590F27EB}"/>
              </a:ext>
            </a:extLst>
          </p:cNvPr>
          <p:cNvPicPr>
            <a:picLocks noChangeAspect="1"/>
          </p:cNvPicPr>
          <p:nvPr/>
        </p:nvPicPr>
        <p:blipFill rotWithShape="1">
          <a:blip r:embed="rId2"/>
          <a:srcRect r="2" b="14763"/>
          <a:stretch/>
        </p:blipFill>
        <p:spPr>
          <a:xfrm>
            <a:off x="8466138" y="2413000"/>
            <a:ext cx="2915860" cy="3628362"/>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2196177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DD29CA-2702-EC42-993D-9A7E55008DBD}"/>
              </a:ext>
            </a:extLst>
          </p:cNvPr>
          <p:cNvSpPr>
            <a:spLocks noGrp="1"/>
          </p:cNvSpPr>
          <p:nvPr>
            <p:ph type="title"/>
          </p:nvPr>
        </p:nvSpPr>
        <p:spPr/>
        <p:txBody>
          <a:bodyPr/>
          <a:lstStyle/>
          <a:p>
            <a:r>
              <a:rPr lang="it-IT" dirty="0"/>
              <a:t>La riorganizzazione della Chiesa</a:t>
            </a:r>
          </a:p>
        </p:txBody>
      </p:sp>
      <p:sp>
        <p:nvSpPr>
          <p:cNvPr id="3" name="Segnaposto contenuto 2">
            <a:extLst>
              <a:ext uri="{FF2B5EF4-FFF2-40B4-BE49-F238E27FC236}">
                <a16:creationId xmlns:a16="http://schemas.microsoft.com/office/drawing/2014/main" id="{AB3C5D94-D0A0-5943-B7F9-6EA2B483B6E0}"/>
              </a:ext>
            </a:extLst>
          </p:cNvPr>
          <p:cNvSpPr>
            <a:spLocks noGrp="1"/>
          </p:cNvSpPr>
          <p:nvPr>
            <p:ph idx="1"/>
          </p:nvPr>
        </p:nvSpPr>
        <p:spPr>
          <a:xfrm>
            <a:off x="818712" y="2222287"/>
            <a:ext cx="7647426" cy="3636511"/>
          </a:xfrm>
        </p:spPr>
        <p:txBody>
          <a:bodyPr/>
          <a:lstStyle/>
          <a:p>
            <a:r>
              <a:rPr lang="it-IT" dirty="0"/>
              <a:t>Rilancio spirituale</a:t>
            </a:r>
          </a:p>
          <a:p>
            <a:r>
              <a:rPr lang="it-IT" dirty="0"/>
              <a:t>Devozione popolare (Sacro Cuore, culto mariano)</a:t>
            </a:r>
          </a:p>
          <a:p>
            <a:pPr lvl="1"/>
            <a:r>
              <a:rPr lang="it-IT" dirty="0"/>
              <a:t>La devozione al Sacro Cuore svolge un ruolo </a:t>
            </a:r>
            <a:r>
              <a:rPr lang="it-IT" dirty="0" err="1"/>
              <a:t>imporante</a:t>
            </a:r>
            <a:r>
              <a:rPr lang="it-IT" dirty="0"/>
              <a:t> per il superamento dell’angoscia dell’uomo rispetto al suo destino eterno</a:t>
            </a:r>
          </a:p>
          <a:p>
            <a:r>
              <a:rPr lang="it-IT" dirty="0"/>
              <a:t>Rinnovamento liturgico (</a:t>
            </a:r>
            <a:r>
              <a:rPr lang="it-IT" dirty="0" err="1"/>
              <a:t>Solesmes</a:t>
            </a:r>
            <a:r>
              <a:rPr lang="it-IT" dirty="0"/>
              <a:t> e </a:t>
            </a:r>
            <a:r>
              <a:rPr lang="it-IT" dirty="0" err="1"/>
              <a:t>Gueranger</a:t>
            </a:r>
            <a:r>
              <a:rPr lang="it-IT" dirty="0"/>
              <a:t>)</a:t>
            </a:r>
          </a:p>
        </p:txBody>
      </p:sp>
      <p:pic>
        <p:nvPicPr>
          <p:cNvPr id="4" name="Immagine 3">
            <a:extLst>
              <a:ext uri="{FF2B5EF4-FFF2-40B4-BE49-F238E27FC236}">
                <a16:creationId xmlns:a16="http://schemas.microsoft.com/office/drawing/2014/main" id="{F5EC1195-81C0-2642-A15E-F34AF18F32CA}"/>
              </a:ext>
            </a:extLst>
          </p:cNvPr>
          <p:cNvPicPr>
            <a:picLocks noChangeAspect="1"/>
          </p:cNvPicPr>
          <p:nvPr/>
        </p:nvPicPr>
        <p:blipFill rotWithShape="1">
          <a:blip r:embed="rId2"/>
          <a:srcRect r="2" b="9164"/>
          <a:stretch/>
        </p:blipFill>
        <p:spPr>
          <a:xfrm>
            <a:off x="8466138" y="2384424"/>
            <a:ext cx="2915860" cy="3628362"/>
          </a:xfrm>
          <a:prstGeom prst="roundRect">
            <a:avLst>
              <a:gd name="adj" fmla="val 3876"/>
            </a:avLst>
          </a:prstGeom>
          <a:ln>
            <a:solidFill>
              <a:schemeClr val="accent1"/>
            </a:solidFill>
          </a:ln>
          <a:effectLst/>
        </p:spPr>
      </p:pic>
      <p:sp>
        <p:nvSpPr>
          <p:cNvPr id="5" name="CasellaDiTesto 4">
            <a:extLst>
              <a:ext uri="{FF2B5EF4-FFF2-40B4-BE49-F238E27FC236}">
                <a16:creationId xmlns:a16="http://schemas.microsoft.com/office/drawing/2014/main" id="{46A79A1B-F9AF-E24C-85A9-77895D114F94}"/>
              </a:ext>
            </a:extLst>
          </p:cNvPr>
          <p:cNvSpPr txBox="1"/>
          <p:nvPr/>
        </p:nvSpPr>
        <p:spPr>
          <a:xfrm>
            <a:off x="8466139" y="6059070"/>
            <a:ext cx="2915860" cy="415498"/>
          </a:xfrm>
          <a:prstGeom prst="rect">
            <a:avLst/>
          </a:prstGeom>
          <a:noFill/>
        </p:spPr>
        <p:txBody>
          <a:bodyPr wrap="square" rtlCol="0">
            <a:spAutoFit/>
          </a:bodyPr>
          <a:lstStyle/>
          <a:p>
            <a:pPr algn="ctr"/>
            <a:r>
              <a:rPr lang="it-IT" sz="1050" dirty="0"/>
              <a:t>Pompeo </a:t>
            </a:r>
            <a:r>
              <a:rPr lang="it-IT" sz="1050" dirty="0" err="1"/>
              <a:t>Batoni</a:t>
            </a:r>
            <a:r>
              <a:rPr lang="it-IT" sz="1050" dirty="0"/>
              <a:t>, 1760</a:t>
            </a:r>
          </a:p>
          <a:p>
            <a:pPr algn="ctr"/>
            <a:r>
              <a:rPr lang="it-IT" sz="1050" dirty="0"/>
              <a:t>chiesa del Gesù, Roma</a:t>
            </a:r>
          </a:p>
        </p:txBody>
      </p:sp>
    </p:spTree>
    <p:extLst>
      <p:ext uri="{BB962C8B-B14F-4D97-AF65-F5344CB8AC3E}">
        <p14:creationId xmlns:p14="http://schemas.microsoft.com/office/powerpoint/2010/main" val="1645484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0918D0-289E-D249-ADB9-D2A94005A3FE}"/>
              </a:ext>
            </a:extLst>
          </p:cNvPr>
          <p:cNvSpPr>
            <a:spLocks noGrp="1"/>
          </p:cNvSpPr>
          <p:nvPr>
            <p:ph type="title"/>
          </p:nvPr>
        </p:nvSpPr>
        <p:spPr/>
        <p:txBody>
          <a:bodyPr/>
          <a:lstStyle/>
          <a:p>
            <a:r>
              <a:rPr lang="it-IT" dirty="0"/>
              <a:t>Una nuova coscienza laicale</a:t>
            </a:r>
          </a:p>
        </p:txBody>
      </p:sp>
      <p:sp>
        <p:nvSpPr>
          <p:cNvPr id="3" name="Segnaposto contenuto 2">
            <a:extLst>
              <a:ext uri="{FF2B5EF4-FFF2-40B4-BE49-F238E27FC236}">
                <a16:creationId xmlns:a16="http://schemas.microsoft.com/office/drawing/2014/main" id="{BBAF2AA8-98FF-D74E-BB4F-7A97C43BCF95}"/>
              </a:ext>
            </a:extLst>
          </p:cNvPr>
          <p:cNvSpPr>
            <a:spLocks noGrp="1"/>
          </p:cNvSpPr>
          <p:nvPr>
            <p:ph idx="1"/>
          </p:nvPr>
        </p:nvSpPr>
        <p:spPr/>
        <p:txBody>
          <a:bodyPr/>
          <a:lstStyle/>
          <a:p>
            <a:r>
              <a:rPr lang="it-IT" dirty="0"/>
              <a:t>Iniziative di «azione cattolica»</a:t>
            </a:r>
          </a:p>
          <a:p>
            <a:r>
              <a:rPr lang="it-IT" dirty="0"/>
              <a:t>Opinione pubblica cattolica: nasce il «mondo cattolico», con un peso rilevante nella società e nel dibattito politico, tanto da diventare talvolta un vero e proprio…</a:t>
            </a:r>
          </a:p>
          <a:p>
            <a:r>
              <a:rPr lang="it-IT" dirty="0"/>
              <a:t>Partito cattolico</a:t>
            </a:r>
          </a:p>
        </p:txBody>
      </p:sp>
    </p:spTree>
    <p:extLst>
      <p:ext uri="{BB962C8B-B14F-4D97-AF65-F5344CB8AC3E}">
        <p14:creationId xmlns:p14="http://schemas.microsoft.com/office/powerpoint/2010/main" val="1617039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709D7B-2361-FB4B-A2A0-ED23F632C49E}"/>
              </a:ext>
            </a:extLst>
          </p:cNvPr>
          <p:cNvSpPr>
            <a:spLocks noGrp="1"/>
          </p:cNvSpPr>
          <p:nvPr>
            <p:ph type="title"/>
          </p:nvPr>
        </p:nvSpPr>
        <p:spPr/>
        <p:txBody>
          <a:bodyPr/>
          <a:lstStyle/>
          <a:p>
            <a:r>
              <a:rPr lang="it-IT" dirty="0"/>
              <a:t>La Controrivoluzione</a:t>
            </a:r>
          </a:p>
        </p:txBody>
      </p:sp>
      <p:sp>
        <p:nvSpPr>
          <p:cNvPr id="3" name="Segnaposto contenuto 2">
            <a:extLst>
              <a:ext uri="{FF2B5EF4-FFF2-40B4-BE49-F238E27FC236}">
                <a16:creationId xmlns:a16="http://schemas.microsoft.com/office/drawing/2014/main" id="{A76AA095-135E-D443-98BA-01257291AEBD}"/>
              </a:ext>
            </a:extLst>
          </p:cNvPr>
          <p:cNvSpPr>
            <a:spLocks noGrp="1"/>
          </p:cNvSpPr>
          <p:nvPr>
            <p:ph idx="1"/>
          </p:nvPr>
        </p:nvSpPr>
        <p:spPr/>
        <p:txBody>
          <a:bodyPr/>
          <a:lstStyle/>
          <a:p>
            <a:r>
              <a:rPr lang="it-IT" dirty="0"/>
              <a:t>Se la Rivoluzione è stata un male assoluto, occorre superarla con una vera e propria </a:t>
            </a:r>
            <a:r>
              <a:rPr lang="it-IT" b="1" dirty="0"/>
              <a:t>Controrivoluzione</a:t>
            </a:r>
          </a:p>
          <a:p>
            <a:r>
              <a:rPr lang="it-IT" b="1" dirty="0"/>
              <a:t>Joseph de </a:t>
            </a:r>
            <a:r>
              <a:rPr lang="it-IT" b="1" dirty="0" err="1"/>
              <a:t>Maistre</a:t>
            </a:r>
            <a:r>
              <a:rPr lang="it-IT" b="1" dirty="0"/>
              <a:t>, Louis de </a:t>
            </a:r>
            <a:r>
              <a:rPr lang="it-IT" b="1" dirty="0" err="1"/>
              <a:t>Bonald</a:t>
            </a:r>
            <a:r>
              <a:rPr lang="it-IT" b="1" dirty="0"/>
              <a:t>, </a:t>
            </a:r>
            <a:r>
              <a:rPr lang="it-IT" b="1" dirty="0" err="1"/>
              <a:t>Félicité</a:t>
            </a:r>
            <a:r>
              <a:rPr lang="it-IT" b="1" dirty="0"/>
              <a:t> de La </a:t>
            </a:r>
            <a:r>
              <a:rPr lang="it-IT" b="1" dirty="0" err="1"/>
              <a:t>Mennais</a:t>
            </a:r>
            <a:endParaRPr lang="it-IT" b="1" dirty="0"/>
          </a:p>
          <a:p>
            <a:r>
              <a:rPr lang="it-IT" dirty="0"/>
              <a:t>Restaurare l’ordine cosmico voluto da Dio e il potere legittimo assegnato da Dio ai sovrani</a:t>
            </a:r>
          </a:p>
          <a:p>
            <a:r>
              <a:rPr lang="it-IT" dirty="0"/>
              <a:t>Restaurare l’alleanza tra la Chiesa cattolica e la monarchia, tra la religione e la politica</a:t>
            </a:r>
          </a:p>
          <a:p>
            <a:pPr lvl="1"/>
            <a:r>
              <a:rPr lang="it-IT" dirty="0"/>
              <a:t>Visione a-storica</a:t>
            </a:r>
          </a:p>
          <a:p>
            <a:pPr lvl="1"/>
            <a:r>
              <a:rPr lang="it-IT" dirty="0"/>
              <a:t>Autoritarismo</a:t>
            </a:r>
          </a:p>
        </p:txBody>
      </p:sp>
    </p:spTree>
    <p:extLst>
      <p:ext uri="{BB962C8B-B14F-4D97-AF65-F5344CB8AC3E}">
        <p14:creationId xmlns:p14="http://schemas.microsoft.com/office/powerpoint/2010/main" val="587095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F1A52C-1F76-8D40-8903-CBF3C4F76505}"/>
              </a:ext>
            </a:extLst>
          </p:cNvPr>
          <p:cNvSpPr>
            <a:spLocks noGrp="1"/>
          </p:cNvSpPr>
          <p:nvPr>
            <p:ph type="title"/>
          </p:nvPr>
        </p:nvSpPr>
        <p:spPr>
          <a:xfrm>
            <a:off x="810000" y="447188"/>
            <a:ext cx="10571998" cy="970450"/>
          </a:xfrm>
        </p:spPr>
        <p:txBody>
          <a:bodyPr>
            <a:normAutofit/>
          </a:bodyPr>
          <a:lstStyle/>
          <a:p>
            <a:r>
              <a:rPr lang="it-IT" dirty="0"/>
              <a:t>Il sistema liberale</a:t>
            </a:r>
          </a:p>
        </p:txBody>
      </p:sp>
      <p:graphicFrame>
        <p:nvGraphicFramePr>
          <p:cNvPr id="5" name="Segnaposto contenuto 2">
            <a:extLst>
              <a:ext uri="{FF2B5EF4-FFF2-40B4-BE49-F238E27FC236}">
                <a16:creationId xmlns:a16="http://schemas.microsoft.com/office/drawing/2014/main" id="{F12C7167-E224-4530-A3D6-FC3C37C5C2EF}"/>
              </a:ext>
            </a:extLst>
          </p:cNvPr>
          <p:cNvGraphicFramePr>
            <a:graphicFrameLocks noGrp="1"/>
          </p:cNvGraphicFramePr>
          <p:nvPr>
            <p:ph idx="1"/>
            <p:extLst>
              <p:ext uri="{D42A27DB-BD31-4B8C-83A1-F6EECF244321}">
                <p14:modId xmlns:p14="http://schemas.microsoft.com/office/powerpoint/2010/main" val="4238979976"/>
              </p:ext>
            </p:extLst>
          </p:nvPr>
        </p:nvGraphicFramePr>
        <p:xfrm>
          <a:off x="819150" y="2548647"/>
          <a:ext cx="10553700" cy="3310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5802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D0345E-691B-0D48-8666-112CBB34A469}"/>
              </a:ext>
            </a:extLst>
          </p:cNvPr>
          <p:cNvSpPr>
            <a:spLocks noGrp="1"/>
          </p:cNvSpPr>
          <p:nvPr>
            <p:ph type="title"/>
          </p:nvPr>
        </p:nvSpPr>
        <p:spPr/>
        <p:txBody>
          <a:bodyPr/>
          <a:lstStyle/>
          <a:p>
            <a:r>
              <a:rPr lang="it-IT" dirty="0"/>
              <a:t>Il pensiero liberale sulla religione</a:t>
            </a:r>
          </a:p>
        </p:txBody>
      </p:sp>
      <p:sp>
        <p:nvSpPr>
          <p:cNvPr id="3" name="Segnaposto contenuto 2">
            <a:extLst>
              <a:ext uri="{FF2B5EF4-FFF2-40B4-BE49-F238E27FC236}">
                <a16:creationId xmlns:a16="http://schemas.microsoft.com/office/drawing/2014/main" id="{1E5CBB39-E01C-574F-95D6-2F737564E9DC}"/>
              </a:ext>
            </a:extLst>
          </p:cNvPr>
          <p:cNvSpPr>
            <a:spLocks noGrp="1"/>
          </p:cNvSpPr>
          <p:nvPr>
            <p:ph idx="1"/>
          </p:nvPr>
        </p:nvSpPr>
        <p:spPr/>
        <p:txBody>
          <a:bodyPr/>
          <a:lstStyle/>
          <a:p>
            <a:r>
              <a:rPr lang="it-IT" dirty="0"/>
              <a:t>Netta separazione tra Stato e Chiesa, tra ordine politico e ordine religioso, tra temporale e spirituale.</a:t>
            </a:r>
          </a:p>
          <a:p>
            <a:r>
              <a:rPr lang="it-IT" dirty="0"/>
              <a:t>La sfera religiosa è eminentemente privata, personale. </a:t>
            </a:r>
          </a:p>
          <a:p>
            <a:pPr lvl="1"/>
            <a:r>
              <a:rPr lang="it-IT" dirty="0"/>
              <a:t>Il caso statunitense</a:t>
            </a:r>
          </a:p>
          <a:p>
            <a:pPr lvl="1"/>
            <a:r>
              <a:rPr lang="it-IT" dirty="0"/>
              <a:t>Non c’è più un potere sacrale.</a:t>
            </a:r>
          </a:p>
          <a:p>
            <a:r>
              <a:rPr lang="it-IT" dirty="0"/>
              <a:t>La Chiesa condanna questo atteggiamento come </a:t>
            </a:r>
            <a:r>
              <a:rPr lang="it-IT" b="1" dirty="0"/>
              <a:t>indifferentismo.</a:t>
            </a:r>
            <a:endParaRPr lang="it-IT" dirty="0"/>
          </a:p>
        </p:txBody>
      </p:sp>
    </p:spTree>
    <p:extLst>
      <p:ext uri="{BB962C8B-B14F-4D97-AF65-F5344CB8AC3E}">
        <p14:creationId xmlns:p14="http://schemas.microsoft.com/office/powerpoint/2010/main" val="421692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olo 1">
            <a:extLst>
              <a:ext uri="{FF2B5EF4-FFF2-40B4-BE49-F238E27FC236}">
                <a16:creationId xmlns:a16="http://schemas.microsoft.com/office/drawing/2014/main" id="{70BDC896-8434-B942-88A9-A8DFCBE2F747}"/>
              </a:ext>
            </a:extLst>
          </p:cNvPr>
          <p:cNvSpPr>
            <a:spLocks noGrp="1"/>
          </p:cNvSpPr>
          <p:nvPr>
            <p:ph type="title"/>
          </p:nvPr>
        </p:nvSpPr>
        <p:spPr>
          <a:xfrm>
            <a:off x="451515" y="1734857"/>
            <a:ext cx="3765483" cy="3388287"/>
          </a:xfrm>
        </p:spPr>
        <p:txBody>
          <a:bodyPr anchor="ctr">
            <a:normAutofit/>
          </a:bodyPr>
          <a:lstStyle/>
          <a:p>
            <a:r>
              <a:rPr lang="it-IT" dirty="0"/>
              <a:t>Il liberalismo e la religione</a:t>
            </a:r>
          </a:p>
        </p:txBody>
      </p:sp>
      <p:sp>
        <p:nvSpPr>
          <p:cNvPr id="3" name="Segnaposto contenuto 2">
            <a:extLst>
              <a:ext uri="{FF2B5EF4-FFF2-40B4-BE49-F238E27FC236}">
                <a16:creationId xmlns:a16="http://schemas.microsoft.com/office/drawing/2014/main" id="{F877510D-2D68-9A48-BB3F-AC8D26658A63}"/>
              </a:ext>
            </a:extLst>
          </p:cNvPr>
          <p:cNvSpPr>
            <a:spLocks noGrp="1"/>
          </p:cNvSpPr>
          <p:nvPr>
            <p:ph idx="1"/>
          </p:nvPr>
        </p:nvSpPr>
        <p:spPr>
          <a:xfrm>
            <a:off x="6008068" y="978993"/>
            <a:ext cx="5365218" cy="4900014"/>
          </a:xfrm>
          <a:effectLst/>
        </p:spPr>
        <p:txBody>
          <a:bodyPr>
            <a:normAutofit/>
          </a:bodyPr>
          <a:lstStyle/>
          <a:p>
            <a:r>
              <a:rPr lang="it-IT" dirty="0"/>
              <a:t>Affermazione delle libertà fondamentali</a:t>
            </a:r>
          </a:p>
          <a:p>
            <a:r>
              <a:rPr lang="it-IT" dirty="0"/>
              <a:t>Il potere non discende dall’alto, ma è funzionale alla società umana</a:t>
            </a:r>
          </a:p>
          <a:p>
            <a:r>
              <a:rPr lang="it-IT" dirty="0"/>
              <a:t>Rapporto tra Stato e religione</a:t>
            </a:r>
          </a:p>
          <a:p>
            <a:r>
              <a:rPr lang="it-IT" dirty="0"/>
              <a:t>Problema dell’uguaglianza di tutte le religioni davanti allo Stato (</a:t>
            </a:r>
            <a:r>
              <a:rPr lang="it-IT" dirty="0" err="1"/>
              <a:t>Dignitatis</a:t>
            </a:r>
            <a:r>
              <a:rPr lang="it-IT" dirty="0"/>
              <a:t> </a:t>
            </a:r>
            <a:r>
              <a:rPr lang="it-IT" dirty="0" err="1"/>
              <a:t>Humanae</a:t>
            </a:r>
            <a:r>
              <a:rPr lang="it-IT" dirty="0"/>
              <a:t>)</a:t>
            </a:r>
          </a:p>
        </p:txBody>
      </p:sp>
    </p:spTree>
    <p:extLst>
      <p:ext uri="{BB962C8B-B14F-4D97-AF65-F5344CB8AC3E}">
        <p14:creationId xmlns:p14="http://schemas.microsoft.com/office/powerpoint/2010/main" val="1709064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E0D4A3-ECB8-4689-ABDB-9CE848CE8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7768C79-7812-3045-813C-2E0E39B50CE8}"/>
              </a:ext>
            </a:extLst>
          </p:cNvPr>
          <p:cNvSpPr>
            <a:spLocks noGrp="1"/>
          </p:cNvSpPr>
          <p:nvPr>
            <p:ph type="title"/>
          </p:nvPr>
        </p:nvSpPr>
        <p:spPr>
          <a:xfrm>
            <a:off x="810000" y="447188"/>
            <a:ext cx="10571998" cy="970450"/>
          </a:xfrm>
          <a:effectLst/>
        </p:spPr>
        <p:txBody>
          <a:bodyPr anchor="ctr">
            <a:normAutofit/>
          </a:bodyPr>
          <a:lstStyle/>
          <a:p>
            <a:pPr algn="ctr"/>
            <a:r>
              <a:rPr lang="it-IT" sz="2800">
                <a:solidFill>
                  <a:schemeClr val="tx1"/>
                </a:solidFill>
              </a:rPr>
              <a:t>Il cattolicesimo liberale</a:t>
            </a:r>
          </a:p>
        </p:txBody>
      </p:sp>
      <p:sp>
        <p:nvSpPr>
          <p:cNvPr id="10" name="Freeform: Shape 9">
            <a:extLst>
              <a:ext uri="{FF2B5EF4-FFF2-40B4-BE49-F238E27FC236}">
                <a16:creationId xmlns:a16="http://schemas.microsoft.com/office/drawing/2014/main" id="{8854772B-9C8F-4037-89E0-3A45208AB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093" y="1576408"/>
            <a:ext cx="10917814" cy="4638125"/>
          </a:xfrm>
          <a:custGeom>
            <a:avLst/>
            <a:gdLst>
              <a:gd name="connsiteX0" fmla="*/ 5441025 w 10917814"/>
              <a:gd name="connsiteY0" fmla="*/ 0 h 4638125"/>
              <a:gd name="connsiteX1" fmla="*/ 5453725 w 10917814"/>
              <a:gd name="connsiteY1" fmla="*/ 0 h 4638125"/>
              <a:gd name="connsiteX2" fmla="*/ 5464308 w 10917814"/>
              <a:gd name="connsiteY2" fmla="*/ 0 h 4638125"/>
              <a:gd name="connsiteX3" fmla="*/ 5477009 w 10917814"/>
              <a:gd name="connsiteY3" fmla="*/ 4762 h 4638125"/>
              <a:gd name="connsiteX4" fmla="*/ 5489708 w 10917814"/>
              <a:gd name="connsiteY4" fmla="*/ 9525 h 4638125"/>
              <a:gd name="connsiteX5" fmla="*/ 5498175 w 10917814"/>
              <a:gd name="connsiteY5" fmla="*/ 12700 h 4638125"/>
              <a:gd name="connsiteX6" fmla="*/ 5865801 w 10917814"/>
              <a:gd name="connsiteY6" fmla="*/ 288419 h 4638125"/>
              <a:gd name="connsiteX7" fmla="*/ 10765009 w 10917814"/>
              <a:gd name="connsiteY7" fmla="*/ 288419 h 4638125"/>
              <a:gd name="connsiteX8" fmla="*/ 10917814 w 10917814"/>
              <a:gd name="connsiteY8" fmla="*/ 441224 h 4638125"/>
              <a:gd name="connsiteX9" fmla="*/ 10917814 w 10917814"/>
              <a:gd name="connsiteY9" fmla="*/ 4485320 h 4638125"/>
              <a:gd name="connsiteX10" fmla="*/ 10765009 w 10917814"/>
              <a:gd name="connsiteY10" fmla="*/ 4638125 h 4638125"/>
              <a:gd name="connsiteX11" fmla="*/ 152805 w 10917814"/>
              <a:gd name="connsiteY11" fmla="*/ 4638125 h 4638125"/>
              <a:gd name="connsiteX12" fmla="*/ 0 w 10917814"/>
              <a:gd name="connsiteY12" fmla="*/ 4485320 h 4638125"/>
              <a:gd name="connsiteX13" fmla="*/ 0 w 10917814"/>
              <a:gd name="connsiteY13" fmla="*/ 441224 h 4638125"/>
              <a:gd name="connsiteX14" fmla="*/ 152805 w 10917814"/>
              <a:gd name="connsiteY14" fmla="*/ 288419 h 4638125"/>
              <a:gd name="connsiteX15" fmla="*/ 5041650 w 10917814"/>
              <a:gd name="connsiteY15" fmla="*/ 288419 h 4638125"/>
              <a:gd name="connsiteX16" fmla="*/ 5409275 w 10917814"/>
              <a:gd name="connsiteY16" fmla="*/ 12700 h 4638125"/>
              <a:gd name="connsiteX17" fmla="*/ 5417742 w 10917814"/>
              <a:gd name="connsiteY17" fmla="*/ 9525 h 4638125"/>
              <a:gd name="connsiteX18" fmla="*/ 5430442 w 10917814"/>
              <a:gd name="connsiteY18" fmla="*/ 4762 h 46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17814" h="4638125">
                <a:moveTo>
                  <a:pt x="5441025" y="0"/>
                </a:moveTo>
                <a:lnTo>
                  <a:pt x="5453725" y="0"/>
                </a:lnTo>
                <a:lnTo>
                  <a:pt x="5464308" y="0"/>
                </a:lnTo>
                <a:lnTo>
                  <a:pt x="5477009" y="4762"/>
                </a:lnTo>
                <a:lnTo>
                  <a:pt x="5489708" y="9525"/>
                </a:lnTo>
                <a:lnTo>
                  <a:pt x="5498175" y="12700"/>
                </a:lnTo>
                <a:lnTo>
                  <a:pt x="5865801" y="288419"/>
                </a:lnTo>
                <a:lnTo>
                  <a:pt x="10765009" y="288419"/>
                </a:lnTo>
                <a:cubicBezTo>
                  <a:pt x="10849401" y="288419"/>
                  <a:pt x="10917814" y="356832"/>
                  <a:pt x="10917814" y="441224"/>
                </a:cubicBezTo>
                <a:lnTo>
                  <a:pt x="10917814" y="4485320"/>
                </a:lnTo>
                <a:cubicBezTo>
                  <a:pt x="10917814" y="4569712"/>
                  <a:pt x="10849401" y="4638125"/>
                  <a:pt x="10765009" y="4638125"/>
                </a:cubicBezTo>
                <a:lnTo>
                  <a:pt x="152805" y="4638125"/>
                </a:lnTo>
                <a:cubicBezTo>
                  <a:pt x="68413" y="4638125"/>
                  <a:pt x="0" y="4569712"/>
                  <a:pt x="0" y="4485320"/>
                </a:cubicBezTo>
                <a:lnTo>
                  <a:pt x="0" y="441224"/>
                </a:lnTo>
                <a:cubicBezTo>
                  <a:pt x="0" y="356832"/>
                  <a:pt x="68413" y="288419"/>
                  <a:pt x="152805" y="288419"/>
                </a:cubicBezTo>
                <a:lnTo>
                  <a:pt x="5041650" y="288419"/>
                </a:lnTo>
                <a:lnTo>
                  <a:pt x="5409275" y="12700"/>
                </a:lnTo>
                <a:lnTo>
                  <a:pt x="5417742" y="9525"/>
                </a:lnTo>
                <a:lnTo>
                  <a:pt x="5430442" y="4762"/>
                </a:lnTo>
                <a:close/>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egnaposto contenuto 2">
            <a:extLst>
              <a:ext uri="{FF2B5EF4-FFF2-40B4-BE49-F238E27FC236}">
                <a16:creationId xmlns:a16="http://schemas.microsoft.com/office/drawing/2014/main" id="{2A1F0FB1-ADD1-3C43-9A6A-9C51EA7424F5}"/>
              </a:ext>
            </a:extLst>
          </p:cNvPr>
          <p:cNvSpPr>
            <a:spLocks noGrp="1"/>
          </p:cNvSpPr>
          <p:nvPr>
            <p:ph idx="1"/>
          </p:nvPr>
        </p:nvSpPr>
        <p:spPr>
          <a:xfrm>
            <a:off x="1115732" y="2222287"/>
            <a:ext cx="9966953" cy="3636511"/>
          </a:xfrm>
          <a:effectLst/>
        </p:spPr>
        <p:txBody>
          <a:bodyPr>
            <a:normAutofit/>
          </a:bodyPr>
          <a:lstStyle/>
          <a:p>
            <a:r>
              <a:rPr lang="it-IT" dirty="0"/>
              <a:t>Nonostante la considerazione prevalentemente negativa del liberalismo in ambito ecclesiastico, non mancarono tentativi di rivalutazione di questa nuova impostazione culturale e politica. </a:t>
            </a:r>
          </a:p>
          <a:p>
            <a:r>
              <a:rPr lang="it-IT" dirty="0"/>
              <a:t>Occorreva però superare il pregiudizio ideologico e le tragiche ferite che l’illuminismo e la Rivoluzione avevano lasciato nelle menti degli esponenti della gerarchia cattolica.</a:t>
            </a:r>
          </a:p>
          <a:p>
            <a:r>
              <a:rPr lang="it-IT" dirty="0"/>
              <a:t>L’esperienza con i nuovi regimi liberali sorti in Europa e in America Latina mostrò come fosse ancora possibile, più per i cattolici come cittadini che per la Chiesa come istituzione, ottenere spazi di iniziativa e di attività.</a:t>
            </a:r>
          </a:p>
          <a:p>
            <a:r>
              <a:rPr lang="it-IT" dirty="0"/>
              <a:t>Punto debole del liberalismo è la </a:t>
            </a:r>
            <a:r>
              <a:rPr lang="it-IT" b="1" dirty="0"/>
              <a:t>Questione Sociale.</a:t>
            </a:r>
          </a:p>
        </p:txBody>
      </p:sp>
    </p:spTree>
    <p:extLst>
      <p:ext uri="{BB962C8B-B14F-4D97-AF65-F5344CB8AC3E}">
        <p14:creationId xmlns:p14="http://schemas.microsoft.com/office/powerpoint/2010/main" val="2093583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98F066-800B-374B-A2A8-07840C01A4D1}"/>
              </a:ext>
            </a:extLst>
          </p:cNvPr>
          <p:cNvSpPr>
            <a:spLocks noGrp="1"/>
          </p:cNvSpPr>
          <p:nvPr>
            <p:ph type="title"/>
          </p:nvPr>
        </p:nvSpPr>
        <p:spPr>
          <a:xfrm>
            <a:off x="5205046" y="447188"/>
            <a:ext cx="6176952" cy="970450"/>
          </a:xfrm>
        </p:spPr>
        <p:txBody>
          <a:bodyPr/>
          <a:lstStyle/>
          <a:p>
            <a:r>
              <a:rPr lang="it-IT" dirty="0"/>
              <a:t>La «rivoluzione di luglio» in Francia</a:t>
            </a:r>
          </a:p>
        </p:txBody>
      </p:sp>
      <p:sp>
        <p:nvSpPr>
          <p:cNvPr id="3" name="Segnaposto contenuto 2">
            <a:extLst>
              <a:ext uri="{FF2B5EF4-FFF2-40B4-BE49-F238E27FC236}">
                <a16:creationId xmlns:a16="http://schemas.microsoft.com/office/drawing/2014/main" id="{51F51420-8A5C-8042-B69F-A88482FAC759}"/>
              </a:ext>
            </a:extLst>
          </p:cNvPr>
          <p:cNvSpPr>
            <a:spLocks noGrp="1"/>
          </p:cNvSpPr>
          <p:nvPr>
            <p:ph idx="1"/>
          </p:nvPr>
        </p:nvSpPr>
        <p:spPr>
          <a:xfrm>
            <a:off x="5345722" y="2222287"/>
            <a:ext cx="6027563" cy="3636511"/>
          </a:xfrm>
        </p:spPr>
        <p:txBody>
          <a:bodyPr/>
          <a:lstStyle/>
          <a:p>
            <a:r>
              <a:rPr lang="it-IT" dirty="0"/>
              <a:t>Abdicazione del re Carlo X (luglio 1830)</a:t>
            </a:r>
          </a:p>
          <a:p>
            <a:r>
              <a:rPr lang="it-IT" dirty="0"/>
              <a:t>Monarchia «borghese» e liberale di Luigi Filippo d’Orléans</a:t>
            </a:r>
          </a:p>
          <a:p>
            <a:r>
              <a:rPr lang="it-IT" dirty="0"/>
              <a:t>Pio VIII riconosce il nuovo re</a:t>
            </a:r>
          </a:p>
        </p:txBody>
      </p:sp>
      <p:pic>
        <p:nvPicPr>
          <p:cNvPr id="4" name="Immagine 3">
            <a:extLst>
              <a:ext uri="{FF2B5EF4-FFF2-40B4-BE49-F238E27FC236}">
                <a16:creationId xmlns:a16="http://schemas.microsoft.com/office/drawing/2014/main" id="{52C5584F-BA8B-B545-A89B-C574A232E702}"/>
              </a:ext>
            </a:extLst>
          </p:cNvPr>
          <p:cNvPicPr>
            <a:picLocks noChangeAspect="1"/>
          </p:cNvPicPr>
          <p:nvPr/>
        </p:nvPicPr>
        <p:blipFill>
          <a:blip r:embed="rId2"/>
          <a:stretch>
            <a:fillRect/>
          </a:stretch>
        </p:blipFill>
        <p:spPr>
          <a:xfrm>
            <a:off x="0" y="0"/>
            <a:ext cx="4957168" cy="6858000"/>
          </a:xfrm>
          <a:prstGeom prst="rect">
            <a:avLst/>
          </a:prstGeom>
        </p:spPr>
      </p:pic>
    </p:spTree>
    <p:extLst>
      <p:ext uri="{BB962C8B-B14F-4D97-AF65-F5344CB8AC3E}">
        <p14:creationId xmlns:p14="http://schemas.microsoft.com/office/powerpoint/2010/main" val="1937201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39F1F689-BD84-4BD2-A649-497370713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180" cy="68691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DE2DD4A6-DC96-421E-9E1C-7CD0D26814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0" y="4525094"/>
            <a:ext cx="12203151" cy="2344057"/>
            <a:chOff x="0" y="4525094"/>
            <a:chExt cx="12203151" cy="2344057"/>
          </a:xfrm>
        </p:grpSpPr>
        <p:sp>
          <p:nvSpPr>
            <p:cNvPr id="16" name="Freeform 9">
              <a:extLst>
                <a:ext uri="{FF2B5EF4-FFF2-40B4-BE49-F238E27FC236}">
                  <a16:creationId xmlns:a16="http://schemas.microsoft.com/office/drawing/2014/main" id="{5E6BB74D-E85C-4CCB-90CE-024600640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52808592-600C-4349-9F27-EC36C0BA4C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flipH="1">
              <a:off x="3820" y="4536245"/>
              <a:ext cx="5660999"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B5E00D3B-1E29-4E11-BCD3-8E3A56F4B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4813714" y="4536245"/>
              <a:ext cx="7389437"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olo 1">
            <a:extLst>
              <a:ext uri="{FF2B5EF4-FFF2-40B4-BE49-F238E27FC236}">
                <a16:creationId xmlns:a16="http://schemas.microsoft.com/office/drawing/2014/main" id="{00A53B83-141B-9042-B347-3ACCEF527A5E}"/>
              </a:ext>
            </a:extLst>
          </p:cNvPr>
          <p:cNvSpPr>
            <a:spLocks noGrp="1"/>
          </p:cNvSpPr>
          <p:nvPr>
            <p:ph type="title"/>
          </p:nvPr>
        </p:nvSpPr>
        <p:spPr>
          <a:xfrm>
            <a:off x="810001" y="4817533"/>
            <a:ext cx="10572000" cy="779529"/>
          </a:xfrm>
          <a:effectLst/>
        </p:spPr>
        <p:txBody>
          <a:bodyPr vert="horz" lIns="91440" tIns="45720" rIns="91440" bIns="45720" rtlCol="0" anchor="b">
            <a:normAutofit/>
          </a:bodyPr>
          <a:lstStyle/>
          <a:p>
            <a:r>
              <a:rPr lang="en-US">
                <a:solidFill>
                  <a:schemeClr val="tx1"/>
                </a:solidFill>
              </a:rPr>
              <a:t>L’Avenir</a:t>
            </a:r>
          </a:p>
        </p:txBody>
      </p:sp>
      <p:sp>
        <p:nvSpPr>
          <p:cNvPr id="3" name="Segnaposto contenuto 2">
            <a:extLst>
              <a:ext uri="{FF2B5EF4-FFF2-40B4-BE49-F238E27FC236}">
                <a16:creationId xmlns:a16="http://schemas.microsoft.com/office/drawing/2014/main" id="{71226D16-457D-1C44-89D5-54F41DBF6A80}"/>
              </a:ext>
            </a:extLst>
          </p:cNvPr>
          <p:cNvSpPr>
            <a:spLocks noGrp="1"/>
          </p:cNvSpPr>
          <p:nvPr>
            <p:ph idx="1"/>
          </p:nvPr>
        </p:nvSpPr>
        <p:spPr>
          <a:xfrm>
            <a:off x="810001" y="5594110"/>
            <a:ext cx="10572000" cy="434974"/>
          </a:xfrm>
          <a:effectLst/>
        </p:spPr>
        <p:txBody>
          <a:bodyPr vert="horz" lIns="91440" tIns="45720" rIns="91440" bIns="45720" rtlCol="0" anchor="t">
            <a:normAutofit/>
          </a:bodyPr>
          <a:lstStyle/>
          <a:p>
            <a:pPr marL="0" indent="0">
              <a:buNone/>
            </a:pPr>
            <a:r>
              <a:rPr lang="en-US"/>
              <a:t>Lacordaire, Montalembert, La Mennais</a:t>
            </a:r>
          </a:p>
        </p:txBody>
      </p:sp>
      <p:pic>
        <p:nvPicPr>
          <p:cNvPr id="6" name="Immagine 5">
            <a:extLst>
              <a:ext uri="{FF2B5EF4-FFF2-40B4-BE49-F238E27FC236}">
                <a16:creationId xmlns:a16="http://schemas.microsoft.com/office/drawing/2014/main" id="{61F2E0A9-F6E0-314C-BF9A-EB59CEC84F39}"/>
              </a:ext>
            </a:extLst>
          </p:cNvPr>
          <p:cNvPicPr>
            <a:picLocks noChangeAspect="1"/>
          </p:cNvPicPr>
          <p:nvPr/>
        </p:nvPicPr>
        <p:blipFill>
          <a:blip r:embed="rId2"/>
          <a:stretch>
            <a:fillRect/>
          </a:stretch>
        </p:blipFill>
        <p:spPr>
          <a:xfrm>
            <a:off x="1185599" y="640080"/>
            <a:ext cx="2431294" cy="3602736"/>
          </a:xfrm>
          <a:prstGeom prst="roundRect">
            <a:avLst>
              <a:gd name="adj" fmla="val 3876"/>
            </a:avLst>
          </a:prstGeom>
          <a:ln>
            <a:noFill/>
          </a:ln>
          <a:effectLst/>
        </p:spPr>
      </p:pic>
      <p:pic>
        <p:nvPicPr>
          <p:cNvPr id="4" name="Immagine 3">
            <a:extLst>
              <a:ext uri="{FF2B5EF4-FFF2-40B4-BE49-F238E27FC236}">
                <a16:creationId xmlns:a16="http://schemas.microsoft.com/office/drawing/2014/main" id="{26B270C7-B129-604D-ACD0-0E9E7F01429B}"/>
              </a:ext>
            </a:extLst>
          </p:cNvPr>
          <p:cNvPicPr>
            <a:picLocks noChangeAspect="1"/>
          </p:cNvPicPr>
          <p:nvPr/>
        </p:nvPicPr>
        <p:blipFill>
          <a:blip r:embed="rId3"/>
          <a:stretch>
            <a:fillRect/>
          </a:stretch>
        </p:blipFill>
        <p:spPr>
          <a:xfrm>
            <a:off x="4707393" y="640080"/>
            <a:ext cx="2765099" cy="3602736"/>
          </a:xfrm>
          <a:prstGeom prst="roundRect">
            <a:avLst>
              <a:gd name="adj" fmla="val 3876"/>
            </a:avLst>
          </a:prstGeom>
          <a:ln>
            <a:noFill/>
          </a:ln>
          <a:effectLst/>
        </p:spPr>
      </p:pic>
      <p:pic>
        <p:nvPicPr>
          <p:cNvPr id="5" name="Immagine 4">
            <a:extLst>
              <a:ext uri="{FF2B5EF4-FFF2-40B4-BE49-F238E27FC236}">
                <a16:creationId xmlns:a16="http://schemas.microsoft.com/office/drawing/2014/main" id="{C02EF999-1C88-7A44-9602-8D753A8F987A}"/>
              </a:ext>
            </a:extLst>
          </p:cNvPr>
          <p:cNvPicPr>
            <a:picLocks noChangeAspect="1"/>
          </p:cNvPicPr>
          <p:nvPr/>
        </p:nvPicPr>
        <p:blipFill>
          <a:blip r:embed="rId4"/>
          <a:stretch>
            <a:fillRect/>
          </a:stretch>
        </p:blipFill>
        <p:spPr>
          <a:xfrm>
            <a:off x="8394575" y="640080"/>
            <a:ext cx="2783113" cy="3602736"/>
          </a:xfrm>
          <a:prstGeom prst="roundRect">
            <a:avLst>
              <a:gd name="adj" fmla="val 3876"/>
            </a:avLst>
          </a:prstGeom>
          <a:ln>
            <a:noFill/>
          </a:ln>
          <a:effectLst/>
        </p:spPr>
      </p:pic>
    </p:spTree>
    <p:extLst>
      <p:ext uri="{BB962C8B-B14F-4D97-AF65-F5344CB8AC3E}">
        <p14:creationId xmlns:p14="http://schemas.microsoft.com/office/powerpoint/2010/main" val="1153613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F94B3C-6761-8F4B-BD97-C4528FB54F32}"/>
              </a:ext>
            </a:extLst>
          </p:cNvPr>
          <p:cNvSpPr>
            <a:spLocks noGrp="1"/>
          </p:cNvSpPr>
          <p:nvPr>
            <p:ph type="title"/>
          </p:nvPr>
        </p:nvSpPr>
        <p:spPr/>
        <p:txBody>
          <a:bodyPr/>
          <a:lstStyle/>
          <a:p>
            <a:r>
              <a:rPr lang="it-IT" dirty="0"/>
              <a:t>Ripercussioni in Europa</a:t>
            </a:r>
          </a:p>
        </p:txBody>
      </p:sp>
      <p:sp>
        <p:nvSpPr>
          <p:cNvPr id="3" name="Segnaposto contenuto 2">
            <a:extLst>
              <a:ext uri="{FF2B5EF4-FFF2-40B4-BE49-F238E27FC236}">
                <a16:creationId xmlns:a16="http://schemas.microsoft.com/office/drawing/2014/main" id="{63335377-6B38-B348-9E1B-673AD498A6F0}"/>
              </a:ext>
            </a:extLst>
          </p:cNvPr>
          <p:cNvSpPr>
            <a:spLocks noGrp="1"/>
          </p:cNvSpPr>
          <p:nvPr>
            <p:ph idx="1"/>
          </p:nvPr>
        </p:nvSpPr>
        <p:spPr/>
        <p:txBody>
          <a:bodyPr/>
          <a:lstStyle/>
          <a:p>
            <a:r>
              <a:rPr lang="it-IT" dirty="0"/>
              <a:t>Belgio</a:t>
            </a:r>
          </a:p>
          <a:p>
            <a:r>
              <a:rPr lang="it-IT" dirty="0"/>
              <a:t>Polonia</a:t>
            </a:r>
          </a:p>
          <a:p>
            <a:r>
              <a:rPr lang="it-IT" dirty="0"/>
              <a:t>Irlanda</a:t>
            </a:r>
          </a:p>
          <a:p>
            <a:r>
              <a:rPr lang="it-IT" dirty="0"/>
              <a:t>15 agosto 1832: </a:t>
            </a:r>
            <a:r>
              <a:rPr lang="it-IT" i="1" dirty="0" err="1"/>
              <a:t>Mirari</a:t>
            </a:r>
            <a:r>
              <a:rPr lang="it-IT" i="1" dirty="0"/>
              <a:t> </a:t>
            </a:r>
            <a:r>
              <a:rPr lang="it-IT" i="1" dirty="0" err="1"/>
              <a:t>vos</a:t>
            </a:r>
            <a:endParaRPr lang="it-IT" dirty="0"/>
          </a:p>
        </p:txBody>
      </p:sp>
    </p:spTree>
    <p:extLst>
      <p:ext uri="{BB962C8B-B14F-4D97-AF65-F5344CB8AC3E}">
        <p14:creationId xmlns:p14="http://schemas.microsoft.com/office/powerpoint/2010/main" val="539556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E2264E67-6F59-4D8D-8E5F-8245B0FEA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21874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23">
            <a:extLst>
              <a:ext uri="{FF2B5EF4-FFF2-40B4-BE49-F238E27FC236}">
                <a16:creationId xmlns:a16="http://schemas.microsoft.com/office/drawing/2014/main" id="{158E1C6E-D299-4F5D-B15B-155EBF7F62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rgbClr val="212121"/>
          </a:solidFill>
          <a:ln>
            <a:noFill/>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75933AF9-9E3C-4B41-8DD3-62126136C8C2}"/>
              </a:ext>
            </a:extLst>
          </p:cNvPr>
          <p:cNvSpPr>
            <a:spLocks noGrp="1"/>
          </p:cNvSpPr>
          <p:nvPr>
            <p:ph type="title"/>
          </p:nvPr>
        </p:nvSpPr>
        <p:spPr>
          <a:xfrm>
            <a:off x="451514" y="457201"/>
            <a:ext cx="3575737" cy="1332688"/>
          </a:xfrm>
        </p:spPr>
        <p:txBody>
          <a:bodyPr anchor="b">
            <a:normAutofit/>
          </a:bodyPr>
          <a:lstStyle/>
          <a:p>
            <a:pPr algn="ctr"/>
            <a:r>
              <a:rPr lang="it-IT" sz="3200">
                <a:solidFill>
                  <a:srgbClr val="FFFFFF"/>
                </a:solidFill>
              </a:rPr>
              <a:t>Leone XII</a:t>
            </a:r>
          </a:p>
        </p:txBody>
      </p:sp>
      <p:sp>
        <p:nvSpPr>
          <p:cNvPr id="3" name="Segnaposto contenuto 2">
            <a:extLst>
              <a:ext uri="{FF2B5EF4-FFF2-40B4-BE49-F238E27FC236}">
                <a16:creationId xmlns:a16="http://schemas.microsoft.com/office/drawing/2014/main" id="{AD54A4CF-A838-AD45-A355-CD1B551FED6A}"/>
              </a:ext>
            </a:extLst>
          </p:cNvPr>
          <p:cNvSpPr>
            <a:spLocks noGrp="1"/>
          </p:cNvSpPr>
          <p:nvPr>
            <p:ph idx="1"/>
          </p:nvPr>
        </p:nvSpPr>
        <p:spPr>
          <a:xfrm>
            <a:off x="451514" y="2046514"/>
            <a:ext cx="3575737" cy="3994848"/>
          </a:xfrm>
        </p:spPr>
        <p:txBody>
          <a:bodyPr>
            <a:normAutofit/>
          </a:bodyPr>
          <a:lstStyle/>
          <a:p>
            <a:r>
              <a:rPr lang="it-IT" sz="1600">
                <a:solidFill>
                  <a:srgbClr val="FFFFFF"/>
                </a:solidFill>
              </a:rPr>
              <a:t>Annibale Della Genga</a:t>
            </a:r>
          </a:p>
          <a:p>
            <a:pPr lvl="1"/>
            <a:r>
              <a:rPr lang="it-IT">
                <a:solidFill>
                  <a:srgbClr val="FFFFFF"/>
                </a:solidFill>
              </a:rPr>
              <a:t>Genga (Macerata/Ancona), 1760</a:t>
            </a:r>
          </a:p>
          <a:p>
            <a:pPr lvl="1"/>
            <a:r>
              <a:rPr lang="it-IT">
                <a:solidFill>
                  <a:srgbClr val="FFFFFF"/>
                </a:solidFill>
              </a:rPr>
              <a:t>Eletto papa il 28 settembre 1823</a:t>
            </a:r>
          </a:p>
          <a:p>
            <a:pPr lvl="1"/>
            <a:r>
              <a:rPr lang="it-IT">
                <a:solidFill>
                  <a:srgbClr val="FFFFFF"/>
                </a:solidFill>
              </a:rPr>
              <a:t>Roma, 1829</a:t>
            </a:r>
          </a:p>
          <a:p>
            <a:pPr lvl="1"/>
            <a:endParaRPr lang="it-IT">
              <a:solidFill>
                <a:srgbClr val="FFFFFF"/>
              </a:solidFill>
            </a:endParaRPr>
          </a:p>
        </p:txBody>
      </p:sp>
      <p:pic>
        <p:nvPicPr>
          <p:cNvPr id="4" name="Immagine 3">
            <a:extLst>
              <a:ext uri="{FF2B5EF4-FFF2-40B4-BE49-F238E27FC236}">
                <a16:creationId xmlns:a16="http://schemas.microsoft.com/office/drawing/2014/main" id="{33B2F20E-E72F-AE4A-AC76-D16914CAEB62}"/>
              </a:ext>
            </a:extLst>
          </p:cNvPr>
          <p:cNvPicPr>
            <a:picLocks noChangeAspect="1"/>
          </p:cNvPicPr>
          <p:nvPr/>
        </p:nvPicPr>
        <p:blipFill>
          <a:blip r:embed="rId2"/>
          <a:stretch>
            <a:fillRect/>
          </a:stretch>
        </p:blipFill>
        <p:spPr>
          <a:xfrm>
            <a:off x="6641810" y="643467"/>
            <a:ext cx="3545703" cy="5272421"/>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2894584747"/>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CE3C84-7C36-CB4B-A5BB-7BAD9C1CE2B8}"/>
              </a:ext>
            </a:extLst>
          </p:cNvPr>
          <p:cNvSpPr>
            <a:spLocks noGrp="1"/>
          </p:cNvSpPr>
          <p:nvPr>
            <p:ph type="title"/>
          </p:nvPr>
        </p:nvSpPr>
        <p:spPr>
          <a:xfrm>
            <a:off x="810000" y="447188"/>
            <a:ext cx="10571998" cy="970450"/>
          </a:xfrm>
        </p:spPr>
        <p:txBody>
          <a:bodyPr>
            <a:normAutofit/>
          </a:bodyPr>
          <a:lstStyle/>
          <a:p>
            <a:r>
              <a:rPr lang="it-IT" dirty="0"/>
              <a:t>In Italia</a:t>
            </a:r>
          </a:p>
        </p:txBody>
      </p:sp>
      <p:sp>
        <p:nvSpPr>
          <p:cNvPr id="3" name="Segnaposto contenuto 2">
            <a:extLst>
              <a:ext uri="{FF2B5EF4-FFF2-40B4-BE49-F238E27FC236}">
                <a16:creationId xmlns:a16="http://schemas.microsoft.com/office/drawing/2014/main" id="{39A1AA3D-77A4-1A47-97A7-BD69FEF48090}"/>
              </a:ext>
            </a:extLst>
          </p:cNvPr>
          <p:cNvSpPr>
            <a:spLocks noGrp="1"/>
          </p:cNvSpPr>
          <p:nvPr>
            <p:ph idx="1"/>
          </p:nvPr>
        </p:nvSpPr>
        <p:spPr>
          <a:xfrm>
            <a:off x="818713" y="2413000"/>
            <a:ext cx="7199220" cy="3632200"/>
          </a:xfrm>
        </p:spPr>
        <p:txBody>
          <a:bodyPr>
            <a:normAutofit/>
          </a:bodyPr>
          <a:lstStyle/>
          <a:p>
            <a:r>
              <a:rPr lang="it-IT" dirty="0"/>
              <a:t>Ingombrante presenza austriaca</a:t>
            </a:r>
          </a:p>
          <a:p>
            <a:pPr lvl="1"/>
            <a:r>
              <a:rPr lang="it-IT" dirty="0"/>
              <a:t>Regno Lombardo-Veneto</a:t>
            </a:r>
          </a:p>
          <a:p>
            <a:pPr lvl="1"/>
            <a:r>
              <a:rPr lang="it-IT" dirty="0"/>
              <a:t>Ducati di Parma e Modena</a:t>
            </a:r>
          </a:p>
          <a:p>
            <a:pPr lvl="1"/>
            <a:r>
              <a:rPr lang="it-IT" dirty="0"/>
              <a:t>Granducato di Toscana</a:t>
            </a:r>
          </a:p>
          <a:p>
            <a:r>
              <a:rPr lang="it-IT" dirty="0"/>
              <a:t>Meridione d’Italia: monarchia borbonica</a:t>
            </a:r>
          </a:p>
          <a:p>
            <a:r>
              <a:rPr lang="it-IT" dirty="0"/>
              <a:t>Stato della Chiesa</a:t>
            </a:r>
          </a:p>
          <a:p>
            <a:r>
              <a:rPr lang="it-IT" dirty="0"/>
              <a:t>Regno di Sardegna</a:t>
            </a:r>
          </a:p>
          <a:p>
            <a:r>
              <a:rPr lang="it-IT" dirty="0"/>
              <a:t>Da che parte sta il papa?</a:t>
            </a:r>
          </a:p>
          <a:p>
            <a:r>
              <a:rPr lang="it-IT" dirty="0"/>
              <a:t>Aspirazioni all’unità politica: </a:t>
            </a:r>
            <a:r>
              <a:rPr lang="it-IT" dirty="0" err="1"/>
              <a:t>Rosmini</a:t>
            </a:r>
            <a:r>
              <a:rPr lang="it-IT" dirty="0"/>
              <a:t>, </a:t>
            </a:r>
            <a:r>
              <a:rPr lang="it-IT" dirty="0" err="1"/>
              <a:t>Gioberti</a:t>
            </a:r>
            <a:endParaRPr lang="it-IT" dirty="0"/>
          </a:p>
        </p:txBody>
      </p:sp>
      <p:pic>
        <p:nvPicPr>
          <p:cNvPr id="4" name="Immagine 3">
            <a:extLst>
              <a:ext uri="{FF2B5EF4-FFF2-40B4-BE49-F238E27FC236}">
                <a16:creationId xmlns:a16="http://schemas.microsoft.com/office/drawing/2014/main" id="{3DC7D895-2FFD-4445-BBD8-1E00705C5F6F}"/>
              </a:ext>
            </a:extLst>
          </p:cNvPr>
          <p:cNvPicPr>
            <a:picLocks noChangeAspect="1"/>
          </p:cNvPicPr>
          <p:nvPr/>
        </p:nvPicPr>
        <p:blipFill rotWithShape="1">
          <a:blip r:embed="rId2"/>
          <a:srcRect r="2" b="9164"/>
          <a:stretch/>
        </p:blipFill>
        <p:spPr>
          <a:xfrm>
            <a:off x="8466138" y="2413000"/>
            <a:ext cx="2915860" cy="3628362"/>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1433308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B2213B-55CA-9F41-BCCF-CF71B753CB61}"/>
              </a:ext>
            </a:extLst>
          </p:cNvPr>
          <p:cNvSpPr>
            <a:spLocks noGrp="1"/>
          </p:cNvSpPr>
          <p:nvPr>
            <p:ph type="title"/>
          </p:nvPr>
        </p:nvSpPr>
        <p:spPr/>
        <p:txBody>
          <a:bodyPr/>
          <a:lstStyle/>
          <a:p>
            <a:r>
              <a:rPr lang="it-IT" dirty="0"/>
              <a:t>Delle cinque piaghe della Santa Chiesa</a:t>
            </a:r>
          </a:p>
        </p:txBody>
      </p:sp>
      <p:sp>
        <p:nvSpPr>
          <p:cNvPr id="3" name="Segnaposto contenuto 2">
            <a:extLst>
              <a:ext uri="{FF2B5EF4-FFF2-40B4-BE49-F238E27FC236}">
                <a16:creationId xmlns:a16="http://schemas.microsoft.com/office/drawing/2014/main" id="{654AC2E4-123F-5440-8F3F-3C04E8741BC6}"/>
              </a:ext>
            </a:extLst>
          </p:cNvPr>
          <p:cNvSpPr>
            <a:spLocks noGrp="1"/>
          </p:cNvSpPr>
          <p:nvPr>
            <p:ph idx="1"/>
          </p:nvPr>
        </p:nvSpPr>
        <p:spPr/>
        <p:txBody>
          <a:bodyPr/>
          <a:lstStyle/>
          <a:p>
            <a:r>
              <a:rPr lang="it-IT" dirty="0">
                <a:hlinkClick r:id="rId2"/>
              </a:rPr>
              <a:t>http://www.rosmini.it/Objects/Pagina.asp?ID=256</a:t>
            </a:r>
            <a:endParaRPr lang="it-IT" dirty="0"/>
          </a:p>
          <a:p>
            <a:r>
              <a:rPr lang="it-IT" dirty="0"/>
              <a:t>Della piaga della mano sinistra della santa Chiesa, che è la divisione del popolo dal Clero nel pubblico culto</a:t>
            </a:r>
          </a:p>
          <a:p>
            <a:r>
              <a:rPr lang="it-IT" dirty="0"/>
              <a:t>Della piaga della mano diritta della santa Chiesa, che è la insufficiente educazione del Clero</a:t>
            </a:r>
          </a:p>
          <a:p>
            <a:r>
              <a:rPr lang="it-IT" dirty="0"/>
              <a:t>Della piaga del costato della santa Chiesa, che è la disunione dei Vescovi</a:t>
            </a:r>
          </a:p>
          <a:p>
            <a:r>
              <a:rPr lang="it-IT" dirty="0"/>
              <a:t>Della piaga del piede destro della santa Chiesa, che è la nomina dei Vescovi abbandonata al potere laicale</a:t>
            </a:r>
          </a:p>
          <a:p>
            <a:r>
              <a:rPr lang="it-IT" dirty="0"/>
              <a:t>Della piaga del piede sinistro: la servitù dei beni ecclesiastici</a:t>
            </a:r>
          </a:p>
        </p:txBody>
      </p:sp>
    </p:spTree>
    <p:extLst>
      <p:ext uri="{BB962C8B-B14F-4D97-AF65-F5344CB8AC3E}">
        <p14:creationId xmlns:p14="http://schemas.microsoft.com/office/powerpoint/2010/main" val="1134978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CE68C6-8908-F243-A58E-B8C74094FD4D}"/>
              </a:ext>
            </a:extLst>
          </p:cNvPr>
          <p:cNvSpPr>
            <a:spLocks noGrp="1"/>
          </p:cNvSpPr>
          <p:nvPr>
            <p:ph type="title"/>
          </p:nvPr>
        </p:nvSpPr>
        <p:spPr/>
        <p:txBody>
          <a:bodyPr/>
          <a:lstStyle/>
          <a:p>
            <a:r>
              <a:rPr lang="it-IT" dirty="0"/>
              <a:t>Pio IX</a:t>
            </a:r>
          </a:p>
        </p:txBody>
      </p:sp>
      <p:sp>
        <p:nvSpPr>
          <p:cNvPr id="3" name="Segnaposto contenuto 2">
            <a:extLst>
              <a:ext uri="{FF2B5EF4-FFF2-40B4-BE49-F238E27FC236}">
                <a16:creationId xmlns:a16="http://schemas.microsoft.com/office/drawing/2014/main" id="{41A8F3A1-AB0C-0945-92DF-F3D4BE799CD0}"/>
              </a:ext>
            </a:extLst>
          </p:cNvPr>
          <p:cNvSpPr>
            <a:spLocks noGrp="1"/>
          </p:cNvSpPr>
          <p:nvPr>
            <p:ph idx="1"/>
          </p:nvPr>
        </p:nvSpPr>
        <p:spPr>
          <a:xfrm>
            <a:off x="304362" y="2319563"/>
            <a:ext cx="6679844" cy="3636511"/>
          </a:xfrm>
        </p:spPr>
        <p:txBody>
          <a:bodyPr/>
          <a:lstStyle/>
          <a:p>
            <a:r>
              <a:rPr lang="it-IT" dirty="0"/>
              <a:t>Lettura critica: Francesco Margiotta Broglio</a:t>
            </a:r>
          </a:p>
          <a:p>
            <a:pPr marL="0" indent="0">
              <a:buNone/>
            </a:pPr>
            <a:r>
              <a:rPr lang="it-IT" dirty="0"/>
              <a:t>		</a:t>
            </a:r>
            <a:r>
              <a:rPr lang="it-IT" i="1" dirty="0"/>
              <a:t>Contro tutti: il </a:t>
            </a:r>
            <a:r>
              <a:rPr lang="it-IT" dirty="0"/>
              <a:t>Sillabo</a:t>
            </a:r>
            <a:r>
              <a:rPr lang="it-IT" i="1" dirty="0"/>
              <a:t> di Pio IX</a:t>
            </a:r>
          </a:p>
          <a:p>
            <a:pPr marL="457200" lvl="1" indent="0">
              <a:buNone/>
            </a:pPr>
            <a:r>
              <a:rPr lang="it-IT" i="1" dirty="0"/>
              <a:t>	in </a:t>
            </a:r>
            <a:r>
              <a:rPr lang="it-IT" dirty="0"/>
              <a:t>La Chiesa tra Restaurazione e Modernità (1815-2015)</a:t>
            </a:r>
          </a:p>
          <a:p>
            <a:pPr marL="457200" lvl="1" indent="0">
              <a:buNone/>
            </a:pPr>
            <a:r>
              <a:rPr lang="it-IT" dirty="0"/>
              <a:t>	a cura di Giorgio </a:t>
            </a:r>
            <a:r>
              <a:rPr lang="it-IT" dirty="0" err="1"/>
              <a:t>Fabre</a:t>
            </a:r>
            <a:r>
              <a:rPr lang="it-IT" dirty="0"/>
              <a:t> e Karen Venturini</a:t>
            </a:r>
          </a:p>
          <a:p>
            <a:pPr marL="457200" lvl="1" indent="0">
              <a:buNone/>
            </a:pPr>
            <a:r>
              <a:rPr lang="it-IT" dirty="0"/>
              <a:t>	Il Mulino, Bologna 2017</a:t>
            </a:r>
          </a:p>
          <a:p>
            <a:pPr marL="457200" lvl="1" indent="0">
              <a:buNone/>
            </a:pPr>
            <a:r>
              <a:rPr lang="it-IT" dirty="0"/>
              <a:t>	p. 57-70</a:t>
            </a:r>
          </a:p>
        </p:txBody>
      </p:sp>
      <p:pic>
        <p:nvPicPr>
          <p:cNvPr id="4" name="Immagine 3">
            <a:extLst>
              <a:ext uri="{FF2B5EF4-FFF2-40B4-BE49-F238E27FC236}">
                <a16:creationId xmlns:a16="http://schemas.microsoft.com/office/drawing/2014/main" id="{BABF21EE-BFED-244E-8946-18C05049C1F1}"/>
              </a:ext>
            </a:extLst>
          </p:cNvPr>
          <p:cNvPicPr>
            <a:picLocks noChangeAspect="1"/>
          </p:cNvPicPr>
          <p:nvPr/>
        </p:nvPicPr>
        <p:blipFill>
          <a:blip r:embed="rId2"/>
          <a:stretch>
            <a:fillRect/>
          </a:stretch>
        </p:blipFill>
        <p:spPr>
          <a:xfrm>
            <a:off x="7498556" y="0"/>
            <a:ext cx="4693444" cy="6858000"/>
          </a:xfrm>
          <a:prstGeom prst="rect">
            <a:avLst/>
          </a:prstGeom>
        </p:spPr>
      </p:pic>
    </p:spTree>
    <p:extLst>
      <p:ext uri="{BB962C8B-B14F-4D97-AF65-F5344CB8AC3E}">
        <p14:creationId xmlns:p14="http://schemas.microsoft.com/office/powerpoint/2010/main" val="4081246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CB59FA-1D17-CF49-BDC8-035BD730DC7D}"/>
              </a:ext>
            </a:extLst>
          </p:cNvPr>
          <p:cNvSpPr>
            <a:spLocks noGrp="1"/>
          </p:cNvSpPr>
          <p:nvPr>
            <p:ph type="title"/>
          </p:nvPr>
        </p:nvSpPr>
        <p:spPr/>
        <p:txBody>
          <a:bodyPr/>
          <a:lstStyle/>
          <a:p>
            <a:r>
              <a:rPr lang="it-IT" dirty="0"/>
              <a:t>Leone XIII</a:t>
            </a:r>
          </a:p>
        </p:txBody>
      </p:sp>
      <p:pic>
        <p:nvPicPr>
          <p:cNvPr id="4" name="Segnaposto contenuto 3">
            <a:extLst>
              <a:ext uri="{FF2B5EF4-FFF2-40B4-BE49-F238E27FC236}">
                <a16:creationId xmlns:a16="http://schemas.microsoft.com/office/drawing/2014/main" id="{C98B2694-3DBC-764F-BE5E-60766DD84AA7}"/>
              </a:ext>
            </a:extLst>
          </p:cNvPr>
          <p:cNvPicPr>
            <a:picLocks noGrp="1" noChangeAspect="1"/>
          </p:cNvPicPr>
          <p:nvPr>
            <p:ph idx="1"/>
          </p:nvPr>
        </p:nvPicPr>
        <p:blipFill>
          <a:blip r:embed="rId2"/>
          <a:stretch>
            <a:fillRect/>
          </a:stretch>
        </p:blipFill>
        <p:spPr>
          <a:xfrm>
            <a:off x="6404738" y="696382"/>
            <a:ext cx="4396612" cy="5465235"/>
          </a:xfrm>
          <a:prstGeom prst="rect">
            <a:avLst/>
          </a:prstGeom>
        </p:spPr>
      </p:pic>
    </p:spTree>
    <p:extLst>
      <p:ext uri="{BB962C8B-B14F-4D97-AF65-F5344CB8AC3E}">
        <p14:creationId xmlns:p14="http://schemas.microsoft.com/office/powerpoint/2010/main" val="6822541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303B0F-516A-3A45-B912-78246B516FCA}"/>
              </a:ext>
            </a:extLst>
          </p:cNvPr>
          <p:cNvSpPr>
            <a:spLocks noGrp="1"/>
          </p:cNvSpPr>
          <p:nvPr>
            <p:ph type="title"/>
          </p:nvPr>
        </p:nvSpPr>
        <p:spPr/>
        <p:txBody>
          <a:bodyPr/>
          <a:lstStyle/>
          <a:p>
            <a:r>
              <a:rPr lang="it-IT" dirty="0"/>
              <a:t>La voce di Leone XIII</a:t>
            </a:r>
          </a:p>
        </p:txBody>
      </p:sp>
      <p:pic>
        <p:nvPicPr>
          <p:cNvPr id="4" name="VoceLeoneXIII">
            <a:hlinkClick r:id="" action="ppaction://media"/>
            <a:extLst>
              <a:ext uri="{FF2B5EF4-FFF2-40B4-BE49-F238E27FC236}">
                <a16:creationId xmlns:a16="http://schemas.microsoft.com/office/drawing/2014/main" id="{D2DC85D6-73CA-E54E-8A26-766F8FEF828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670300" y="2222500"/>
            <a:ext cx="4849813" cy="3636963"/>
          </a:xfrm>
        </p:spPr>
      </p:pic>
    </p:spTree>
    <p:extLst>
      <p:ext uri="{BB962C8B-B14F-4D97-AF65-F5344CB8AC3E}">
        <p14:creationId xmlns:p14="http://schemas.microsoft.com/office/powerpoint/2010/main" val="101230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A005DF-BB56-1945-B4C5-7C89B4BE1AA9}"/>
              </a:ext>
            </a:extLst>
          </p:cNvPr>
          <p:cNvSpPr>
            <a:spLocks noGrp="1"/>
          </p:cNvSpPr>
          <p:nvPr>
            <p:ph type="title"/>
          </p:nvPr>
        </p:nvSpPr>
        <p:spPr/>
        <p:txBody>
          <a:bodyPr/>
          <a:lstStyle/>
          <a:p>
            <a:r>
              <a:rPr lang="it-IT" dirty="0"/>
              <a:t>Filmato di Leone XIII</a:t>
            </a:r>
          </a:p>
        </p:txBody>
      </p:sp>
      <p:pic>
        <p:nvPicPr>
          <p:cNvPr id="4" name="FilmLeoneXIII">
            <a:hlinkClick r:id="" action="ppaction://media"/>
            <a:extLst>
              <a:ext uri="{FF2B5EF4-FFF2-40B4-BE49-F238E27FC236}">
                <a16:creationId xmlns:a16="http://schemas.microsoft.com/office/drawing/2014/main" id="{C8486159-9C86-5240-9042-F7EC67E36B2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24438" y="1417638"/>
            <a:ext cx="6176962" cy="4632217"/>
          </a:xfrm>
        </p:spPr>
      </p:pic>
    </p:spTree>
    <p:extLst>
      <p:ext uri="{BB962C8B-B14F-4D97-AF65-F5344CB8AC3E}">
        <p14:creationId xmlns:p14="http://schemas.microsoft.com/office/powerpoint/2010/main" val="403898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9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3D0391-540A-B24C-BD78-1E2853544B7C}"/>
              </a:ext>
            </a:extLst>
          </p:cNvPr>
          <p:cNvSpPr>
            <a:spLocks noGrp="1"/>
          </p:cNvSpPr>
          <p:nvPr>
            <p:ph type="title"/>
          </p:nvPr>
        </p:nvSpPr>
        <p:spPr>
          <a:xfrm>
            <a:off x="810000" y="447188"/>
            <a:ext cx="5933700" cy="970450"/>
          </a:xfrm>
        </p:spPr>
        <p:txBody>
          <a:bodyPr>
            <a:normAutofit/>
          </a:bodyPr>
          <a:lstStyle/>
          <a:p>
            <a:r>
              <a:rPr lang="it-IT" dirty="0"/>
              <a:t>Pio VIII</a:t>
            </a:r>
          </a:p>
        </p:txBody>
      </p:sp>
      <p:sp>
        <p:nvSpPr>
          <p:cNvPr id="3" name="Segnaposto contenuto 2">
            <a:extLst>
              <a:ext uri="{FF2B5EF4-FFF2-40B4-BE49-F238E27FC236}">
                <a16:creationId xmlns:a16="http://schemas.microsoft.com/office/drawing/2014/main" id="{C6558366-9AEF-3742-9939-7618854C6CB7}"/>
              </a:ext>
            </a:extLst>
          </p:cNvPr>
          <p:cNvSpPr>
            <a:spLocks noGrp="1"/>
          </p:cNvSpPr>
          <p:nvPr>
            <p:ph idx="1"/>
          </p:nvPr>
        </p:nvSpPr>
        <p:spPr>
          <a:xfrm>
            <a:off x="285312" y="2234987"/>
            <a:ext cx="6952510" cy="4026113"/>
          </a:xfrm>
        </p:spPr>
        <p:txBody>
          <a:bodyPr>
            <a:normAutofit fontScale="92500" lnSpcReduction="10000"/>
          </a:bodyPr>
          <a:lstStyle/>
          <a:p>
            <a:pPr>
              <a:lnSpc>
                <a:spcPct val="90000"/>
              </a:lnSpc>
            </a:pPr>
            <a:r>
              <a:rPr lang="it-IT" sz="1700" dirty="0"/>
              <a:t>Francesco Saverio Castiglioni</a:t>
            </a:r>
          </a:p>
          <a:p>
            <a:pPr lvl="1">
              <a:lnSpc>
                <a:spcPct val="90000"/>
              </a:lnSpc>
            </a:pPr>
            <a:r>
              <a:rPr lang="it-IT" sz="1700" dirty="0"/>
              <a:t>Cingoli (Macerata), 1761</a:t>
            </a:r>
          </a:p>
          <a:p>
            <a:pPr lvl="1">
              <a:lnSpc>
                <a:spcPct val="90000"/>
              </a:lnSpc>
            </a:pPr>
            <a:r>
              <a:rPr lang="it-IT" sz="1700" dirty="0"/>
              <a:t>Eletto papa il 31 marzo 1829</a:t>
            </a:r>
          </a:p>
          <a:p>
            <a:pPr lvl="1">
              <a:lnSpc>
                <a:spcPct val="90000"/>
              </a:lnSpc>
            </a:pPr>
            <a:r>
              <a:rPr lang="it-IT" sz="1700" dirty="0"/>
              <a:t>Roma, 1830</a:t>
            </a:r>
          </a:p>
          <a:p>
            <a:pPr lvl="2">
              <a:lnSpc>
                <a:spcPct val="90000"/>
              </a:lnSpc>
            </a:pPr>
            <a:r>
              <a:rPr lang="it-IT" sz="1700" dirty="0"/>
              <a:t>(...) Ha un </a:t>
            </a:r>
            <a:r>
              <a:rPr lang="it-IT" sz="1700" dirty="0" err="1"/>
              <a:t>erpeto</a:t>
            </a:r>
            <a:r>
              <a:rPr lang="it-IT" sz="1700" dirty="0"/>
              <a:t> pe </a:t>
            </a:r>
            <a:r>
              <a:rPr lang="it-IT" sz="1700" dirty="0" err="1"/>
              <a:t>ttutto</a:t>
            </a:r>
            <a:r>
              <a:rPr lang="it-IT" sz="1700" dirty="0"/>
              <a:t>, </a:t>
            </a:r>
            <a:r>
              <a:rPr lang="it-IT" sz="1700" dirty="0" err="1"/>
              <a:t>nun</a:t>
            </a:r>
            <a:r>
              <a:rPr lang="it-IT" sz="1700" dirty="0"/>
              <a:t> tiè </a:t>
            </a:r>
            <a:r>
              <a:rPr lang="it-IT" sz="1700" dirty="0" err="1"/>
              <a:t>ddenti</a:t>
            </a:r>
            <a:r>
              <a:rPr lang="it-IT" sz="1700" dirty="0"/>
              <a:t>,</a:t>
            </a:r>
            <a:br>
              <a:rPr lang="it-IT" sz="1700" dirty="0"/>
            </a:br>
            <a:r>
              <a:rPr lang="it-IT" sz="1700" dirty="0"/>
              <a:t>è </a:t>
            </a:r>
            <a:r>
              <a:rPr lang="it-IT" sz="1700" dirty="0" err="1"/>
              <a:t>gguercio</a:t>
            </a:r>
            <a:r>
              <a:rPr lang="it-IT" sz="1700" dirty="0"/>
              <a:t>, je </a:t>
            </a:r>
            <a:r>
              <a:rPr lang="it-IT" sz="1700" dirty="0" err="1"/>
              <a:t>strascineno</a:t>
            </a:r>
            <a:r>
              <a:rPr lang="it-IT" sz="1700" dirty="0"/>
              <a:t> le gamme,</a:t>
            </a:r>
            <a:br>
              <a:rPr lang="it-IT" sz="1700" dirty="0"/>
            </a:br>
            <a:r>
              <a:rPr lang="it-IT" sz="1700" dirty="0" err="1"/>
              <a:t>spènnola</a:t>
            </a:r>
            <a:r>
              <a:rPr lang="it-IT" sz="1700" dirty="0"/>
              <a:t> da una parte, e </a:t>
            </a:r>
            <a:r>
              <a:rPr lang="it-IT" sz="1700" dirty="0" err="1"/>
              <a:t>bbuggiaramme</a:t>
            </a:r>
            <a:br>
              <a:rPr lang="it-IT" sz="1700" dirty="0"/>
            </a:br>
            <a:r>
              <a:rPr lang="it-IT" sz="1700" dirty="0"/>
              <a:t>si arriva a </a:t>
            </a:r>
            <a:r>
              <a:rPr lang="it-IT" sz="1700" dirty="0" err="1"/>
              <a:t>ffà</a:t>
            </a:r>
            <a:r>
              <a:rPr lang="it-IT" sz="1700" dirty="0"/>
              <a:t> la pacchia a li parenti.</a:t>
            </a:r>
            <a:br>
              <a:rPr lang="it-IT" sz="1700" dirty="0"/>
            </a:br>
            <a:br>
              <a:rPr lang="it-IT" sz="1700" dirty="0"/>
            </a:br>
            <a:r>
              <a:rPr lang="it-IT" sz="1700" dirty="0"/>
              <a:t>Guarda </a:t>
            </a:r>
            <a:r>
              <a:rPr lang="it-IT" sz="1700" dirty="0" err="1"/>
              <a:t>llí</a:t>
            </a:r>
            <a:r>
              <a:rPr lang="it-IT" sz="1700" dirty="0"/>
              <a:t> </a:t>
            </a:r>
            <a:r>
              <a:rPr lang="it-IT" sz="1700" dirty="0" err="1"/>
              <a:t>cche</a:t>
            </a:r>
            <a:r>
              <a:rPr lang="it-IT" sz="1700" dirty="0"/>
              <a:t> </a:t>
            </a:r>
            <a:r>
              <a:rPr lang="it-IT" sz="1700" dirty="0" err="1"/>
              <a:t>ffigura</a:t>
            </a:r>
            <a:r>
              <a:rPr lang="it-IT" sz="1700" dirty="0"/>
              <a:t> da </a:t>
            </a:r>
            <a:r>
              <a:rPr lang="it-IT" sz="1700" dirty="0" err="1"/>
              <a:t>vienicce</a:t>
            </a:r>
            <a:br>
              <a:rPr lang="it-IT" sz="1700" dirty="0"/>
            </a:br>
            <a:r>
              <a:rPr lang="it-IT" sz="1700" dirty="0"/>
              <a:t>a </a:t>
            </a:r>
            <a:r>
              <a:rPr lang="it-IT" sz="1700" dirty="0" err="1"/>
              <a:t>ffà</a:t>
            </a:r>
            <a:r>
              <a:rPr lang="it-IT" sz="1700" dirty="0"/>
              <a:t> da </a:t>
            </a:r>
            <a:r>
              <a:rPr lang="it-IT" sz="1700" dirty="0" err="1"/>
              <a:t>Crist'in</a:t>
            </a:r>
            <a:r>
              <a:rPr lang="it-IT" sz="1700" dirty="0"/>
              <a:t> terra! Cazzo matto</a:t>
            </a:r>
            <a:br>
              <a:rPr lang="it-IT" sz="1700" dirty="0"/>
            </a:br>
            <a:r>
              <a:rPr lang="it-IT" sz="1700" dirty="0"/>
              <a:t>imbottito de carne de </a:t>
            </a:r>
            <a:r>
              <a:rPr lang="it-IT" sz="1700" dirty="0" err="1"/>
              <a:t>sarcicce</a:t>
            </a:r>
            <a:r>
              <a:rPr lang="it-IT" sz="1700" dirty="0"/>
              <a:t>!</a:t>
            </a:r>
            <a:br>
              <a:rPr lang="it-IT" sz="1700" dirty="0"/>
            </a:br>
            <a:br>
              <a:rPr lang="it-IT" sz="1700" dirty="0"/>
            </a:br>
            <a:r>
              <a:rPr lang="it-IT" sz="1700" dirty="0"/>
              <a:t>Disse </a:t>
            </a:r>
            <a:r>
              <a:rPr lang="it-IT" sz="1700" dirty="0" err="1"/>
              <a:t>bbene</a:t>
            </a:r>
            <a:r>
              <a:rPr lang="it-IT" sz="1700" dirty="0"/>
              <a:t> la serva de l'</a:t>
            </a:r>
            <a:r>
              <a:rPr lang="it-IT" sz="1700" dirty="0" err="1"/>
              <a:t>Orefisce</a:t>
            </a:r>
            <a:br>
              <a:rPr lang="it-IT" sz="1700" dirty="0"/>
            </a:br>
            <a:r>
              <a:rPr lang="it-IT" sz="1700" dirty="0" err="1"/>
              <a:t>quanno</a:t>
            </a:r>
            <a:r>
              <a:rPr lang="it-IT" sz="1700" dirty="0"/>
              <a:t> lo </a:t>
            </a:r>
            <a:r>
              <a:rPr lang="it-IT" sz="1700" dirty="0" err="1"/>
              <a:t>vedde</a:t>
            </a:r>
            <a:r>
              <a:rPr lang="it-IT" sz="1700" dirty="0"/>
              <a:t> in chiesa: «Uhm! </a:t>
            </a:r>
            <a:r>
              <a:rPr lang="it-IT" sz="1700" dirty="0" err="1"/>
              <a:t>cianno</a:t>
            </a:r>
            <a:r>
              <a:rPr lang="it-IT" sz="1700" dirty="0"/>
              <a:t> fatto</a:t>
            </a:r>
            <a:br>
              <a:rPr lang="it-IT" sz="1700" dirty="0"/>
            </a:br>
            <a:r>
              <a:rPr lang="it-IT" sz="1700" dirty="0"/>
              <a:t>un gran brutto </a:t>
            </a:r>
            <a:r>
              <a:rPr lang="it-IT" sz="1700" dirty="0" err="1"/>
              <a:t>strucchione</a:t>
            </a:r>
            <a:r>
              <a:rPr lang="it-IT" sz="1700" dirty="0"/>
              <a:t> de </a:t>
            </a:r>
            <a:r>
              <a:rPr lang="it-IT" sz="1700" dirty="0" err="1"/>
              <a:t>Pontefisce</a:t>
            </a:r>
            <a:endParaRPr lang="it-IT" sz="1700" dirty="0"/>
          </a:p>
        </p:txBody>
      </p:sp>
      <p:sp>
        <p:nvSpPr>
          <p:cNvPr id="9" name="Rectangle 8">
            <a:extLst>
              <a:ext uri="{FF2B5EF4-FFF2-40B4-BE49-F238E27FC236}">
                <a16:creationId xmlns:a16="http://schemas.microsoft.com/office/drawing/2014/main" id="{E2DA8D37-1E70-450D-9D70-95873ABDC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0" y="0"/>
            <a:ext cx="464515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7">
            <a:extLst>
              <a:ext uri="{FF2B5EF4-FFF2-40B4-BE49-F238E27FC236}">
                <a16:creationId xmlns:a16="http://schemas.microsoft.com/office/drawing/2014/main" id="{D2E1CE80-9123-4F46-924D-C14DF534A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3746" y="958640"/>
            <a:ext cx="3354790"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82A3B657-FF38-F24D-BBBD-E299A331E29A}"/>
              </a:ext>
            </a:extLst>
          </p:cNvPr>
          <p:cNvPicPr>
            <a:picLocks noChangeAspect="1"/>
          </p:cNvPicPr>
          <p:nvPr/>
        </p:nvPicPr>
        <p:blipFill rotWithShape="1">
          <a:blip r:embed="rId2"/>
          <a:srcRect l="14644" r="4" b="5"/>
          <a:stretch/>
        </p:blipFill>
        <p:spPr>
          <a:xfrm>
            <a:off x="8507487" y="1258529"/>
            <a:ext cx="2735071" cy="4330205"/>
          </a:xfrm>
          <a:prstGeom prst="rect">
            <a:avLst/>
          </a:prstGeom>
        </p:spPr>
      </p:pic>
    </p:spTree>
    <p:extLst>
      <p:ext uri="{BB962C8B-B14F-4D97-AF65-F5344CB8AC3E}">
        <p14:creationId xmlns:p14="http://schemas.microsoft.com/office/powerpoint/2010/main" val="2308109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23EB6FB-0E2D-0E43-BD9C-CFBE3E2820BD}"/>
              </a:ext>
            </a:extLst>
          </p:cNvPr>
          <p:cNvPicPr>
            <a:picLocks noChangeAspect="1"/>
          </p:cNvPicPr>
          <p:nvPr/>
        </p:nvPicPr>
        <p:blipFill>
          <a:blip r:embed="rId2"/>
          <a:stretch>
            <a:fillRect/>
          </a:stretch>
        </p:blipFill>
        <p:spPr>
          <a:xfrm>
            <a:off x="2881604" y="0"/>
            <a:ext cx="6428792" cy="6858000"/>
          </a:xfrm>
          <a:prstGeom prst="rect">
            <a:avLst/>
          </a:prstGeom>
        </p:spPr>
      </p:pic>
    </p:spTree>
    <p:extLst>
      <p:ext uri="{BB962C8B-B14F-4D97-AF65-F5344CB8AC3E}">
        <p14:creationId xmlns:p14="http://schemas.microsoft.com/office/powerpoint/2010/main" val="4104878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594C5A-B564-6944-910A-8CFE689ACA7E}"/>
              </a:ext>
            </a:extLst>
          </p:cNvPr>
          <p:cNvSpPr>
            <a:spLocks noGrp="1"/>
          </p:cNvSpPr>
          <p:nvPr>
            <p:ph type="title"/>
          </p:nvPr>
        </p:nvSpPr>
        <p:spPr>
          <a:xfrm>
            <a:off x="810000" y="447188"/>
            <a:ext cx="10571998" cy="970450"/>
          </a:xfrm>
        </p:spPr>
        <p:txBody>
          <a:bodyPr>
            <a:normAutofit/>
          </a:bodyPr>
          <a:lstStyle/>
          <a:p>
            <a:r>
              <a:rPr lang="it-IT" dirty="0"/>
              <a:t>Gregorio XVI</a:t>
            </a:r>
          </a:p>
        </p:txBody>
      </p:sp>
      <p:sp>
        <p:nvSpPr>
          <p:cNvPr id="3" name="Segnaposto contenuto 2">
            <a:extLst>
              <a:ext uri="{FF2B5EF4-FFF2-40B4-BE49-F238E27FC236}">
                <a16:creationId xmlns:a16="http://schemas.microsoft.com/office/drawing/2014/main" id="{1C3FB641-08C5-694A-9874-CE93ABBD25CC}"/>
              </a:ext>
            </a:extLst>
          </p:cNvPr>
          <p:cNvSpPr>
            <a:spLocks noGrp="1"/>
          </p:cNvSpPr>
          <p:nvPr>
            <p:ph idx="1"/>
          </p:nvPr>
        </p:nvSpPr>
        <p:spPr>
          <a:xfrm>
            <a:off x="818713" y="2413000"/>
            <a:ext cx="3835583" cy="3632200"/>
          </a:xfrm>
        </p:spPr>
        <p:txBody>
          <a:bodyPr>
            <a:normAutofit/>
          </a:bodyPr>
          <a:lstStyle/>
          <a:p>
            <a:r>
              <a:rPr lang="it-IT" sz="1600"/>
              <a:t>Mauro (Bartolomeo Alberto) Capellari</a:t>
            </a:r>
          </a:p>
          <a:p>
            <a:pPr lvl="1"/>
            <a:r>
              <a:rPr lang="it-IT" dirty="0"/>
              <a:t>Belluno, 1765</a:t>
            </a:r>
          </a:p>
          <a:p>
            <a:pPr lvl="1"/>
            <a:r>
              <a:rPr lang="it-IT" dirty="0"/>
              <a:t>Eletto papa il 2 febbraio 1831</a:t>
            </a:r>
          </a:p>
          <a:p>
            <a:pPr lvl="1"/>
            <a:r>
              <a:rPr lang="it-IT" dirty="0"/>
              <a:t>Roma, 1846</a:t>
            </a:r>
          </a:p>
        </p:txBody>
      </p:sp>
      <p:pic>
        <p:nvPicPr>
          <p:cNvPr id="4" name="Immagine 3">
            <a:extLst>
              <a:ext uri="{FF2B5EF4-FFF2-40B4-BE49-F238E27FC236}">
                <a16:creationId xmlns:a16="http://schemas.microsoft.com/office/drawing/2014/main" id="{ABD92175-7411-414A-BA57-7ECEDA7D1E6E}"/>
              </a:ext>
            </a:extLst>
          </p:cNvPr>
          <p:cNvPicPr>
            <a:picLocks noChangeAspect="1"/>
          </p:cNvPicPr>
          <p:nvPr/>
        </p:nvPicPr>
        <p:blipFill>
          <a:blip r:embed="rId2"/>
          <a:stretch>
            <a:fillRect/>
          </a:stretch>
        </p:blipFill>
        <p:spPr>
          <a:xfrm>
            <a:off x="6956922" y="2413000"/>
            <a:ext cx="2567207" cy="3716338"/>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3318973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BA3AE5-0FB8-4948-A421-5CEE1A5E8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9">
            <a:extLst>
              <a:ext uri="{FF2B5EF4-FFF2-40B4-BE49-F238E27FC236}">
                <a16:creationId xmlns:a16="http://schemas.microsoft.com/office/drawing/2014/main" id="{615FFFBF-F0D2-4BB8-BB9E-3ADC47E3B6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485467"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A093297-0BA9-C44F-95C9-11D01854026C}"/>
              </a:ext>
            </a:extLst>
          </p:cNvPr>
          <p:cNvSpPr>
            <a:spLocks noGrp="1"/>
          </p:cNvSpPr>
          <p:nvPr>
            <p:ph type="title"/>
          </p:nvPr>
        </p:nvSpPr>
        <p:spPr>
          <a:xfrm>
            <a:off x="810000" y="447188"/>
            <a:ext cx="5039035" cy="1559412"/>
          </a:xfrm>
        </p:spPr>
        <p:txBody>
          <a:bodyPr>
            <a:normAutofit/>
          </a:bodyPr>
          <a:lstStyle/>
          <a:p>
            <a:r>
              <a:rPr lang="it-IT" dirty="0"/>
              <a:t>Pio IX</a:t>
            </a:r>
          </a:p>
        </p:txBody>
      </p:sp>
      <p:sp>
        <p:nvSpPr>
          <p:cNvPr id="3" name="Segnaposto contenuto 2">
            <a:extLst>
              <a:ext uri="{FF2B5EF4-FFF2-40B4-BE49-F238E27FC236}">
                <a16:creationId xmlns:a16="http://schemas.microsoft.com/office/drawing/2014/main" id="{1AB050BD-6030-264D-BE98-7A7493AD4D1A}"/>
              </a:ext>
            </a:extLst>
          </p:cNvPr>
          <p:cNvSpPr>
            <a:spLocks noGrp="1"/>
          </p:cNvSpPr>
          <p:nvPr>
            <p:ph idx="1"/>
          </p:nvPr>
        </p:nvSpPr>
        <p:spPr>
          <a:xfrm>
            <a:off x="818712" y="2413000"/>
            <a:ext cx="5016259" cy="3632200"/>
          </a:xfrm>
        </p:spPr>
        <p:txBody>
          <a:bodyPr>
            <a:normAutofit/>
          </a:bodyPr>
          <a:lstStyle/>
          <a:p>
            <a:r>
              <a:rPr lang="it-IT">
                <a:solidFill>
                  <a:srgbClr val="FFFFFF"/>
                </a:solidFill>
              </a:rPr>
              <a:t>Giovanni Maria Mastai Ferretti</a:t>
            </a:r>
          </a:p>
          <a:p>
            <a:pPr lvl="1"/>
            <a:r>
              <a:rPr lang="it-IT">
                <a:solidFill>
                  <a:srgbClr val="FFFFFF"/>
                </a:solidFill>
              </a:rPr>
              <a:t>Senigallia, 1792</a:t>
            </a:r>
          </a:p>
          <a:p>
            <a:pPr lvl="1"/>
            <a:r>
              <a:rPr lang="it-IT">
                <a:solidFill>
                  <a:srgbClr val="FFFFFF"/>
                </a:solidFill>
              </a:rPr>
              <a:t>Eletto papa il 16 giugno 1846</a:t>
            </a:r>
          </a:p>
          <a:p>
            <a:pPr lvl="1"/>
            <a:r>
              <a:rPr lang="it-IT">
                <a:solidFill>
                  <a:srgbClr val="FFFFFF"/>
                </a:solidFill>
              </a:rPr>
              <a:t>Roma, 1878</a:t>
            </a:r>
          </a:p>
          <a:p>
            <a:pPr lvl="1"/>
            <a:r>
              <a:rPr lang="it-IT">
                <a:solidFill>
                  <a:srgbClr val="FFFFFF"/>
                </a:solidFill>
              </a:rPr>
              <a:t>Beato 3 settembre 2000</a:t>
            </a:r>
          </a:p>
        </p:txBody>
      </p:sp>
      <p:sp>
        <p:nvSpPr>
          <p:cNvPr id="13" name="Rounded Rectangle 17">
            <a:extLst>
              <a:ext uri="{FF2B5EF4-FFF2-40B4-BE49-F238E27FC236}">
                <a16:creationId xmlns:a16="http://schemas.microsoft.com/office/drawing/2014/main" id="{FD056B7E-FBD7-4858-966D-9C4DEDA7E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28932" y="958640"/>
            <a:ext cx="4419604" cy="4945244"/>
          </a:xfrm>
          <a:prstGeom prst="roundRect">
            <a:avLst>
              <a:gd name="adj" fmla="val 3513"/>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AB6D08EE-D499-CC46-8EC9-7C2E75A3B87A}"/>
              </a:ext>
            </a:extLst>
          </p:cNvPr>
          <p:cNvPicPr>
            <a:picLocks noChangeAspect="1"/>
          </p:cNvPicPr>
          <p:nvPr/>
        </p:nvPicPr>
        <p:blipFill>
          <a:blip r:embed="rId2"/>
          <a:stretch>
            <a:fillRect/>
          </a:stretch>
        </p:blipFill>
        <p:spPr>
          <a:xfrm>
            <a:off x="7838030" y="1258529"/>
            <a:ext cx="2977015" cy="4330205"/>
          </a:xfrm>
          <a:prstGeom prst="rect">
            <a:avLst/>
          </a:prstGeom>
        </p:spPr>
      </p:pic>
    </p:spTree>
    <p:extLst>
      <p:ext uri="{BB962C8B-B14F-4D97-AF65-F5344CB8AC3E}">
        <p14:creationId xmlns:p14="http://schemas.microsoft.com/office/powerpoint/2010/main" val="4257801040"/>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B5E58C-5EC4-D840-BA04-24DD46A7EA27}"/>
              </a:ext>
            </a:extLst>
          </p:cNvPr>
          <p:cNvSpPr>
            <a:spLocks noGrp="1"/>
          </p:cNvSpPr>
          <p:nvPr>
            <p:ph type="title"/>
          </p:nvPr>
        </p:nvSpPr>
        <p:spPr/>
        <p:txBody>
          <a:bodyPr/>
          <a:lstStyle/>
          <a:p>
            <a:r>
              <a:rPr lang="it-IT" dirty="0"/>
              <a:t>Il profondo mutamento della situazione della Chiesa </a:t>
            </a:r>
          </a:p>
        </p:txBody>
      </p:sp>
      <p:sp>
        <p:nvSpPr>
          <p:cNvPr id="3" name="Segnaposto contenuto 2">
            <a:extLst>
              <a:ext uri="{FF2B5EF4-FFF2-40B4-BE49-F238E27FC236}">
                <a16:creationId xmlns:a16="http://schemas.microsoft.com/office/drawing/2014/main" id="{9466E446-8F03-B54E-AD89-D7BF1648DA40}"/>
              </a:ext>
            </a:extLst>
          </p:cNvPr>
          <p:cNvSpPr>
            <a:spLocks noGrp="1"/>
          </p:cNvSpPr>
          <p:nvPr>
            <p:ph idx="1"/>
          </p:nvPr>
        </p:nvSpPr>
        <p:spPr>
          <a:xfrm>
            <a:off x="818712" y="2222287"/>
            <a:ext cx="10554574" cy="4188525"/>
          </a:xfrm>
        </p:spPr>
        <p:txBody>
          <a:bodyPr>
            <a:normAutofit/>
          </a:bodyPr>
          <a:lstStyle/>
          <a:p>
            <a:pPr marL="0" indent="0">
              <a:buNone/>
            </a:pPr>
            <a:r>
              <a:rPr lang="it-IT" dirty="0"/>
              <a:t>Dalla cristianità medievale alla conflittualità moderna all’«alterità» contemporanea: la secolarizzazione</a:t>
            </a:r>
          </a:p>
          <a:p>
            <a:pPr marL="0" indent="0">
              <a:buNone/>
            </a:pPr>
            <a:r>
              <a:rPr lang="it-IT" b="1" dirty="0"/>
              <a:t>Il termine 'secolarizzazione' nella sua accezione più generale riassume due aspetti diversi del processo di perdita di rilevanza della religione nella vita sociale. Il primo aspetto consiste nella differenziazione e autonomizzazione di ambiti della vita sociale, ossia nel trasferimento di potere, attività e funzioni da istituzioni religiose - che operano in un quadro di riferimento sovrannaturale - a istituzioni orientate razionalmente ad assolvere in maniera specializzata un particolare compito, come avviene nella separazione Stato-Chiesa e nell'emancipazione dell'istruzione dall'autorità ecclesiastica. A questo aspetto </a:t>
            </a:r>
            <a:r>
              <a:rPr lang="it-IT" b="1" dirty="0" err="1"/>
              <a:t>sociostrutturale</a:t>
            </a:r>
            <a:r>
              <a:rPr lang="it-IT" b="1" dirty="0"/>
              <a:t> viene associato un secondo aspetto che si riferisce più specificamente al piano culturale e riguarda il cambiamento di vasta portata che si è determinato con l'indebolimento dei contenuti religiosi nelle arti, in filosofia, in letteratura e con il graduale affermarsi della scienza come prospettiva autonoma (cfr. voce «Secolarizzazione» in </a:t>
            </a:r>
            <a:r>
              <a:rPr lang="it-IT" b="1" i="1" dirty="0"/>
              <a:t>Enciclopedia delle scienze sociali Treccani</a:t>
            </a:r>
            <a:r>
              <a:rPr lang="it-IT" b="1" dirty="0"/>
              <a:t>)</a:t>
            </a:r>
            <a:endParaRPr lang="it-IT" dirty="0"/>
          </a:p>
        </p:txBody>
      </p:sp>
    </p:spTree>
    <p:extLst>
      <p:ext uri="{BB962C8B-B14F-4D97-AF65-F5344CB8AC3E}">
        <p14:creationId xmlns:p14="http://schemas.microsoft.com/office/powerpoint/2010/main" val="2158061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190CD5-4160-024E-9591-15C98B86C268}"/>
              </a:ext>
            </a:extLst>
          </p:cNvPr>
          <p:cNvSpPr>
            <a:spLocks noGrp="1"/>
          </p:cNvSpPr>
          <p:nvPr>
            <p:ph type="title"/>
          </p:nvPr>
        </p:nvSpPr>
        <p:spPr/>
        <p:txBody>
          <a:bodyPr/>
          <a:lstStyle/>
          <a:p>
            <a:r>
              <a:rPr lang="it-IT" dirty="0"/>
              <a:t>Secolarizzazione</a:t>
            </a:r>
          </a:p>
        </p:txBody>
      </p:sp>
      <p:sp>
        <p:nvSpPr>
          <p:cNvPr id="3" name="Segnaposto contenuto 2">
            <a:extLst>
              <a:ext uri="{FF2B5EF4-FFF2-40B4-BE49-F238E27FC236}">
                <a16:creationId xmlns:a16="http://schemas.microsoft.com/office/drawing/2014/main" id="{694F6887-2220-814B-9229-BCF1724556C2}"/>
              </a:ext>
            </a:extLst>
          </p:cNvPr>
          <p:cNvSpPr>
            <a:spLocks noGrp="1"/>
          </p:cNvSpPr>
          <p:nvPr>
            <p:ph idx="1"/>
          </p:nvPr>
        </p:nvSpPr>
        <p:spPr/>
        <p:txBody>
          <a:bodyPr>
            <a:normAutofit lnSpcReduction="10000"/>
          </a:bodyPr>
          <a:lstStyle/>
          <a:p>
            <a:r>
              <a:rPr lang="it-IT" b="1" dirty="0"/>
              <a:t>Il rinnovamento della vita religiosa avvenuto nel XVI secolo ad opera della Riforma protestante, che contrappose il ritorno diretto al Vangelo e il valore della coscienza individuale all'autorità della gerarchia ecclesiastica, l'esercizio dei doveri civili al ritiro entro le mura del chiostro, favorì la razionalizzazione etica e l'affermarsi della distinzione tra la natura spirituale della Chiesa e il potere temporale dello Stato. Il distacco della cultura dal dominio delle istituzioni e dei simboli religiosi trovò pieno compimento nel pensiero illuminista che, a partire dalla fine del XVIII secolo, diffuse tra il pubblico colto europeo il rifiuto dell'accettazione acritica della tradizione e la convinzione che nessun campo della vita umana e sociale, comprese la religione e la politica, dovesse sottrarsi all'indagine razionale. Da questo progetto di razionalizzazione critica, che necessariamente si scontrava con l'ambizione che ha ogni religione, in quanto sistema di significati, di dare un'interpretazione globale della società e del mondo, trae origine la possibilità stessa di una scienza del sociale (</a:t>
            </a:r>
            <a:r>
              <a:rPr lang="it-IT" b="1" i="1" dirty="0"/>
              <a:t>ibidem</a:t>
            </a:r>
            <a:r>
              <a:rPr lang="it-IT" b="1" dirty="0"/>
              <a:t>)</a:t>
            </a:r>
            <a:endParaRPr lang="it-IT" dirty="0"/>
          </a:p>
        </p:txBody>
      </p:sp>
    </p:spTree>
    <p:extLst>
      <p:ext uri="{BB962C8B-B14F-4D97-AF65-F5344CB8AC3E}">
        <p14:creationId xmlns:p14="http://schemas.microsoft.com/office/powerpoint/2010/main" val="12254551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tazione">
  <a:themeElements>
    <a:clrScheme name="Citazion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Citazion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itazion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2307</Words>
  <Application>Microsoft Macintosh PowerPoint</Application>
  <PresentationFormat>Widescreen</PresentationFormat>
  <Paragraphs>157</Paragraphs>
  <Slides>35</Slides>
  <Notes>1</Notes>
  <HiddenSlides>0</HiddenSlides>
  <MMClips>2</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35</vt:i4>
      </vt:variant>
    </vt:vector>
  </HeadingPairs>
  <TitlesOfParts>
    <vt:vector size="40" baseType="lpstr">
      <vt:lpstr>Calibri</vt:lpstr>
      <vt:lpstr>Century Gothic</vt:lpstr>
      <vt:lpstr>verdana</vt:lpstr>
      <vt:lpstr>Wingdings 2</vt:lpstr>
      <vt:lpstr>Citazione</vt:lpstr>
      <vt:lpstr>La Chiesa cattolica tra Restaurazione e Liberalismo</vt:lpstr>
      <vt:lpstr>Pio VII</vt:lpstr>
      <vt:lpstr>Leone XII</vt:lpstr>
      <vt:lpstr>Pio VIII</vt:lpstr>
      <vt:lpstr>Presentazione standard di PowerPoint</vt:lpstr>
      <vt:lpstr>Gregorio XVI</vt:lpstr>
      <vt:lpstr>Pio IX</vt:lpstr>
      <vt:lpstr>Il profondo mutamento della situazione della Chiesa </vt:lpstr>
      <vt:lpstr>Secolarizzazione</vt:lpstr>
      <vt:lpstr>Tra «restaurazione» e «liberalismo»</vt:lpstr>
      <vt:lpstr>Il romanticismo</vt:lpstr>
      <vt:lpstr>La Santa Sede</vt:lpstr>
      <vt:lpstr>L’ultramontanismo (Treccani) - 1</vt:lpstr>
      <vt:lpstr>L’ultramontanismo (Treccani) - 2</vt:lpstr>
      <vt:lpstr>L’ultramontanismo (Treccani) - 3</vt:lpstr>
      <vt:lpstr>L’ultramontanismo (Treccani) - 4</vt:lpstr>
      <vt:lpstr>L’ultramontanismo (Treccani) - 5</vt:lpstr>
      <vt:lpstr>Lo Stato Pontificio: una realtà fragile</vt:lpstr>
      <vt:lpstr>La riorganizzazione della Chiesa</vt:lpstr>
      <vt:lpstr>La riorganizzazione della Chiesa</vt:lpstr>
      <vt:lpstr>Una nuova coscienza laicale</vt:lpstr>
      <vt:lpstr>La Controrivoluzione</vt:lpstr>
      <vt:lpstr>Il sistema liberale</vt:lpstr>
      <vt:lpstr>Il pensiero liberale sulla religione</vt:lpstr>
      <vt:lpstr>Il liberalismo e la religione</vt:lpstr>
      <vt:lpstr>Il cattolicesimo liberale</vt:lpstr>
      <vt:lpstr>La «rivoluzione di luglio» in Francia</vt:lpstr>
      <vt:lpstr>L’Avenir</vt:lpstr>
      <vt:lpstr>Ripercussioni in Europa</vt:lpstr>
      <vt:lpstr>In Italia</vt:lpstr>
      <vt:lpstr>Delle cinque piaghe della Santa Chiesa</vt:lpstr>
      <vt:lpstr>Pio IX</vt:lpstr>
      <vt:lpstr>Leone XIII</vt:lpstr>
      <vt:lpstr>La voce di Leone XIII</vt:lpstr>
      <vt:lpstr>Filmato di Leone XIII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Chiesa cattolica tra Restaurazione e Liberalismo</dc:title>
  <dc:creator>Fabio Besostri</dc:creator>
  <cp:lastModifiedBy>Fabio Besostri</cp:lastModifiedBy>
  <cp:revision>4</cp:revision>
  <dcterms:created xsi:type="dcterms:W3CDTF">2018-12-01T13:19:58Z</dcterms:created>
  <dcterms:modified xsi:type="dcterms:W3CDTF">2022-04-29T16:19:23Z</dcterms:modified>
</cp:coreProperties>
</file>