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>
        <p:scale>
          <a:sx n="60" d="100"/>
          <a:sy n="60" d="100"/>
        </p:scale>
        <p:origin x="2552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71650-3121-234C-BCBD-1FEC7067A6FB}" type="datetimeFigureOut">
              <a:rPr lang="it-IT" smtClean="0"/>
              <a:t>09/10/25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80068-DBCB-254F-8A5A-6321AF5A9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802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80068-DBCB-254F-8A5A-6321AF5A9BA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69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1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5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0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10/9/25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6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9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6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1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93C8CF27-DEFE-B6B7-7D24-070F3AAA5D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7754" b="7977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ADEBE28-3A33-8F0B-D66F-8DBA28B32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it-IT" sz="5400">
                <a:solidFill>
                  <a:srgbClr val="FFFFFF"/>
                </a:solidFill>
              </a:rPr>
              <a:t>Storia delle Chiese locali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5A4E25-03E5-9B2F-5BB3-466893A7C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FFFFFF"/>
                </a:solidFill>
              </a:rPr>
              <a:t>ISSR «Sant’Agostino» </a:t>
            </a:r>
          </a:p>
          <a:p>
            <a:r>
              <a:rPr lang="it-IT" sz="2000" dirty="0">
                <a:solidFill>
                  <a:srgbClr val="FFFFFF"/>
                </a:solidFill>
              </a:rPr>
              <a:t>Polo accademico di Pavia</a:t>
            </a:r>
          </a:p>
          <a:p>
            <a:r>
              <a:rPr lang="it-IT" sz="2000" dirty="0">
                <a:solidFill>
                  <a:srgbClr val="FFFFFF"/>
                </a:solidFill>
              </a:rPr>
              <a:t>Anno Accademico 2025-2026</a:t>
            </a:r>
          </a:p>
        </p:txBody>
      </p:sp>
    </p:spTree>
    <p:extLst>
      <p:ext uri="{BB962C8B-B14F-4D97-AF65-F5344CB8AC3E}">
        <p14:creationId xmlns:p14="http://schemas.microsoft.com/office/powerpoint/2010/main" val="3285310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3289C9D0-CA5D-26BE-3862-11AB7897D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352" b="11897"/>
          <a:stretch>
            <a:fillRect/>
          </a:stretch>
        </p:blipFill>
        <p:spPr>
          <a:xfrm>
            <a:off x="0" y="10"/>
            <a:ext cx="12191999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62CA35-7788-FB25-F250-B3A8644A7DBC}"/>
              </a:ext>
            </a:extLst>
          </p:cNvPr>
          <p:cNvSpPr txBox="1"/>
          <p:nvPr/>
        </p:nvSpPr>
        <p:spPr>
          <a:xfrm>
            <a:off x="467833" y="255181"/>
            <a:ext cx="391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diocesi di Pavia nel 1576</a:t>
            </a:r>
          </a:p>
        </p:txBody>
      </p:sp>
    </p:spTree>
    <p:extLst>
      <p:ext uri="{BB962C8B-B14F-4D97-AF65-F5344CB8AC3E}">
        <p14:creationId xmlns:p14="http://schemas.microsoft.com/office/powerpoint/2010/main" val="255043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A26F6D-E627-6081-532A-0329C3DF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20" y="1387927"/>
            <a:ext cx="3212502" cy="1942773"/>
          </a:xfrm>
        </p:spPr>
        <p:txBody>
          <a:bodyPr anchor="b">
            <a:normAutofit/>
          </a:bodyPr>
          <a:lstStyle/>
          <a:p>
            <a:r>
              <a:rPr lang="it-IT" sz="3300" dirty="0"/>
              <a:t>Mappa storica della provincia di Pavia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DA1387-4D50-8C55-756C-045BAAB23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6412" b="-254"/>
          <a:stretch/>
        </p:blipFill>
        <p:spPr bwMode="auto">
          <a:xfrm>
            <a:off x="20" y="10"/>
            <a:ext cx="77233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116F8AD6-6EE0-3569-C9E9-C1B6AF96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20" y="3412998"/>
            <a:ext cx="3212502" cy="276736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7947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EFA9E-667A-E3A0-262A-53800DC0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Riferimenti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8739F1-7002-4B92-ADA1-A96C81AC4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Piras 61, 82</a:t>
            </a:r>
          </a:p>
          <a:p>
            <a:r>
              <a:rPr lang="it-IT"/>
              <a:t>Sannazaro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741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095B79CA-1CB8-A133-67D7-E2B7AC1F9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DE84663-644B-6F0D-983D-DE1846D4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522" y="849085"/>
            <a:ext cx="3602356" cy="5179925"/>
          </a:xfrm>
        </p:spPr>
        <p:txBody>
          <a:bodyPr anchor="ctr">
            <a:normAutofit/>
          </a:bodyPr>
          <a:lstStyle/>
          <a:p>
            <a:r>
              <a:rPr lang="it-IT"/>
              <a:t>Perché una «Storia delle Chiese locali»?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8FCCEF-9C06-B7BE-6E6D-C22592326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394" y="849085"/>
            <a:ext cx="6144768" cy="517992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it-IT" dirty="0"/>
              <a:t>La Riscoperta della Chiesa Particolare nel Concilio Vaticano II</a:t>
            </a:r>
          </a:p>
          <a:p>
            <a:pPr marL="228600" lvl="1" indent="0" fontAlgn="ctr">
              <a:lnSpc>
                <a:spcPct val="110000"/>
              </a:lnSpc>
              <a:buNone/>
            </a:pPr>
            <a:r>
              <a:rPr lang="it-IT" sz="1500" dirty="0"/>
              <a:t>Il Concilio Vaticano II ha posto un'enfasi particolare sul concetto di "chiesa particolare", promuovendone la ricezione e la valorizzazione innanzitutto dal punto di vista teologico-ecclesiologico: «La diocesi è una porzione del popolo di Dio affidata alle cure pastorali del vescovo, coadiuvato dal suo presbiterio, in modo che, aderendo al suo pastore, e da questi radunata nello Spirito Santo per mezzo del Vangelo e della eucaristia, costituisca una Chiesa particolare nella quale è presente e opera la Chiesa di Cristo, una, santa, cattolica e </a:t>
            </a:r>
            <a:r>
              <a:rPr lang="it-IT" sz="1500" dirty="0" err="1"/>
              <a:t>postolica</a:t>
            </a:r>
            <a:r>
              <a:rPr lang="it-IT" sz="1500" dirty="0"/>
              <a:t>. I singoli vescovi, ai quali è affidata la cura di una Chiesa particolare, sotto l'autorità del sommo Pontefice, pascono nel nome del Signore come pastori propri, ordinari ed immediati le loro pecorelle ed esercitano a loro vantaggio l'ufficio di insegnare, di santificare e di reggere» (</a:t>
            </a:r>
            <a:r>
              <a:rPr lang="it-IT" sz="1500" dirty="0" err="1"/>
              <a:t>ChD</a:t>
            </a:r>
            <a:r>
              <a:rPr lang="it-IT" sz="1500" dirty="0"/>
              <a:t> 11).</a:t>
            </a:r>
          </a:p>
          <a:p>
            <a:pPr lvl="1" fontAlgn="ctr">
              <a:lnSpc>
                <a:spcPct val="110000"/>
              </a:lnSpc>
            </a:pPr>
            <a:endParaRPr lang="it-IT" sz="1500" dirty="0"/>
          </a:p>
          <a:p>
            <a:pPr marL="228600" lvl="1" indent="0" fontAlgn="ctr">
              <a:lnSpc>
                <a:spcPct val="110000"/>
              </a:lnSpc>
              <a:buNone/>
            </a:pPr>
            <a:endParaRPr lang="it-IT" sz="1500" dirty="0"/>
          </a:p>
          <a:p>
            <a:pPr marL="0" indent="0">
              <a:lnSpc>
                <a:spcPct val="110000"/>
              </a:lnSpc>
              <a:buNone/>
            </a:pP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334736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604B8143-3907-5396-F19C-4EDBFE8DE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BFFBE3-C726-7574-7141-CD59B7E1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11019513" cy="1527048"/>
          </a:xfrm>
        </p:spPr>
        <p:txBody>
          <a:bodyPr anchor="b">
            <a:normAutofit/>
          </a:bodyPr>
          <a:lstStyle/>
          <a:p>
            <a:r>
              <a:rPr lang="it-IT"/>
              <a:t>La «Nouvelle Historie»</a:t>
            </a:r>
            <a:endParaRPr lang="it-IT" dirty="0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1F6EE96-3002-932B-B541-632AE7696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11019514" cy="4096512"/>
          </a:xfrm>
        </p:spPr>
        <p:txBody>
          <a:bodyPr>
            <a:normAutofit/>
          </a:bodyPr>
          <a:lstStyle/>
          <a:p>
            <a:r>
              <a:rPr lang="it-IT"/>
              <a:t>Questa nuova prospettiva ecclesiologica si è sviluppata mentre nel campo degli studi storici avanzava la cosiddetta «nouvelle </a:t>
            </a:r>
            <a:r>
              <a:rPr lang="it-IT" err="1"/>
              <a:t>historie</a:t>
            </a:r>
            <a:r>
              <a:rPr lang="it-IT"/>
              <a:t>», cioè lo studio della storia non più incentrato sui grandi eventi (l’ «</a:t>
            </a:r>
            <a:r>
              <a:rPr lang="it-IT" err="1"/>
              <a:t>historie</a:t>
            </a:r>
            <a:r>
              <a:rPr lang="it-IT"/>
              <a:t> </a:t>
            </a:r>
            <a:r>
              <a:rPr lang="it-IT" err="1"/>
              <a:t>événementielle</a:t>
            </a:r>
            <a:r>
              <a:rPr lang="it-IT"/>
              <a:t>») ma sull’attenzione ai fenomeni locali, alle «microstorie», alla dimensione sociale e psicologica della storia. </a:t>
            </a:r>
          </a:p>
          <a:p>
            <a:r>
              <a:rPr lang="it-IT"/>
              <a:t>Questa «nouvelle </a:t>
            </a:r>
            <a:r>
              <a:rPr lang="it-IT" err="1"/>
              <a:t>historie</a:t>
            </a:r>
            <a:r>
              <a:rPr lang="it-IT"/>
              <a:t>» (o «scuola degli Annales») non poteva non tener conto del fenomeno religioso, e della storia della Chiesa cattolica, come contesto di assoluto rilievo per la storia in senso generale, e ha visto numerose e fondamentali intersezioni e influenze tra i vari ambiti storiografici: un esempio per tutti l’opera di Marc Bloch, </a:t>
            </a:r>
            <a:r>
              <a:rPr lang="it-IT" i="1"/>
              <a:t>I re taumaturghi</a:t>
            </a:r>
            <a:r>
              <a:rPr lang="it-IT"/>
              <a:t>, pubblicata nel 1924 (ma tradotta in Italia solo nel 1973!).</a:t>
            </a:r>
          </a:p>
          <a:p>
            <a:r>
              <a:rPr lang="it-IT"/>
              <a:t>Si veda: https://</a:t>
            </a:r>
            <a:r>
              <a:rPr lang="it-IT" err="1"/>
              <a:t>it.wikipedia.org</a:t>
            </a:r>
            <a:r>
              <a:rPr lang="it-IT"/>
              <a:t>/wiki/</a:t>
            </a:r>
            <a:r>
              <a:rPr lang="it-IT" err="1"/>
              <a:t>Nouvelle_Histoire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69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923D01-860C-F3DC-3CA3-EFD52DD9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3553412" cy="1527048"/>
          </a:xfrm>
        </p:spPr>
        <p:txBody>
          <a:bodyPr anchor="b">
            <a:normAutofit/>
          </a:bodyPr>
          <a:lstStyle/>
          <a:p>
            <a:r>
              <a:rPr lang="it-IT" sz="2800"/>
              <a:t>Dal particolarismo erudito alla storia della Chiesa locale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96EFBE-15C6-E45B-9D99-630DCC91A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3553412" cy="4122420"/>
          </a:xfrm>
        </p:spPr>
        <p:txBody>
          <a:bodyPr>
            <a:normAutofit fontScale="77500" lnSpcReduction="20000"/>
          </a:bodyPr>
          <a:lstStyle/>
          <a:p>
            <a:r>
              <a:rPr lang="it-IT" sz="1800" dirty="0"/>
              <a:t>Non sono mancati nel passato studiosi di storia locale, sacerdoti e laici, talvolta dotati anche di buone competenze metodologiche, desiderosi di illustrare il glorioso passato della propria parrocchia o della città. A loro dobbiamo certamente una straordinaria pazienza nel setacciare archivi, collezionare iscrizioni e descrizioni di opere d’arte, edifici di ogni epoca e stile.</a:t>
            </a:r>
          </a:p>
          <a:p>
            <a:r>
              <a:rPr lang="it-IT" sz="1800" dirty="0"/>
              <a:t>Mancava loro forse una prospettiva storiografica unitaria, una visione più ampia e l’attenzione non solo ai «grandi», ma anche (e soprattutto) ai «piccoli», alle vicende della gente comune.</a:t>
            </a:r>
          </a:p>
        </p:txBody>
      </p:sp>
      <p:pic>
        <p:nvPicPr>
          <p:cNvPr id="5" name="Picture 4" descr="Case in miniatura">
            <a:extLst>
              <a:ext uri="{FF2B5EF4-FFF2-40B4-BE49-F238E27FC236}">
                <a16:creationId xmlns:a16="http://schemas.microsoft.com/office/drawing/2014/main" id="{A3F132F5-817E-1795-D96B-210D563964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40" r="13922"/>
          <a:stretch>
            <a:fillRect/>
          </a:stretch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511223-F73D-772B-6D44-F64267F3B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008A3A5-CFEE-6C46-1790-319CDA5C6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FE199D-940F-02B9-6C23-C52D45AA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96999"/>
            <a:ext cx="2786388" cy="2032001"/>
          </a:xfrm>
        </p:spPr>
        <p:txBody>
          <a:bodyPr anchor="t">
            <a:normAutofit/>
          </a:bodyPr>
          <a:lstStyle/>
          <a:p>
            <a:r>
              <a:rPr lang="it-IT" sz="2800"/>
              <a:t>Il nostro obiettivo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D68A24-20BB-ADF3-33E2-6A45DC379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0408" y="1483360"/>
            <a:ext cx="7013171" cy="4430096"/>
          </a:xfrm>
        </p:spPr>
        <p:txBody>
          <a:bodyPr>
            <a:normAutofit/>
          </a:bodyPr>
          <a:lstStyle/>
          <a:p>
            <a:r>
              <a:rPr lang="it-IT" sz="2400" dirty="0"/>
              <a:t>Ripercorrere la storia della Chiesa locale di Pavia dalle sue origini fino ai giorni nostri, prestando attenzione</a:t>
            </a:r>
          </a:p>
          <a:p>
            <a:pPr lvl="1"/>
            <a:r>
              <a:rPr lang="it-IT" sz="2400" dirty="0"/>
              <a:t>All’analisi delle fonti storiche e alla loro valutazione</a:t>
            </a:r>
          </a:p>
          <a:p>
            <a:pPr lvl="1"/>
            <a:r>
              <a:rPr lang="it-IT" sz="2400" dirty="0"/>
              <a:t>All’intreccio tra la «grande storia» e le «piccole storie»</a:t>
            </a:r>
          </a:p>
          <a:p>
            <a:pPr lvl="1"/>
            <a:r>
              <a:rPr lang="it-IT" sz="2400" dirty="0"/>
              <a:t>Alla dimensione «geografica» della storia locale</a:t>
            </a:r>
          </a:p>
          <a:p>
            <a:pPr marL="228600" lvl="1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0961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DE8C3C-5F06-93A6-FE88-E93F0DD0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969E37-F6C3-5DFA-83EC-29B0F2AB4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Occorre innanzitutto definire, per quanto è possibile, il territorio di cui vogliamo occuparci.</a:t>
            </a:r>
          </a:p>
          <a:p>
            <a:pPr lvl="2"/>
            <a:r>
              <a:rPr lang="it-IT" dirty="0"/>
              <a:t>L’attuale provincia di Pavia è il risultato di un processo storico-politico relativamente recente (post-unitario), che ha messo insieme territori diversi per conformazione geografica, sociale, economica e politica</a:t>
            </a:r>
          </a:p>
          <a:p>
            <a:pPr lvl="3"/>
            <a:r>
              <a:rPr lang="it-IT" dirty="0"/>
              <a:t>Il Pavese (confini: il Ticino, il Lambro, il Po)</a:t>
            </a:r>
          </a:p>
          <a:p>
            <a:pPr lvl="3"/>
            <a:r>
              <a:rPr lang="it-IT" dirty="0"/>
              <a:t>La Lomellina (confini: il Ticino, il Sesia, il Po)</a:t>
            </a:r>
          </a:p>
          <a:p>
            <a:pPr lvl="3"/>
            <a:r>
              <a:rPr lang="it-IT" dirty="0"/>
              <a:t>L’Oltrepò (confini: il Po, lo Staffora e il Tidone)</a:t>
            </a:r>
          </a:p>
          <a:p>
            <a:pPr lvl="2"/>
            <a:r>
              <a:rPr lang="it-IT" dirty="0"/>
              <a:t>Dal punto di vista religioso, la parte a settentrione del Po ha costituito, fino al periodo napoleonico, la diocesi di Pavia; la parte sottostante è da sempre legata alla diocesi di Tortona e in parte a quella di Bobbio. La diocesi di Vigevano, fondata nel 1530, si è notevolmente ampliata negli anni tra il 1809 e il 1811 a causa del ridimensionamento della diocesi di Pavia.</a:t>
            </a:r>
          </a:p>
          <a:p>
            <a:r>
              <a:rPr lang="it-IT" dirty="0"/>
              <a:t>Ci occuperemo principalmente delle diocesi di Pavia e di Vigevano, ma senza trascurare le componenti </a:t>
            </a:r>
            <a:r>
              <a:rPr lang="it-IT" dirty="0" err="1"/>
              <a:t>oltrepadane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2226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11D56A-40BB-34EF-9BEB-38423104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2612" y="1387927"/>
            <a:ext cx="2128838" cy="1942773"/>
          </a:xfrm>
        </p:spPr>
        <p:txBody>
          <a:bodyPr anchor="b">
            <a:normAutofit/>
          </a:bodyPr>
          <a:lstStyle/>
          <a:p>
            <a:r>
              <a:rPr lang="it-IT" dirty="0"/>
              <a:t>Diocesi di Pavia oggi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958DFA-B7AC-26B0-B17D-B162216FD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" r="255" b="-2"/>
          <a:stretch/>
        </p:blipFill>
        <p:spPr bwMode="auto">
          <a:xfrm>
            <a:off x="-485774" y="10"/>
            <a:ext cx="97297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01E8B190-5ECC-7F2C-6112-87103444E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20" y="3412998"/>
            <a:ext cx="3212502" cy="2767366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035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86323B-4ADB-4867-F84C-33B6F694D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420" y="1387927"/>
            <a:ext cx="3212502" cy="1942773"/>
          </a:xfrm>
        </p:spPr>
        <p:txBody>
          <a:bodyPr anchor="b">
            <a:normAutofit/>
          </a:bodyPr>
          <a:lstStyle/>
          <a:p>
            <a:r>
              <a:rPr lang="it-IT" dirty="0"/>
              <a:t>Diocesi di Vigevano oggi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9098689-7A2B-1FA6-CF49-A65D7BCD6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705" r="349" b="-2"/>
          <a:stretch/>
        </p:blipFill>
        <p:spPr>
          <a:xfrm>
            <a:off x="-500064" y="10"/>
            <a:ext cx="8558213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FB9241-3BA4-49D2-37AE-053E69942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20" y="3412998"/>
            <a:ext cx="3212502" cy="276736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8198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832D1F-B719-520C-C276-035C9415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07" y="603501"/>
            <a:ext cx="4361693" cy="1527049"/>
          </a:xfrm>
        </p:spPr>
        <p:txBody>
          <a:bodyPr anchor="b">
            <a:normAutofit/>
          </a:bodyPr>
          <a:lstStyle/>
          <a:p>
            <a:r>
              <a:rPr lang="it-IT" dirty="0"/>
              <a:t>Diocesi di Tortona oggi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AD883D-EC69-3BAB-672D-11B4AC1C4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8" t="-1" r="-4669" b="-438"/>
          <a:stretch/>
        </p:blipFill>
        <p:spPr bwMode="auto">
          <a:xfrm>
            <a:off x="1" y="10"/>
            <a:ext cx="63733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CC142CB0-6304-22A9-3893-CC0D58A6B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07" y="2212846"/>
            <a:ext cx="4361693" cy="40965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0611766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709</Words>
  <Application>Microsoft Macintosh PowerPoint</Application>
  <PresentationFormat>Widescreen</PresentationFormat>
  <Paragraphs>37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Aptos</vt:lpstr>
      <vt:lpstr>Arial</vt:lpstr>
      <vt:lpstr>Neue Haas Grotesk Text Pro</vt:lpstr>
      <vt:lpstr>VanillaVTI</vt:lpstr>
      <vt:lpstr>Storia delle Chiese locali</vt:lpstr>
      <vt:lpstr>Perché una «Storia delle Chiese locali»?</vt:lpstr>
      <vt:lpstr>La «Nouvelle Historie»</vt:lpstr>
      <vt:lpstr>Dal particolarismo erudito alla storia della Chiesa locale</vt:lpstr>
      <vt:lpstr>Il nostro obiettivo</vt:lpstr>
      <vt:lpstr>Il territorio</vt:lpstr>
      <vt:lpstr>Diocesi di Pavia oggi</vt:lpstr>
      <vt:lpstr>Diocesi di Vigevano oggi</vt:lpstr>
      <vt:lpstr>Diocesi di Tortona oggi</vt:lpstr>
      <vt:lpstr>Presentazione standard di PowerPoint</vt:lpstr>
      <vt:lpstr>Mappa storica della provincia di Pavia</vt:lpstr>
      <vt:lpstr>Riferimenti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Fabio Besostri</dc:creator>
  <cp:lastModifiedBy>Fabio Besostri</cp:lastModifiedBy>
  <cp:revision>3</cp:revision>
  <dcterms:created xsi:type="dcterms:W3CDTF">2025-10-02T08:38:46Z</dcterms:created>
  <dcterms:modified xsi:type="dcterms:W3CDTF">2025-10-09T10:01:27Z</dcterms:modified>
</cp:coreProperties>
</file>