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8"/>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82446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86153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53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70515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94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40667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30275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77021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131501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257316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10/9/25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a:t>
            </a:fld>
            <a:endParaRPr lang="en-US"/>
          </a:p>
        </p:txBody>
      </p:sp>
    </p:spTree>
    <p:extLst>
      <p:ext uri="{BB962C8B-B14F-4D97-AF65-F5344CB8AC3E}">
        <p14:creationId xmlns:p14="http://schemas.microsoft.com/office/powerpoint/2010/main" val="66394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10/9/25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8324999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descr="Motivo liquido colorato">
            <a:extLst>
              <a:ext uri="{FF2B5EF4-FFF2-40B4-BE49-F238E27FC236}">
                <a16:creationId xmlns:a16="http://schemas.microsoft.com/office/drawing/2014/main" id="{BBAB73FB-B3DC-615E-DCD5-0E2154CFFC8B}"/>
              </a:ext>
            </a:extLst>
          </p:cNvPr>
          <p:cNvPicPr>
            <a:picLocks noChangeAspect="1"/>
          </p:cNvPicPr>
          <p:nvPr/>
        </p:nvPicPr>
        <p:blipFill>
          <a:blip r:embed="rId2"/>
          <a:srcRect t="836" b="18807"/>
          <a:stretch>
            <a:fillRect/>
          </a:stretch>
        </p:blipFill>
        <p:spPr>
          <a:xfrm>
            <a:off x="20" y="-1"/>
            <a:ext cx="12191979" cy="6857990"/>
          </a:xfrm>
          <a:prstGeom prst="rect">
            <a:avLst/>
          </a:prstGeom>
        </p:spPr>
      </p:pic>
      <p:sp>
        <p:nvSpPr>
          <p:cNvPr id="15" name="Rectangle 10">
            <a:extLst>
              <a:ext uri="{FF2B5EF4-FFF2-40B4-BE49-F238E27FC236}">
                <a16:creationId xmlns:a16="http://schemas.microsoft.com/office/drawing/2014/main" id="{0DBFCB27-760B-5FF3-72F5-581461CE1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28016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8EA6801-B110-525A-9B65-6D49EF6900A4}"/>
              </a:ext>
            </a:extLst>
          </p:cNvPr>
          <p:cNvSpPr>
            <a:spLocks noGrp="1"/>
          </p:cNvSpPr>
          <p:nvPr>
            <p:ph type="ctrTitle"/>
          </p:nvPr>
        </p:nvSpPr>
        <p:spPr>
          <a:xfrm>
            <a:off x="320039" y="175146"/>
            <a:ext cx="8196432" cy="960120"/>
          </a:xfrm>
        </p:spPr>
        <p:txBody>
          <a:bodyPr anchor="ctr">
            <a:normAutofit/>
          </a:bodyPr>
          <a:lstStyle/>
          <a:p>
            <a:r>
              <a:rPr lang="it-IT" sz="4400" dirty="0"/>
              <a:t>Le origini</a:t>
            </a:r>
          </a:p>
        </p:txBody>
      </p:sp>
      <p:sp>
        <p:nvSpPr>
          <p:cNvPr id="3" name="Sottotitolo 2">
            <a:extLst>
              <a:ext uri="{FF2B5EF4-FFF2-40B4-BE49-F238E27FC236}">
                <a16:creationId xmlns:a16="http://schemas.microsoft.com/office/drawing/2014/main" id="{98B2E826-3101-696E-3B2D-2533BC6418ED}"/>
              </a:ext>
            </a:extLst>
          </p:cNvPr>
          <p:cNvSpPr>
            <a:spLocks noGrp="1"/>
          </p:cNvSpPr>
          <p:nvPr>
            <p:ph type="subTitle" idx="1"/>
          </p:nvPr>
        </p:nvSpPr>
        <p:spPr>
          <a:xfrm>
            <a:off x="8597152" y="175146"/>
            <a:ext cx="3402123" cy="960120"/>
          </a:xfrm>
        </p:spPr>
        <p:txBody>
          <a:bodyPr anchor="ctr">
            <a:normAutofit/>
          </a:bodyPr>
          <a:lstStyle/>
          <a:p>
            <a:pPr algn="r"/>
            <a:r>
              <a:rPr lang="it-IT" sz="1900" dirty="0"/>
              <a:t>La leggenda di san Siro </a:t>
            </a:r>
            <a:br>
              <a:rPr lang="it-IT" sz="1900" dirty="0"/>
            </a:br>
            <a:r>
              <a:rPr lang="it-IT" sz="1900" dirty="0"/>
              <a:t>primo vescovo di Pavia</a:t>
            </a:r>
          </a:p>
        </p:txBody>
      </p:sp>
      <p:pic>
        <p:nvPicPr>
          <p:cNvPr id="1028" name="Picture 4" descr="La moltiplicazione dei pani - Issuu">
            <a:extLst>
              <a:ext uri="{FF2B5EF4-FFF2-40B4-BE49-F238E27FC236}">
                <a16:creationId xmlns:a16="http://schemas.microsoft.com/office/drawing/2014/main" id="{4F1915D3-C1D9-1F18-1826-9ACA0FEF2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902" y="1630679"/>
            <a:ext cx="5867400"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B223D68E-1458-0CFB-F0BA-C2844C22F0AE}"/>
              </a:ext>
            </a:extLst>
          </p:cNvPr>
          <p:cNvSpPr txBox="1"/>
          <p:nvPr/>
        </p:nvSpPr>
        <p:spPr>
          <a:xfrm>
            <a:off x="1539433" y="1280159"/>
            <a:ext cx="3970116" cy="5355312"/>
          </a:xfrm>
          <a:prstGeom prst="rect">
            <a:avLst/>
          </a:prstGeom>
          <a:noFill/>
        </p:spPr>
        <p:txBody>
          <a:bodyPr wrap="square">
            <a:spAutoFit/>
          </a:bodyPr>
          <a:lstStyle/>
          <a:p>
            <a:r>
              <a:rPr lang="it-IT" dirty="0">
                <a:solidFill>
                  <a:schemeClr val="bg1"/>
                </a:solidFill>
              </a:rPr>
              <a:t>O Siro glorioso, </a:t>
            </a:r>
          </a:p>
          <a:p>
            <a:r>
              <a:rPr lang="it-IT" dirty="0">
                <a:solidFill>
                  <a:schemeClr val="bg1"/>
                </a:solidFill>
              </a:rPr>
              <a:t>Siro dal ciel mandato, </a:t>
            </a:r>
          </a:p>
          <a:p>
            <a:r>
              <a:rPr lang="it-IT" dirty="0">
                <a:solidFill>
                  <a:schemeClr val="bg1"/>
                </a:solidFill>
              </a:rPr>
              <a:t>pastore consacrato </a:t>
            </a:r>
          </a:p>
          <a:p>
            <a:r>
              <a:rPr lang="it-IT" dirty="0">
                <a:solidFill>
                  <a:schemeClr val="bg1"/>
                </a:solidFill>
              </a:rPr>
              <a:t>da Pietro santo. </a:t>
            </a:r>
          </a:p>
          <a:p>
            <a:endParaRPr lang="it-IT" dirty="0">
              <a:solidFill>
                <a:schemeClr val="bg1"/>
              </a:solidFill>
            </a:endParaRPr>
          </a:p>
          <a:p>
            <a:r>
              <a:rPr lang="it-IT" dirty="0">
                <a:solidFill>
                  <a:schemeClr val="bg1"/>
                </a:solidFill>
              </a:rPr>
              <a:t>Tu sei quel giovinetto </a:t>
            </a:r>
          </a:p>
          <a:p>
            <a:r>
              <a:rPr lang="it-IT" dirty="0">
                <a:solidFill>
                  <a:schemeClr val="bg1"/>
                </a:solidFill>
              </a:rPr>
              <a:t>che con tue proprie mani </a:t>
            </a:r>
          </a:p>
          <a:p>
            <a:r>
              <a:rPr lang="it-IT" dirty="0">
                <a:solidFill>
                  <a:schemeClr val="bg1"/>
                </a:solidFill>
              </a:rPr>
              <a:t>due pesci e cinque pani </a:t>
            </a:r>
          </a:p>
          <a:p>
            <a:r>
              <a:rPr lang="it-IT" dirty="0">
                <a:solidFill>
                  <a:schemeClr val="bg1"/>
                </a:solidFill>
              </a:rPr>
              <a:t>porgesti a Cristo</a:t>
            </a:r>
          </a:p>
          <a:p>
            <a:endParaRPr lang="it-IT" dirty="0">
              <a:solidFill>
                <a:schemeClr val="bg1"/>
              </a:solidFill>
            </a:endParaRPr>
          </a:p>
          <a:p>
            <a:r>
              <a:rPr lang="it-IT" dirty="0">
                <a:solidFill>
                  <a:schemeClr val="bg1"/>
                </a:solidFill>
              </a:rPr>
              <a:t>Il popolo riceve </a:t>
            </a:r>
          </a:p>
          <a:p>
            <a:r>
              <a:rPr lang="it-IT" dirty="0">
                <a:solidFill>
                  <a:schemeClr val="bg1"/>
                </a:solidFill>
              </a:rPr>
              <a:t>la seminata fede </a:t>
            </a:r>
          </a:p>
          <a:p>
            <a:r>
              <a:rPr lang="it-IT" dirty="0">
                <a:solidFill>
                  <a:schemeClr val="bg1"/>
                </a:solidFill>
              </a:rPr>
              <a:t>si fa figlio ed erede </a:t>
            </a:r>
          </a:p>
          <a:p>
            <a:r>
              <a:rPr lang="it-IT" dirty="0">
                <a:solidFill>
                  <a:schemeClr val="bg1"/>
                </a:solidFill>
              </a:rPr>
              <a:t>del Re del cielo. </a:t>
            </a:r>
          </a:p>
          <a:p>
            <a:endParaRPr lang="it-IT" dirty="0">
              <a:solidFill>
                <a:schemeClr val="bg1"/>
              </a:solidFill>
            </a:endParaRPr>
          </a:p>
          <a:p>
            <a:r>
              <a:rPr lang="it-IT" dirty="0">
                <a:solidFill>
                  <a:schemeClr val="bg1"/>
                </a:solidFill>
              </a:rPr>
              <a:t>Su dunque almo pastore </a:t>
            </a:r>
          </a:p>
          <a:p>
            <a:r>
              <a:rPr lang="it-IT" dirty="0">
                <a:solidFill>
                  <a:schemeClr val="bg1"/>
                </a:solidFill>
              </a:rPr>
              <a:t>proteggi i tuoi figliuoli </a:t>
            </a:r>
          </a:p>
          <a:p>
            <a:r>
              <a:rPr lang="it-IT" dirty="0">
                <a:solidFill>
                  <a:schemeClr val="bg1"/>
                </a:solidFill>
              </a:rPr>
              <a:t>e indirizza i nostri voli </a:t>
            </a:r>
          </a:p>
          <a:p>
            <a:r>
              <a:rPr lang="it-IT" dirty="0">
                <a:solidFill>
                  <a:schemeClr val="bg1"/>
                </a:solidFill>
              </a:rPr>
              <a:t>al Paradiso.</a:t>
            </a:r>
          </a:p>
        </p:txBody>
      </p:sp>
    </p:spTree>
    <p:extLst>
      <p:ext uri="{BB962C8B-B14F-4D97-AF65-F5344CB8AC3E}">
        <p14:creationId xmlns:p14="http://schemas.microsoft.com/office/powerpoint/2010/main" val="76398680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1CC00-C299-7372-AFA2-D88FD13C140C}"/>
              </a:ext>
            </a:extLst>
          </p:cNvPr>
          <p:cNvSpPr>
            <a:spLocks noGrp="1"/>
          </p:cNvSpPr>
          <p:nvPr>
            <p:ph type="title"/>
          </p:nvPr>
        </p:nvSpPr>
        <p:spPr/>
        <p:txBody>
          <a:bodyPr/>
          <a:lstStyle/>
          <a:p>
            <a:r>
              <a:rPr lang="it-IT" dirty="0"/>
              <a:t>Martino di Tours</a:t>
            </a:r>
          </a:p>
        </p:txBody>
      </p:sp>
      <p:sp>
        <p:nvSpPr>
          <p:cNvPr id="3" name="Segnaposto contenuto 2">
            <a:extLst>
              <a:ext uri="{FF2B5EF4-FFF2-40B4-BE49-F238E27FC236}">
                <a16:creationId xmlns:a16="http://schemas.microsoft.com/office/drawing/2014/main" id="{7D0234AC-95E1-5579-6054-D0632226FF05}"/>
              </a:ext>
            </a:extLst>
          </p:cNvPr>
          <p:cNvSpPr>
            <a:spLocks noGrp="1"/>
          </p:cNvSpPr>
          <p:nvPr>
            <p:ph idx="1"/>
          </p:nvPr>
        </p:nvSpPr>
        <p:spPr/>
        <p:txBody>
          <a:bodyPr/>
          <a:lstStyle/>
          <a:p>
            <a:r>
              <a:rPr lang="it-IT" dirty="0"/>
              <a:t>2,1. Dunque, Martino era originario della città fortificata di </a:t>
            </a:r>
            <a:r>
              <a:rPr lang="it-IT" dirty="0" err="1"/>
              <a:t>Sabaria</a:t>
            </a:r>
            <a:r>
              <a:rPr lang="it-IT" dirty="0"/>
              <a:t>, nelle Pannonie, </a:t>
            </a:r>
            <a:r>
              <a:rPr lang="it-IT" b="1" dirty="0">
                <a:solidFill>
                  <a:srgbClr val="FF0000"/>
                </a:solidFill>
              </a:rPr>
              <a:t>ma fu allevato in Italia, a Pavia</a:t>
            </a:r>
            <a:r>
              <a:rPr lang="it-IT" dirty="0"/>
              <a:t>; i suoi genitori erano di rango non basso, secondo la valutazione del mondo, ma pagani. 2. Suo padre fu dapprima semplice soldato, poi tribuno militare. Egli stesso, seguendo da giovane la carriera delle armi, militò nella cavalleria della guardia sotto l’imperatore Costanzo, poi sotto il Cesare Giuliano; tuttavia non a suo buon grado, poiché, quasi fin dai primi anni, la santa infanzia del nobile fanciullo aspirò piuttosto al servizio di Dio. 3. Infatti, </a:t>
            </a:r>
            <a:r>
              <a:rPr lang="it-IT" dirty="0">
                <a:solidFill>
                  <a:srgbClr val="FF0000"/>
                </a:solidFill>
              </a:rPr>
              <a:t>in età di dieci anni, contro il volere dei genitori, si rifugiò in una chiesa e chiese di diventare catecumeno</a:t>
            </a:r>
            <a:r>
              <a:rPr lang="it-IT" dirty="0"/>
              <a:t>. 4. Poi, in mirabile modo, convertitosi interamente al servizio di Dio, </a:t>
            </a:r>
            <a:r>
              <a:rPr lang="it-IT" dirty="0">
                <a:solidFill>
                  <a:srgbClr val="FF0000"/>
                </a:solidFill>
              </a:rPr>
              <a:t>in età di dodici anni desiderò ardentemente il deserto</a:t>
            </a:r>
            <a:r>
              <a:rPr lang="it-IT" dirty="0"/>
              <a:t>, e avrebbe soddisfatto a quei voti, se la debolezza dell’età non gli fosse stata d’impedimento. L’animo suo, tuttavia, sempre proteso </a:t>
            </a:r>
            <a:r>
              <a:rPr lang="it-IT" dirty="0">
                <a:solidFill>
                  <a:srgbClr val="FF0000"/>
                </a:solidFill>
              </a:rPr>
              <a:t>verso le celle degli eremiti o verso la Chiesa, già nell’età puerile meditava ciò che in seguito compì religiosamente</a:t>
            </a:r>
            <a:r>
              <a:rPr lang="it-IT" dirty="0"/>
              <a:t>.</a:t>
            </a:r>
          </a:p>
          <a:p>
            <a:pPr lvl="1"/>
            <a:r>
              <a:rPr lang="it-IT" dirty="0"/>
              <a:t>Sulpicio Severo, </a:t>
            </a:r>
            <a:r>
              <a:rPr lang="it-IT" i="1" dirty="0"/>
              <a:t>Vita di Martino, </a:t>
            </a:r>
            <a:r>
              <a:rPr lang="it-IT" i="1" dirty="0" err="1"/>
              <a:t>lib</a:t>
            </a:r>
            <a:r>
              <a:rPr lang="it-IT" i="1" dirty="0"/>
              <a:t>. 2.</a:t>
            </a:r>
            <a:endParaRPr lang="it-IT" dirty="0"/>
          </a:p>
        </p:txBody>
      </p:sp>
    </p:spTree>
    <p:extLst>
      <p:ext uri="{BB962C8B-B14F-4D97-AF65-F5344CB8AC3E}">
        <p14:creationId xmlns:p14="http://schemas.microsoft.com/office/powerpoint/2010/main" val="539213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57" name="Rectangle 2056">
            <a:extLst>
              <a:ext uri="{FF2B5EF4-FFF2-40B4-BE49-F238E27FC236}">
                <a16:creationId xmlns:a16="http://schemas.microsoft.com/office/drawing/2014/main" id="{34C0330F-1D4F-4552-B799-615DD237B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4" name="Titolo 3">
            <a:extLst>
              <a:ext uri="{FF2B5EF4-FFF2-40B4-BE49-F238E27FC236}">
                <a16:creationId xmlns:a16="http://schemas.microsoft.com/office/drawing/2014/main" id="{E853B3DD-E4BE-BBF0-11D7-6400DC04B453}"/>
              </a:ext>
            </a:extLst>
          </p:cNvPr>
          <p:cNvSpPr>
            <a:spLocks noGrp="1"/>
          </p:cNvSpPr>
          <p:nvPr>
            <p:ph type="title"/>
          </p:nvPr>
        </p:nvSpPr>
        <p:spPr>
          <a:xfrm>
            <a:off x="521208" y="978408"/>
            <a:ext cx="4754880" cy="1463040"/>
          </a:xfrm>
        </p:spPr>
        <p:txBody>
          <a:bodyPr vert="horz" lIns="91440" tIns="45720" rIns="91440" bIns="45720" rtlCol="0" anchor="t">
            <a:normAutofit/>
          </a:bodyPr>
          <a:lstStyle/>
          <a:p>
            <a:r>
              <a:rPr lang="en-US" b="1" kern="1200">
                <a:solidFill>
                  <a:schemeClr val="tx1"/>
                </a:solidFill>
                <a:latin typeface="+mj-lt"/>
                <a:ea typeface="+mj-ea"/>
                <a:cs typeface="+mj-cs"/>
              </a:rPr>
              <a:t>Sulpicio Severo</a:t>
            </a:r>
          </a:p>
        </p:txBody>
      </p:sp>
      <p:sp>
        <p:nvSpPr>
          <p:cNvPr id="2059" name="Rectangle 2058">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67296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Segnaposto testo 5">
            <a:extLst>
              <a:ext uri="{FF2B5EF4-FFF2-40B4-BE49-F238E27FC236}">
                <a16:creationId xmlns:a16="http://schemas.microsoft.com/office/drawing/2014/main" id="{543C93B8-B23C-C078-7F65-E8335CC37C54}"/>
              </a:ext>
            </a:extLst>
          </p:cNvPr>
          <p:cNvSpPr>
            <a:spLocks noGrp="1"/>
          </p:cNvSpPr>
          <p:nvPr>
            <p:ph type="body" sz="half" idx="2"/>
          </p:nvPr>
        </p:nvSpPr>
        <p:spPr>
          <a:xfrm>
            <a:off x="521208" y="1620457"/>
            <a:ext cx="4672584" cy="4725480"/>
          </a:xfrm>
        </p:spPr>
        <p:txBody>
          <a:bodyPr vert="horz" lIns="91440" tIns="45720" rIns="91440" bIns="45720" rtlCol="0">
            <a:noAutofit/>
          </a:bodyPr>
          <a:lstStyle/>
          <a:p>
            <a:pPr>
              <a:lnSpc>
                <a:spcPct val="100000"/>
              </a:lnSpc>
            </a:pPr>
            <a:r>
              <a:rPr lang="en-US" sz="1400" b="0" i="0" dirty="0" err="1">
                <a:effectLst/>
              </a:rPr>
              <a:t>Alla</a:t>
            </a:r>
            <a:r>
              <a:rPr lang="en-US" sz="1400" b="0" i="0" dirty="0">
                <a:effectLst/>
              </a:rPr>
              <a:t> fine del IV </a:t>
            </a:r>
            <a:r>
              <a:rPr lang="en-US" sz="1400" b="0" i="0" dirty="0" err="1">
                <a:effectLst/>
              </a:rPr>
              <a:t>secolo</a:t>
            </a:r>
            <a:r>
              <a:rPr lang="en-US" sz="1400" b="0" i="0" dirty="0">
                <a:effectLst/>
              </a:rPr>
              <a:t> </a:t>
            </a:r>
            <a:r>
              <a:rPr lang="en-US" sz="1400" b="0" i="0" dirty="0" err="1">
                <a:effectLst/>
              </a:rPr>
              <a:t>Sulpicio</a:t>
            </a:r>
            <a:r>
              <a:rPr lang="en-US" sz="1400" b="0" i="0" dirty="0">
                <a:effectLst/>
              </a:rPr>
              <a:t> </a:t>
            </a:r>
            <a:r>
              <a:rPr lang="en-US" sz="1400" b="0" i="0" dirty="0" err="1">
                <a:effectLst/>
              </a:rPr>
              <a:t>Severo</a:t>
            </a:r>
            <a:r>
              <a:rPr lang="en-US" sz="1400" b="0" i="0" dirty="0">
                <a:effectLst/>
              </a:rPr>
              <a:t>, </a:t>
            </a:r>
            <a:r>
              <a:rPr lang="en-US" sz="1400" b="0" i="0" dirty="0" err="1">
                <a:effectLst/>
              </a:rPr>
              <a:t>colto</a:t>
            </a:r>
            <a:r>
              <a:rPr lang="en-US" sz="1400" b="0" i="0" dirty="0">
                <a:effectLst/>
              </a:rPr>
              <a:t> </a:t>
            </a:r>
            <a:r>
              <a:rPr lang="en-US" sz="1400" b="0" i="0" dirty="0" err="1">
                <a:effectLst/>
              </a:rPr>
              <a:t>avvocato</a:t>
            </a:r>
            <a:r>
              <a:rPr lang="en-US" sz="1400" b="0" i="0" dirty="0">
                <a:effectLst/>
              </a:rPr>
              <a:t> </a:t>
            </a:r>
            <a:r>
              <a:rPr lang="en-US" sz="1400" b="0" i="0" dirty="0" err="1">
                <a:effectLst/>
              </a:rPr>
              <a:t>aquitano</a:t>
            </a:r>
            <a:r>
              <a:rPr lang="en-US" sz="1400" b="0" i="0" dirty="0">
                <a:effectLst/>
              </a:rPr>
              <a:t>, </a:t>
            </a:r>
            <a:r>
              <a:rPr lang="en-US" sz="1400" b="0" i="0" dirty="0" err="1">
                <a:effectLst/>
              </a:rPr>
              <a:t>entusiasta</a:t>
            </a:r>
            <a:r>
              <a:rPr lang="en-US" sz="1400" b="0" i="0" dirty="0">
                <a:effectLst/>
              </a:rPr>
              <a:t> </a:t>
            </a:r>
            <a:r>
              <a:rPr lang="en-US" sz="1400" b="0" i="0" dirty="0" err="1">
                <a:effectLst/>
              </a:rPr>
              <a:t>ammiratore</a:t>
            </a:r>
            <a:r>
              <a:rPr lang="en-US" sz="1400" b="0" i="0" dirty="0">
                <a:effectLst/>
              </a:rPr>
              <a:t> di Martino, </a:t>
            </a:r>
            <a:r>
              <a:rPr lang="en-US" sz="1400" b="0" i="0" dirty="0" err="1">
                <a:effectLst/>
              </a:rPr>
              <a:t>vescovo-monaco</a:t>
            </a:r>
            <a:r>
              <a:rPr lang="en-US" sz="1400" b="0" i="0" dirty="0">
                <a:effectLst/>
              </a:rPr>
              <a:t> di Tours, </a:t>
            </a:r>
            <a:r>
              <a:rPr lang="en-US" sz="1400" b="0" i="0" dirty="0" err="1">
                <a:effectLst/>
              </a:rPr>
              <a:t>evangelizzatore</a:t>
            </a:r>
            <a:r>
              <a:rPr lang="en-US" sz="1400" b="0" i="0" dirty="0">
                <a:effectLst/>
              </a:rPr>
              <a:t> </a:t>
            </a:r>
            <a:r>
              <a:rPr lang="en-US" sz="1400" b="0" i="0" dirty="0" err="1">
                <a:effectLst/>
              </a:rPr>
              <a:t>delle</a:t>
            </a:r>
            <a:r>
              <a:rPr lang="en-US" sz="1400" b="0" i="0" dirty="0">
                <a:effectLst/>
              </a:rPr>
              <a:t> Gallie e </a:t>
            </a:r>
            <a:r>
              <a:rPr lang="en-US" sz="1400" b="0" i="0" dirty="0" err="1">
                <a:effectLst/>
              </a:rPr>
              <a:t>grande</a:t>
            </a:r>
            <a:r>
              <a:rPr lang="en-US" sz="1400" b="0" i="0" dirty="0">
                <a:effectLst/>
              </a:rPr>
              <a:t> </a:t>
            </a:r>
            <a:r>
              <a:rPr lang="en-US" sz="1400" b="0" i="0" dirty="0" err="1">
                <a:effectLst/>
              </a:rPr>
              <a:t>taumaturgo</a:t>
            </a:r>
            <a:r>
              <a:rPr lang="en-US" sz="1400" b="0" i="0" dirty="0">
                <a:effectLst/>
              </a:rPr>
              <a:t>, scrive </a:t>
            </a:r>
            <a:r>
              <a:rPr lang="en-US" sz="1400" b="0" i="0" dirty="0" err="1">
                <a:effectLst/>
              </a:rPr>
              <a:t>una</a:t>
            </a:r>
            <a:r>
              <a:rPr lang="en-US" sz="1400" b="0" i="0" dirty="0">
                <a:effectLst/>
              </a:rPr>
              <a:t> </a:t>
            </a:r>
            <a:r>
              <a:rPr lang="en-US" sz="1400" b="0" i="0" dirty="0" err="1">
                <a:effectLst/>
              </a:rPr>
              <a:t>biografia</a:t>
            </a:r>
            <a:r>
              <a:rPr lang="en-US" sz="1400" b="0" i="0" dirty="0">
                <a:effectLst/>
              </a:rPr>
              <a:t> del proprio </a:t>
            </a:r>
            <a:r>
              <a:rPr lang="en-US" sz="1400" b="0" i="0" dirty="0" err="1">
                <a:effectLst/>
              </a:rPr>
              <a:t>campione</a:t>
            </a:r>
            <a:r>
              <a:rPr lang="en-US" sz="1400" b="0" i="0" dirty="0">
                <a:effectLst/>
              </a:rPr>
              <a:t> </a:t>
            </a:r>
            <a:r>
              <a:rPr lang="en-US" sz="1400" b="0" i="0" dirty="0" err="1">
                <a:effectLst/>
              </a:rPr>
              <a:t>ancora</a:t>
            </a:r>
            <a:r>
              <a:rPr lang="en-US" sz="1400" b="0" i="0" dirty="0">
                <a:effectLst/>
              </a:rPr>
              <a:t> </a:t>
            </a:r>
            <a:r>
              <a:rPr lang="en-US" sz="1400" b="0" i="0" dirty="0" err="1">
                <a:effectLst/>
              </a:rPr>
              <a:t>vivente</a:t>
            </a:r>
            <a:r>
              <a:rPr lang="en-US" sz="1400" b="0" i="0" dirty="0">
                <a:effectLst/>
              </a:rPr>
              <a:t>. La </a:t>
            </a:r>
            <a:r>
              <a:rPr lang="en-US" sz="1400" b="0" i="0" dirty="0" err="1">
                <a:effectLst/>
              </a:rPr>
              <a:t>sua</a:t>
            </a:r>
            <a:r>
              <a:rPr lang="en-US" sz="1400" b="0" i="0" dirty="0">
                <a:effectLst/>
              </a:rPr>
              <a:t> Vita – </a:t>
            </a:r>
            <a:r>
              <a:rPr lang="en-US" sz="1400" b="0" i="0" dirty="0" err="1">
                <a:effectLst/>
              </a:rPr>
              <a:t>composta</a:t>
            </a:r>
            <a:r>
              <a:rPr lang="en-US" sz="1400" b="0" i="0" dirty="0">
                <a:effectLst/>
              </a:rPr>
              <a:t> per </a:t>
            </a:r>
            <a:r>
              <a:rPr lang="en-US" sz="1400" b="0" i="0" dirty="0" err="1">
                <a:effectLst/>
              </a:rPr>
              <a:t>difendere</a:t>
            </a:r>
            <a:r>
              <a:rPr lang="en-US" sz="1400" b="0" i="0" dirty="0">
                <a:effectLst/>
              </a:rPr>
              <a:t> la </a:t>
            </a:r>
            <a:r>
              <a:rPr lang="en-US" sz="1400" b="0" i="0" dirty="0" err="1">
                <a:effectLst/>
              </a:rPr>
              <a:t>figura</a:t>
            </a:r>
            <a:r>
              <a:rPr lang="en-US" sz="1400" b="0" i="0" dirty="0">
                <a:effectLst/>
              </a:rPr>
              <a:t> del santo </a:t>
            </a:r>
            <a:r>
              <a:rPr lang="en-US" sz="1400" b="0" i="0" dirty="0" err="1">
                <a:effectLst/>
              </a:rPr>
              <a:t>contro</a:t>
            </a:r>
            <a:r>
              <a:rPr lang="en-US" sz="1400" b="0" i="0" dirty="0">
                <a:effectLst/>
              </a:rPr>
              <a:t> </a:t>
            </a:r>
            <a:r>
              <a:rPr lang="en-US" sz="1400" b="0" i="0" dirty="0" err="1">
                <a:effectLst/>
              </a:rPr>
              <a:t>gli</a:t>
            </a:r>
            <a:r>
              <a:rPr lang="en-US" sz="1400" b="0" i="0" dirty="0">
                <a:effectLst/>
              </a:rPr>
              <a:t> </a:t>
            </a:r>
            <a:r>
              <a:rPr lang="en-US" sz="1400" b="0" i="0" dirty="0" err="1">
                <a:effectLst/>
              </a:rPr>
              <a:t>attacchi</a:t>
            </a:r>
            <a:r>
              <a:rPr lang="en-US" sz="1400" b="0" i="0" dirty="0">
                <a:effectLst/>
              </a:rPr>
              <a:t> di </a:t>
            </a:r>
            <a:r>
              <a:rPr lang="en-US" sz="1400" b="0" i="0" dirty="0" err="1">
                <a:effectLst/>
              </a:rPr>
              <a:t>una</a:t>
            </a:r>
            <a:r>
              <a:rPr lang="en-US" sz="1400" b="0" i="0" dirty="0">
                <a:effectLst/>
              </a:rPr>
              <a:t> </a:t>
            </a:r>
            <a:r>
              <a:rPr lang="en-US" sz="1400" b="0" i="0" dirty="0" err="1">
                <a:effectLst/>
              </a:rPr>
              <a:t>parte</a:t>
            </a:r>
            <a:r>
              <a:rPr lang="en-US" sz="1400" b="0" i="0" dirty="0">
                <a:effectLst/>
              </a:rPr>
              <a:t> </a:t>
            </a:r>
            <a:r>
              <a:rPr lang="en-US" sz="1400" b="0" i="0" dirty="0" err="1">
                <a:effectLst/>
              </a:rPr>
              <a:t>dell’alto</a:t>
            </a:r>
            <a:r>
              <a:rPr lang="en-US" sz="1400" b="0" i="0" dirty="0">
                <a:effectLst/>
              </a:rPr>
              <a:t> </a:t>
            </a:r>
            <a:r>
              <a:rPr lang="en-US" sz="1400" b="0" i="0" dirty="0" err="1">
                <a:effectLst/>
              </a:rPr>
              <a:t>clero</a:t>
            </a:r>
            <a:r>
              <a:rPr lang="en-US" sz="1400" b="0" i="0" dirty="0">
                <a:effectLst/>
              </a:rPr>
              <a:t> </a:t>
            </a:r>
            <a:r>
              <a:rPr lang="en-US" sz="1400" b="0" i="0" dirty="0" err="1">
                <a:effectLst/>
              </a:rPr>
              <a:t>gallo-romano</a:t>
            </a:r>
            <a:r>
              <a:rPr lang="en-US" sz="1400" b="0" i="0" dirty="0">
                <a:effectLst/>
              </a:rPr>
              <a:t> </a:t>
            </a:r>
            <a:r>
              <a:rPr lang="en-US" sz="1400" b="0" i="0" dirty="0" err="1">
                <a:effectLst/>
              </a:rPr>
              <a:t>che</a:t>
            </a:r>
            <a:r>
              <a:rPr lang="en-US" sz="1400" b="0" i="0" dirty="0">
                <a:effectLst/>
              </a:rPr>
              <a:t> non ha </a:t>
            </a:r>
            <a:r>
              <a:rPr lang="en-US" sz="1400" b="0" i="0" dirty="0" err="1">
                <a:effectLst/>
              </a:rPr>
              <a:t>mai</a:t>
            </a:r>
            <a:r>
              <a:rPr lang="en-US" sz="1400" b="0" i="0" dirty="0">
                <a:effectLst/>
              </a:rPr>
              <a:t> visto con </a:t>
            </a:r>
            <a:r>
              <a:rPr lang="en-US" sz="1400" b="0" i="0" dirty="0" err="1">
                <a:effectLst/>
              </a:rPr>
              <a:t>simpatia</a:t>
            </a:r>
            <a:r>
              <a:rPr lang="en-US" sz="1400" b="0" i="0" dirty="0">
                <a:effectLst/>
              </a:rPr>
              <a:t> </a:t>
            </a:r>
            <a:r>
              <a:rPr lang="en-US" sz="1400" b="0" i="0" dirty="0" err="1">
                <a:effectLst/>
              </a:rPr>
              <a:t>questo</a:t>
            </a:r>
            <a:r>
              <a:rPr lang="en-US" sz="1400" b="0" i="0" dirty="0">
                <a:effectLst/>
              </a:rPr>
              <a:t> </a:t>
            </a:r>
            <a:r>
              <a:rPr lang="en-US" sz="1400" b="0" i="0" dirty="0" err="1">
                <a:effectLst/>
              </a:rPr>
              <a:t>vescovo</a:t>
            </a:r>
            <a:r>
              <a:rPr lang="en-US" sz="1400" b="0" i="0" dirty="0">
                <a:effectLst/>
              </a:rPr>
              <a:t> dal </a:t>
            </a:r>
            <a:r>
              <a:rPr lang="en-US" sz="1400" b="0" i="0" dirty="0" err="1">
                <a:effectLst/>
              </a:rPr>
              <a:t>passato</a:t>
            </a:r>
            <a:r>
              <a:rPr lang="en-US" sz="1400" b="0" i="0" dirty="0">
                <a:effectLst/>
              </a:rPr>
              <a:t> </a:t>
            </a:r>
            <a:r>
              <a:rPr lang="en-US" sz="1400" b="0" i="0" dirty="0" err="1">
                <a:effectLst/>
              </a:rPr>
              <a:t>militare</a:t>
            </a:r>
            <a:r>
              <a:rPr lang="en-US" sz="1400" b="0" i="0" dirty="0">
                <a:effectLst/>
              </a:rPr>
              <a:t> e </a:t>
            </a:r>
            <a:r>
              <a:rPr lang="en-US" sz="1400" b="0" i="0" dirty="0" err="1">
                <a:effectLst/>
              </a:rPr>
              <a:t>dallo</a:t>
            </a:r>
            <a:r>
              <a:rPr lang="en-US" sz="1400" b="0" i="0" dirty="0">
                <a:effectLst/>
              </a:rPr>
              <a:t> stile di vita </a:t>
            </a:r>
            <a:r>
              <a:rPr lang="en-US" sz="1400" b="0" i="0" dirty="0" err="1">
                <a:effectLst/>
              </a:rPr>
              <a:t>austero</a:t>
            </a:r>
            <a:r>
              <a:rPr lang="en-US" sz="1400" b="0" i="0" dirty="0">
                <a:effectLst/>
              </a:rPr>
              <a:t> –, </a:t>
            </a:r>
            <a:r>
              <a:rPr lang="en-US" sz="1400" b="0" i="0" dirty="0" err="1">
                <a:effectLst/>
              </a:rPr>
              <a:t>pur</a:t>
            </a:r>
            <a:r>
              <a:rPr lang="en-US" sz="1400" b="0" i="0" dirty="0">
                <a:effectLst/>
              </a:rPr>
              <a:t> </a:t>
            </a:r>
            <a:r>
              <a:rPr lang="en-US" sz="1400" b="0" i="0" dirty="0" err="1">
                <a:effectLst/>
              </a:rPr>
              <a:t>ispirandosi</a:t>
            </a:r>
            <a:r>
              <a:rPr lang="en-US" sz="1400" b="0" i="0" dirty="0">
                <a:effectLst/>
              </a:rPr>
              <a:t> ai </a:t>
            </a:r>
            <a:r>
              <a:rPr lang="en-US" sz="1400" b="0" i="0" dirty="0" err="1">
                <a:effectLst/>
              </a:rPr>
              <a:t>modelli</a:t>
            </a:r>
            <a:r>
              <a:rPr lang="en-US" sz="1400" b="0" i="0" dirty="0">
                <a:effectLst/>
              </a:rPr>
              <a:t> </a:t>
            </a:r>
            <a:r>
              <a:rPr lang="en-US" sz="1400" b="0" i="0" dirty="0" err="1">
                <a:effectLst/>
              </a:rPr>
              <a:t>offerti</a:t>
            </a:r>
            <a:r>
              <a:rPr lang="en-US" sz="1400" b="0" i="0" dirty="0">
                <a:effectLst/>
              </a:rPr>
              <a:t> </a:t>
            </a:r>
            <a:r>
              <a:rPr lang="en-US" sz="1400" b="0" i="0" dirty="0" err="1">
                <a:effectLst/>
              </a:rPr>
              <a:t>dalle</a:t>
            </a:r>
            <a:r>
              <a:rPr lang="en-US" sz="1400" b="0" i="0" dirty="0">
                <a:effectLst/>
              </a:rPr>
              <a:t> </a:t>
            </a:r>
            <a:r>
              <a:rPr lang="en-US" sz="1400" b="0" i="0" dirty="0" err="1">
                <a:effectLst/>
              </a:rPr>
              <a:t>coeve</a:t>
            </a:r>
            <a:r>
              <a:rPr lang="en-US" sz="1400" b="0" i="0" dirty="0">
                <a:effectLst/>
              </a:rPr>
              <a:t> </a:t>
            </a:r>
            <a:r>
              <a:rPr lang="en-US" sz="1400" b="0" i="0" dirty="0" err="1">
                <a:effectLst/>
              </a:rPr>
              <a:t>celebrazioni</a:t>
            </a:r>
            <a:r>
              <a:rPr lang="en-US" sz="1400" b="0" i="0" dirty="0">
                <a:effectLst/>
              </a:rPr>
              <a:t> </a:t>
            </a:r>
            <a:r>
              <a:rPr lang="en-US" sz="1400" b="0" i="0" dirty="0" err="1">
                <a:effectLst/>
              </a:rPr>
              <a:t>dei</a:t>
            </a:r>
            <a:r>
              <a:rPr lang="en-US" sz="1400" b="0" i="0" dirty="0">
                <a:effectLst/>
              </a:rPr>
              <a:t> </a:t>
            </a:r>
            <a:r>
              <a:rPr lang="en-US" sz="1400" b="0" i="0" dirty="0" err="1">
                <a:effectLst/>
              </a:rPr>
              <a:t>monaci</a:t>
            </a:r>
            <a:r>
              <a:rPr lang="en-US" sz="1400" b="0" i="0" dirty="0">
                <a:effectLst/>
              </a:rPr>
              <a:t> </a:t>
            </a:r>
            <a:r>
              <a:rPr lang="en-US" sz="1400" b="0" i="0" dirty="0" err="1">
                <a:effectLst/>
              </a:rPr>
              <a:t>dell’Oriente</a:t>
            </a:r>
            <a:r>
              <a:rPr lang="en-US" sz="1400" b="0" i="0" dirty="0">
                <a:effectLst/>
              </a:rPr>
              <a:t>, </a:t>
            </a:r>
            <a:r>
              <a:rPr lang="en-US" sz="1400" b="0" i="0" dirty="0" err="1">
                <a:effectLst/>
              </a:rPr>
              <a:t>presenta</a:t>
            </a:r>
            <a:r>
              <a:rPr lang="en-US" sz="1400" b="0" i="0" dirty="0">
                <a:effectLst/>
              </a:rPr>
              <a:t> </a:t>
            </a:r>
            <a:r>
              <a:rPr lang="en-US" sz="1400" b="0" i="0" dirty="0" err="1">
                <a:effectLst/>
              </a:rPr>
              <a:t>tratti</a:t>
            </a:r>
            <a:r>
              <a:rPr lang="en-US" sz="1400" b="0" i="0" dirty="0">
                <a:effectLst/>
              </a:rPr>
              <a:t> di tale </a:t>
            </a:r>
            <a:r>
              <a:rPr lang="en-US" sz="1400" b="0" i="0" dirty="0" err="1">
                <a:effectLst/>
              </a:rPr>
              <a:t>originalità</a:t>
            </a:r>
            <a:r>
              <a:rPr lang="en-US" sz="1400" b="0" i="0" dirty="0">
                <a:effectLst/>
              </a:rPr>
              <a:t> e vivace </a:t>
            </a:r>
            <a:r>
              <a:rPr lang="en-US" sz="1400" b="0" i="0" dirty="0" err="1">
                <a:effectLst/>
              </a:rPr>
              <a:t>efficacia</a:t>
            </a:r>
            <a:r>
              <a:rPr lang="en-US" sz="1400" b="0" i="0" dirty="0">
                <a:effectLst/>
              </a:rPr>
              <a:t> da </a:t>
            </a:r>
            <a:r>
              <a:rPr lang="en-US" sz="1400" b="0" i="0" dirty="0" err="1">
                <a:effectLst/>
              </a:rPr>
              <a:t>affermarsi</a:t>
            </a:r>
            <a:r>
              <a:rPr lang="en-US" sz="1400" b="0" i="0" dirty="0">
                <a:effectLst/>
              </a:rPr>
              <a:t> da subito come un </a:t>
            </a:r>
            <a:r>
              <a:rPr lang="en-US" sz="1400" b="0" i="0" dirty="0" err="1">
                <a:effectLst/>
              </a:rPr>
              <a:t>vero</a:t>
            </a:r>
            <a:r>
              <a:rPr lang="en-US" sz="1400" b="0" i="0" dirty="0">
                <a:effectLst/>
              </a:rPr>
              <a:t> best-seller </a:t>
            </a:r>
            <a:r>
              <a:rPr lang="en-US" sz="1400" b="0" i="0" dirty="0" err="1">
                <a:effectLst/>
              </a:rPr>
              <a:t>della</a:t>
            </a:r>
            <a:r>
              <a:rPr lang="en-US" sz="1400" b="0" i="0" dirty="0">
                <a:effectLst/>
              </a:rPr>
              <a:t> </a:t>
            </a:r>
            <a:r>
              <a:rPr lang="en-US" sz="1400" b="0" i="0" dirty="0" err="1">
                <a:effectLst/>
              </a:rPr>
              <a:t>spiritualità</a:t>
            </a:r>
            <a:r>
              <a:rPr lang="en-US" sz="1400" b="0" i="0" dirty="0">
                <a:effectLst/>
              </a:rPr>
              <a:t> </a:t>
            </a:r>
            <a:r>
              <a:rPr lang="en-US" sz="1400" b="0" i="0" dirty="0" err="1">
                <a:effectLst/>
              </a:rPr>
              <a:t>cristiana</a:t>
            </a:r>
            <a:r>
              <a:rPr lang="en-US" sz="1400" b="0" i="0" dirty="0">
                <a:effectLst/>
              </a:rPr>
              <a:t> occidentale. </a:t>
            </a:r>
            <a:r>
              <a:rPr lang="en-US" sz="1400" b="0" i="0" dirty="0" err="1">
                <a:effectLst/>
              </a:rPr>
              <a:t>Celeberrimo</a:t>
            </a:r>
            <a:r>
              <a:rPr lang="en-US" sz="1400" b="0" i="0" dirty="0">
                <a:effectLst/>
              </a:rPr>
              <a:t> </a:t>
            </a:r>
            <a:r>
              <a:rPr lang="en-US" sz="1400" b="0" i="0" dirty="0" err="1">
                <a:effectLst/>
              </a:rPr>
              <a:t>tra</a:t>
            </a:r>
            <a:r>
              <a:rPr lang="en-US" sz="1400" b="0" i="0" dirty="0">
                <a:effectLst/>
              </a:rPr>
              <a:t> tutti e </a:t>
            </a:r>
            <a:r>
              <a:rPr lang="en-US" sz="1400" b="0" i="0" dirty="0" err="1">
                <a:effectLst/>
              </a:rPr>
              <a:t>ampiamente</a:t>
            </a:r>
            <a:r>
              <a:rPr lang="en-US" sz="1400" b="0" i="0" dirty="0">
                <a:effectLst/>
              </a:rPr>
              <a:t> </a:t>
            </a:r>
            <a:r>
              <a:rPr lang="en-US" sz="1400" b="0" i="0" dirty="0" err="1">
                <a:effectLst/>
              </a:rPr>
              <a:t>ripreso</a:t>
            </a:r>
            <a:r>
              <a:rPr lang="en-US" sz="1400" b="0" i="0" dirty="0">
                <a:effectLst/>
              </a:rPr>
              <a:t> </a:t>
            </a:r>
            <a:r>
              <a:rPr lang="en-US" sz="1400" b="0" i="0" dirty="0" err="1">
                <a:effectLst/>
              </a:rPr>
              <a:t>dall’iconografia</a:t>
            </a:r>
            <a:r>
              <a:rPr lang="en-US" sz="1400" b="0" i="0" dirty="0">
                <a:effectLst/>
              </a:rPr>
              <a:t> </a:t>
            </a:r>
            <a:r>
              <a:rPr lang="en-US" sz="1400" b="0" i="0" dirty="0" err="1">
                <a:effectLst/>
              </a:rPr>
              <a:t>è</a:t>
            </a:r>
            <a:r>
              <a:rPr lang="en-US" sz="1400" b="0" i="0" dirty="0">
                <a:effectLst/>
              </a:rPr>
              <a:t> </a:t>
            </a:r>
            <a:r>
              <a:rPr lang="en-US" sz="1400" b="0" i="0" dirty="0" err="1">
                <a:effectLst/>
              </a:rPr>
              <a:t>l’episodio</a:t>
            </a:r>
            <a:r>
              <a:rPr lang="en-US" sz="1400" b="0" i="0" dirty="0">
                <a:effectLst/>
              </a:rPr>
              <a:t> in cui Martino con la </a:t>
            </a:r>
            <a:r>
              <a:rPr lang="en-US" sz="1400" b="0" i="0" dirty="0" err="1">
                <a:effectLst/>
              </a:rPr>
              <a:t>spada</a:t>
            </a:r>
            <a:r>
              <a:rPr lang="en-US" sz="1400" b="0" i="0" dirty="0">
                <a:effectLst/>
              </a:rPr>
              <a:t> </a:t>
            </a:r>
            <a:r>
              <a:rPr lang="en-US" sz="1400" b="0" i="0" dirty="0" err="1">
                <a:effectLst/>
              </a:rPr>
              <a:t>taglia</a:t>
            </a:r>
            <a:r>
              <a:rPr lang="en-US" sz="1400" b="0" i="0" dirty="0">
                <a:effectLst/>
              </a:rPr>
              <a:t> in due il </a:t>
            </a:r>
            <a:r>
              <a:rPr lang="en-US" sz="1400" b="0" i="0" dirty="0" err="1">
                <a:effectLst/>
              </a:rPr>
              <a:t>mantello</a:t>
            </a:r>
            <a:r>
              <a:rPr lang="en-US" sz="1400" b="0" i="0" dirty="0">
                <a:effectLst/>
              </a:rPr>
              <a:t> per </a:t>
            </a:r>
            <a:r>
              <a:rPr lang="en-US" sz="1400" b="0" i="0" dirty="0" err="1">
                <a:effectLst/>
              </a:rPr>
              <a:t>offrirne</a:t>
            </a:r>
            <a:r>
              <a:rPr lang="en-US" sz="1400" b="0" i="0" dirty="0">
                <a:effectLst/>
              </a:rPr>
              <a:t> </a:t>
            </a:r>
            <a:r>
              <a:rPr lang="en-US" sz="1400" b="0" i="0" dirty="0" err="1">
                <a:effectLst/>
              </a:rPr>
              <a:t>parte</a:t>
            </a:r>
            <a:r>
              <a:rPr lang="en-US" sz="1400" b="0" i="0" dirty="0">
                <a:effectLst/>
              </a:rPr>
              <a:t> a un </a:t>
            </a:r>
            <a:r>
              <a:rPr lang="en-US" sz="1400" b="0" i="0" dirty="0" err="1">
                <a:effectLst/>
              </a:rPr>
              <a:t>povero</a:t>
            </a:r>
            <a:r>
              <a:rPr lang="en-US" sz="1400" b="0" i="0" dirty="0">
                <a:effectLst/>
              </a:rPr>
              <a:t> </a:t>
            </a:r>
            <a:r>
              <a:rPr lang="en-US" sz="1400" b="0" i="0" dirty="0" err="1">
                <a:effectLst/>
              </a:rPr>
              <a:t>ignudo</a:t>
            </a:r>
            <a:r>
              <a:rPr lang="en-US" sz="1400" b="0" i="0" dirty="0">
                <a:effectLst/>
              </a:rPr>
              <a:t>. Lo </a:t>
            </a:r>
            <a:r>
              <a:rPr lang="en-US" sz="1400" b="0" i="0" dirty="0" err="1">
                <a:effectLst/>
              </a:rPr>
              <a:t>scritto</a:t>
            </a:r>
            <a:r>
              <a:rPr lang="en-US" sz="1400" b="0" i="0" dirty="0">
                <a:effectLst/>
              </a:rPr>
              <a:t>, </a:t>
            </a:r>
            <a:r>
              <a:rPr lang="en-US" sz="1400" b="0" i="0" dirty="0" err="1">
                <a:effectLst/>
              </a:rPr>
              <a:t>che</a:t>
            </a:r>
            <a:r>
              <a:rPr lang="en-US" sz="1400" b="0" i="0" dirty="0">
                <a:effectLst/>
              </a:rPr>
              <a:t> </a:t>
            </a:r>
            <a:r>
              <a:rPr lang="en-US" sz="1400" b="0" i="0" dirty="0" err="1">
                <a:effectLst/>
              </a:rPr>
              <a:t>lungo</a:t>
            </a:r>
            <a:r>
              <a:rPr lang="en-US" sz="1400" b="0" i="0" dirty="0">
                <a:effectLst/>
              </a:rPr>
              <a:t> </a:t>
            </a:r>
            <a:r>
              <a:rPr lang="en-US" sz="1400" b="0" i="0" dirty="0" err="1">
                <a:effectLst/>
              </a:rPr>
              <a:t>tutto</a:t>
            </a:r>
            <a:r>
              <a:rPr lang="en-US" sz="1400" b="0" i="0" dirty="0">
                <a:effectLst/>
              </a:rPr>
              <a:t> il </a:t>
            </a:r>
            <a:r>
              <a:rPr lang="en-US" sz="1400" b="0" i="0" dirty="0" err="1">
                <a:effectLst/>
              </a:rPr>
              <a:t>medioevo</a:t>
            </a:r>
            <a:r>
              <a:rPr lang="en-US" sz="1400" b="0" i="0" dirty="0">
                <a:effectLst/>
              </a:rPr>
              <a:t> </a:t>
            </a:r>
            <a:r>
              <a:rPr lang="en-US" sz="1400" b="0" i="0" dirty="0" err="1">
                <a:effectLst/>
              </a:rPr>
              <a:t>conobbe</a:t>
            </a:r>
            <a:r>
              <a:rPr lang="en-US" sz="1400" b="0" i="0" dirty="0">
                <a:effectLst/>
              </a:rPr>
              <a:t> </a:t>
            </a:r>
            <a:r>
              <a:rPr lang="en-US" sz="1400" b="0" i="0" dirty="0" err="1">
                <a:effectLst/>
              </a:rPr>
              <a:t>una</a:t>
            </a:r>
            <a:r>
              <a:rPr lang="en-US" sz="1400" b="0" i="0" dirty="0">
                <a:effectLst/>
              </a:rPr>
              <a:t> </a:t>
            </a:r>
            <a:r>
              <a:rPr lang="en-US" sz="1400" b="0" i="0" dirty="0" err="1">
                <a:effectLst/>
              </a:rPr>
              <a:t>fortuna</a:t>
            </a:r>
            <a:r>
              <a:rPr lang="en-US" sz="1400" b="0" i="0" dirty="0">
                <a:effectLst/>
              </a:rPr>
              <a:t> </a:t>
            </a:r>
            <a:r>
              <a:rPr lang="en-US" sz="1400" b="0" i="0" dirty="0" err="1">
                <a:effectLst/>
              </a:rPr>
              <a:t>superiore</a:t>
            </a:r>
            <a:r>
              <a:rPr lang="en-US" sz="1400" b="0" i="0" dirty="0">
                <a:effectLst/>
              </a:rPr>
              <a:t> a </a:t>
            </a:r>
            <a:r>
              <a:rPr lang="en-US" sz="1400" b="0" i="0" dirty="0" err="1">
                <a:effectLst/>
              </a:rPr>
              <a:t>quella</a:t>
            </a:r>
            <a:r>
              <a:rPr lang="en-US" sz="1400" b="0" i="0" dirty="0">
                <a:effectLst/>
              </a:rPr>
              <a:t> di </a:t>
            </a:r>
            <a:r>
              <a:rPr lang="en-US" sz="1400" b="0" i="0" dirty="0" err="1">
                <a:effectLst/>
              </a:rPr>
              <a:t>qualunque</a:t>
            </a:r>
            <a:r>
              <a:rPr lang="en-US" sz="1400" b="0" i="0" dirty="0">
                <a:effectLst/>
              </a:rPr>
              <a:t> </a:t>
            </a:r>
            <a:r>
              <a:rPr lang="en-US" sz="1400" b="0" i="0" dirty="0" err="1">
                <a:effectLst/>
              </a:rPr>
              <a:t>altra</a:t>
            </a:r>
            <a:r>
              <a:rPr lang="en-US" sz="1400" b="0" i="0" dirty="0">
                <a:effectLst/>
              </a:rPr>
              <a:t> opera del </a:t>
            </a:r>
            <a:r>
              <a:rPr lang="en-US" sz="1400" b="0" i="0" dirty="0" err="1">
                <a:effectLst/>
              </a:rPr>
              <a:t>medesimo</a:t>
            </a:r>
            <a:r>
              <a:rPr lang="en-US" sz="1400" b="0" i="0" dirty="0">
                <a:effectLst/>
              </a:rPr>
              <a:t> </a:t>
            </a:r>
            <a:r>
              <a:rPr lang="en-US" sz="1400" b="0" i="0" dirty="0" err="1">
                <a:effectLst/>
              </a:rPr>
              <a:t>genere</a:t>
            </a:r>
            <a:r>
              <a:rPr lang="en-US" sz="1400" b="0" i="0" dirty="0">
                <a:effectLst/>
              </a:rPr>
              <a:t>, </a:t>
            </a:r>
            <a:r>
              <a:rPr lang="en-US" sz="1400" b="0" i="0" dirty="0" err="1">
                <a:effectLst/>
              </a:rPr>
              <a:t>rappresenta</a:t>
            </a:r>
            <a:r>
              <a:rPr lang="en-US" sz="1400" b="0" i="0" dirty="0">
                <a:effectLst/>
              </a:rPr>
              <a:t> un testo </a:t>
            </a:r>
            <a:r>
              <a:rPr lang="en-US" sz="1400" b="0" i="0" dirty="0" err="1">
                <a:effectLst/>
              </a:rPr>
              <a:t>chiave</a:t>
            </a:r>
            <a:r>
              <a:rPr lang="en-US" sz="1400" b="0" i="0" dirty="0">
                <a:effectLst/>
              </a:rPr>
              <a:t> </a:t>
            </a:r>
            <a:r>
              <a:rPr lang="en-US" sz="1400" b="0" i="0" dirty="0" err="1">
                <a:effectLst/>
              </a:rPr>
              <a:t>della</a:t>
            </a:r>
            <a:r>
              <a:rPr lang="en-US" sz="1400" b="0" i="0" dirty="0">
                <a:effectLst/>
              </a:rPr>
              <a:t> </a:t>
            </a:r>
            <a:r>
              <a:rPr lang="en-US" sz="1400" b="0" i="0" dirty="0" err="1">
                <a:effectLst/>
              </a:rPr>
              <a:t>cultura</a:t>
            </a:r>
            <a:r>
              <a:rPr lang="en-US" sz="1400" b="0" i="0" dirty="0">
                <a:effectLst/>
              </a:rPr>
              <a:t> </a:t>
            </a:r>
            <a:r>
              <a:rPr lang="en-US" sz="1400" b="0" i="0" dirty="0" err="1">
                <a:effectLst/>
              </a:rPr>
              <a:t>europea</a:t>
            </a:r>
            <a:r>
              <a:rPr lang="en-US" sz="1400" b="0" i="0" dirty="0">
                <a:effectLst/>
              </a:rPr>
              <a:t> e un </a:t>
            </a:r>
            <a:r>
              <a:rPr lang="en-US" sz="1400" b="0" i="0" dirty="0" err="1">
                <a:effectLst/>
              </a:rPr>
              <a:t>documento</a:t>
            </a:r>
            <a:r>
              <a:rPr lang="en-US" sz="1400" b="0" i="0" dirty="0">
                <a:effectLst/>
              </a:rPr>
              <a:t> </a:t>
            </a:r>
            <a:r>
              <a:rPr lang="en-US" sz="1400" b="0" i="0" dirty="0" err="1">
                <a:effectLst/>
              </a:rPr>
              <a:t>biografico</a:t>
            </a:r>
            <a:r>
              <a:rPr lang="en-US" sz="1400" b="0" i="0" dirty="0">
                <a:effectLst/>
              </a:rPr>
              <a:t> e </a:t>
            </a:r>
            <a:r>
              <a:rPr lang="en-US" sz="1400" b="0" i="0" dirty="0" err="1">
                <a:effectLst/>
              </a:rPr>
              <a:t>agiografico</a:t>
            </a:r>
            <a:r>
              <a:rPr lang="en-US" sz="1400" b="0" i="0" dirty="0">
                <a:effectLst/>
              </a:rPr>
              <a:t> di </a:t>
            </a:r>
            <a:r>
              <a:rPr lang="en-US" sz="1400" b="0" i="0" dirty="0" err="1">
                <a:effectLst/>
              </a:rPr>
              <a:t>eccezionale</a:t>
            </a:r>
            <a:r>
              <a:rPr lang="en-US" sz="1400" b="0" i="0" dirty="0">
                <a:effectLst/>
              </a:rPr>
              <a:t> rilievo, </a:t>
            </a:r>
            <a:r>
              <a:rPr lang="en-US" sz="1400" b="0" i="0" dirty="0" err="1">
                <a:effectLst/>
              </a:rPr>
              <a:t>anche</a:t>
            </a:r>
            <a:r>
              <a:rPr lang="en-US" sz="1400" b="0" i="0" dirty="0">
                <a:effectLst/>
              </a:rPr>
              <a:t> per la </a:t>
            </a:r>
            <a:r>
              <a:rPr lang="en-US" sz="1400" b="0" i="0" dirty="0" err="1">
                <a:effectLst/>
              </a:rPr>
              <a:t>capillare</a:t>
            </a:r>
            <a:r>
              <a:rPr lang="en-US" sz="1400" b="0" i="0" dirty="0">
                <a:effectLst/>
              </a:rPr>
              <a:t> </a:t>
            </a:r>
            <a:r>
              <a:rPr lang="en-US" sz="1400" b="0" i="0" dirty="0" err="1">
                <a:effectLst/>
              </a:rPr>
              <a:t>diffusione</a:t>
            </a:r>
            <a:r>
              <a:rPr lang="en-US" sz="1400" b="0" i="0" dirty="0">
                <a:effectLst/>
              </a:rPr>
              <a:t> </a:t>
            </a:r>
            <a:r>
              <a:rPr lang="en-US" sz="1400" b="0" i="0" dirty="0" err="1">
                <a:effectLst/>
              </a:rPr>
              <a:t>che</a:t>
            </a:r>
            <a:r>
              <a:rPr lang="en-US" sz="1400" b="0" i="0" dirty="0">
                <a:effectLst/>
              </a:rPr>
              <a:t> il </a:t>
            </a:r>
            <a:r>
              <a:rPr lang="en-US" sz="1400" b="0" i="0" dirty="0" err="1">
                <a:effectLst/>
              </a:rPr>
              <a:t>culto</a:t>
            </a:r>
            <a:r>
              <a:rPr lang="en-US" sz="1400" b="0" i="0" dirty="0">
                <a:effectLst/>
              </a:rPr>
              <a:t> del santo ha </a:t>
            </a:r>
            <a:r>
              <a:rPr lang="en-US" sz="1400" b="0" i="0" dirty="0" err="1">
                <a:effectLst/>
              </a:rPr>
              <a:t>sino</a:t>
            </a:r>
            <a:r>
              <a:rPr lang="en-US" sz="1400" b="0" i="0" dirty="0">
                <a:effectLst/>
              </a:rPr>
              <a:t> ai </a:t>
            </a:r>
            <a:r>
              <a:rPr lang="en-US" sz="1400" b="0" i="0" dirty="0" err="1">
                <a:effectLst/>
              </a:rPr>
              <a:t>nostri</a:t>
            </a:r>
            <a:r>
              <a:rPr lang="en-US" sz="1400" b="0" i="0" dirty="0">
                <a:effectLst/>
              </a:rPr>
              <a:t> </a:t>
            </a:r>
            <a:r>
              <a:rPr lang="en-US" sz="1400" b="0" i="0" dirty="0" err="1">
                <a:effectLst/>
              </a:rPr>
              <a:t>giorni</a:t>
            </a:r>
            <a:r>
              <a:rPr lang="en-US" sz="1400" b="0" i="0" dirty="0">
                <a:effectLst/>
              </a:rPr>
              <a:t> </a:t>
            </a:r>
            <a:r>
              <a:rPr lang="en-US" sz="1400" b="0" i="0" dirty="0" err="1">
                <a:effectLst/>
              </a:rPr>
              <a:t>avuto</a:t>
            </a:r>
            <a:r>
              <a:rPr lang="en-US" sz="1400" b="0" i="0" dirty="0">
                <a:effectLst/>
              </a:rPr>
              <a:t> in </a:t>
            </a:r>
            <a:r>
              <a:rPr lang="en-US" sz="1400" b="0" i="0" dirty="0" err="1">
                <a:effectLst/>
              </a:rPr>
              <a:t>Occidente</a:t>
            </a:r>
            <a:r>
              <a:rPr lang="en-US" sz="1400" b="0" i="0" dirty="0">
                <a:effectLst/>
              </a:rPr>
              <a:t>, con </a:t>
            </a:r>
            <a:r>
              <a:rPr lang="en-US" sz="1400" b="0" i="0" dirty="0" err="1">
                <a:effectLst/>
              </a:rPr>
              <a:t>migliaia</a:t>
            </a:r>
            <a:r>
              <a:rPr lang="en-US" sz="1400" b="0" i="0" dirty="0">
                <a:effectLst/>
              </a:rPr>
              <a:t> di </a:t>
            </a:r>
            <a:r>
              <a:rPr lang="en-US" sz="1400" b="0" i="0" dirty="0" err="1">
                <a:effectLst/>
              </a:rPr>
              <a:t>luoghi</a:t>
            </a:r>
            <a:r>
              <a:rPr lang="en-US" sz="1400" b="0" i="0" dirty="0">
                <a:effectLst/>
              </a:rPr>
              <a:t> di </a:t>
            </a:r>
            <a:r>
              <a:rPr lang="en-US" sz="1400" b="0" i="0" dirty="0" err="1">
                <a:effectLst/>
              </a:rPr>
              <a:t>culto</a:t>
            </a:r>
            <a:r>
              <a:rPr lang="en-US" sz="1400" b="0" i="0" dirty="0">
                <a:effectLst/>
              </a:rPr>
              <a:t> a </a:t>
            </a:r>
            <a:r>
              <a:rPr lang="en-US" sz="1400" b="0" i="0" dirty="0" err="1">
                <a:effectLst/>
              </a:rPr>
              <a:t>lui</a:t>
            </a:r>
            <a:r>
              <a:rPr lang="en-US" sz="1400" b="0" i="0" dirty="0">
                <a:effectLst/>
              </a:rPr>
              <a:t> </a:t>
            </a:r>
            <a:r>
              <a:rPr lang="en-US" sz="1400" b="0" i="0" dirty="0" err="1">
                <a:effectLst/>
              </a:rPr>
              <a:t>dedicati</a:t>
            </a:r>
            <a:r>
              <a:rPr lang="en-US" sz="1400" b="0" i="0" dirty="0">
                <a:effectLst/>
              </a:rPr>
              <a:t>. </a:t>
            </a:r>
            <a:endParaRPr lang="en-US" sz="1400" dirty="0"/>
          </a:p>
        </p:txBody>
      </p:sp>
      <p:pic>
        <p:nvPicPr>
          <p:cNvPr id="2050" name="Picture 2" descr="San Martino di Tours - IL CARDO">
            <a:extLst>
              <a:ext uri="{FF2B5EF4-FFF2-40B4-BE49-F238E27FC236}">
                <a16:creationId xmlns:a16="http://schemas.microsoft.com/office/drawing/2014/main" id="{7479094B-28EA-6935-E759-6FAA5CC72AE4}"/>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4095" r="-1" b="20877"/>
          <a:stretch>
            <a:fillRect/>
          </a:stretch>
        </p:blipFill>
        <p:spPr bwMode="auto">
          <a:xfrm>
            <a:off x="5958018" y="508090"/>
            <a:ext cx="5709726" cy="584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9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Freeform: Shape 307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081" name="Rectangle 3080">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olo 6">
            <a:extLst>
              <a:ext uri="{FF2B5EF4-FFF2-40B4-BE49-F238E27FC236}">
                <a16:creationId xmlns:a16="http://schemas.microsoft.com/office/drawing/2014/main" id="{38C61EED-2727-17E4-FE2E-5ED42F05753E}"/>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La Chiesa di Ticinum nel IV secolo</a:t>
            </a:r>
          </a:p>
        </p:txBody>
      </p:sp>
      <p:pic>
        <p:nvPicPr>
          <p:cNvPr id="3074" name="Picture 2" descr="S. Siro">
            <a:extLst>
              <a:ext uri="{FF2B5EF4-FFF2-40B4-BE49-F238E27FC236}">
                <a16:creationId xmlns:a16="http://schemas.microsoft.com/office/drawing/2014/main" id="{6DA7D293-0EC1-2AD5-B591-247753A48DA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999" r="-1" b="7998"/>
          <a:stretch>
            <a:fillRect/>
          </a:stretch>
        </p:blipFill>
        <p:spPr bwMode="auto">
          <a:xfrm>
            <a:off x="517869" y="508091"/>
            <a:ext cx="4221911" cy="5837918"/>
          </a:xfrm>
          <a:prstGeom prst="rect">
            <a:avLst/>
          </a:prstGeom>
          <a:noFill/>
          <a:extLst>
            <a:ext uri="{909E8E84-426E-40DD-AFC4-6F175D3DCCD1}">
              <a14:hiddenFill xmlns:a14="http://schemas.microsoft.com/office/drawing/2010/main">
                <a:solidFill>
                  <a:srgbClr val="FFFFFF"/>
                </a:solidFill>
              </a14:hiddenFill>
            </a:ext>
          </a:extLst>
        </p:spPr>
      </p:pic>
      <p:sp>
        <p:nvSpPr>
          <p:cNvPr id="3083" name="Freeform: Shape 3082">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Segnaposto testo 8">
            <a:extLst>
              <a:ext uri="{FF2B5EF4-FFF2-40B4-BE49-F238E27FC236}">
                <a16:creationId xmlns:a16="http://schemas.microsoft.com/office/drawing/2014/main" id="{2B4927E7-5520-F615-7EC1-17DC31588513}"/>
              </a:ext>
            </a:extLst>
          </p:cNvPr>
          <p:cNvSpPr>
            <a:spLocks noGrp="1"/>
          </p:cNvSpPr>
          <p:nvPr>
            <p:ph type="body" sz="half" idx="2"/>
          </p:nvPr>
        </p:nvSpPr>
        <p:spPr>
          <a:xfrm>
            <a:off x="5431536" y="2578608"/>
            <a:ext cx="6236208" cy="3767328"/>
          </a:xfrm>
        </p:spPr>
        <p:txBody>
          <a:bodyPr vert="horz" lIns="91440" tIns="45720" rIns="91440" bIns="45720" rtlCol="0">
            <a:normAutofit/>
          </a:bodyPr>
          <a:lstStyle/>
          <a:p>
            <a:pPr indent="-228600">
              <a:buFont typeface="Arial" panose="020B0604020202020204" pitchFamily="34" charset="0"/>
              <a:buChar char="•"/>
            </a:pPr>
            <a:r>
              <a:rPr lang="en-US" dirty="0"/>
              <a:t>Al tempo del </a:t>
            </a:r>
            <a:r>
              <a:rPr lang="en-US" dirty="0" err="1"/>
              <a:t>concilio</a:t>
            </a:r>
            <a:r>
              <a:rPr lang="en-US" dirty="0"/>
              <a:t> di </a:t>
            </a:r>
            <a:r>
              <a:rPr lang="en-US" dirty="0" err="1"/>
              <a:t>Nicea</a:t>
            </a:r>
            <a:r>
              <a:rPr lang="en-US" dirty="0"/>
              <a:t> (325) a </a:t>
            </a:r>
            <a:r>
              <a:rPr lang="en-US" dirty="0" err="1"/>
              <a:t>Ticinum</a:t>
            </a:r>
            <a:r>
              <a:rPr lang="en-US" dirty="0"/>
              <a:t> </a:t>
            </a:r>
            <a:r>
              <a:rPr lang="en-US" dirty="0" err="1"/>
              <a:t>esisteva</a:t>
            </a:r>
            <a:r>
              <a:rPr lang="en-US" dirty="0"/>
              <a:t> </a:t>
            </a:r>
            <a:r>
              <a:rPr lang="en-US" dirty="0" err="1"/>
              <a:t>già</a:t>
            </a:r>
            <a:r>
              <a:rPr lang="en-US" dirty="0"/>
              <a:t> </a:t>
            </a:r>
            <a:r>
              <a:rPr lang="en-US" dirty="0" err="1"/>
              <a:t>una</a:t>
            </a:r>
            <a:r>
              <a:rPr lang="en-US" dirty="0"/>
              <a:t> </a:t>
            </a:r>
            <a:r>
              <a:rPr lang="en-US" dirty="0" err="1"/>
              <a:t>comunità</a:t>
            </a:r>
            <a:r>
              <a:rPr lang="en-US" dirty="0"/>
              <a:t> </a:t>
            </a:r>
            <a:r>
              <a:rPr lang="en-US" dirty="0" err="1"/>
              <a:t>cristiana</a:t>
            </a:r>
            <a:r>
              <a:rPr lang="en-US" dirty="0"/>
              <a:t>: con un proprio </a:t>
            </a:r>
            <a:r>
              <a:rPr lang="en-US" dirty="0" err="1"/>
              <a:t>luogo</a:t>
            </a:r>
            <a:r>
              <a:rPr lang="en-US" dirty="0"/>
              <a:t> di </a:t>
            </a:r>
            <a:r>
              <a:rPr lang="en-US" dirty="0" err="1"/>
              <a:t>culto</a:t>
            </a:r>
            <a:r>
              <a:rPr lang="en-US" dirty="0"/>
              <a:t>?</a:t>
            </a:r>
          </a:p>
          <a:p>
            <a:pPr indent="-228600">
              <a:buFont typeface="Arial" panose="020B0604020202020204" pitchFamily="34" charset="0"/>
              <a:buChar char="•"/>
            </a:pPr>
            <a:r>
              <a:rPr lang="en-US" dirty="0"/>
              <a:t>Se </a:t>
            </a:r>
            <a:r>
              <a:rPr lang="en-US" dirty="0" err="1"/>
              <a:t>esisteva</a:t>
            </a:r>
            <a:r>
              <a:rPr lang="en-US" dirty="0"/>
              <a:t>, dove </a:t>
            </a:r>
            <a:r>
              <a:rPr lang="en-US" dirty="0" err="1"/>
              <a:t>si</a:t>
            </a:r>
            <a:r>
              <a:rPr lang="en-US" dirty="0"/>
              <a:t> </a:t>
            </a:r>
            <a:r>
              <a:rPr lang="en-US" dirty="0" err="1"/>
              <a:t>trovava</a:t>
            </a:r>
            <a:r>
              <a:rPr lang="en-US" dirty="0"/>
              <a:t>?</a:t>
            </a:r>
          </a:p>
          <a:p>
            <a:pPr indent="-228600">
              <a:buFont typeface="Arial" panose="020B0604020202020204" pitchFamily="34" charset="0"/>
              <a:buChar char="•"/>
            </a:pPr>
            <a:r>
              <a:rPr lang="en-US" dirty="0"/>
              <a:t>San Siro, primo </a:t>
            </a:r>
            <a:r>
              <a:rPr lang="en-US" dirty="0" err="1"/>
              <a:t>vescovo</a:t>
            </a:r>
            <a:r>
              <a:rPr lang="en-US" dirty="0"/>
              <a:t> di Pavia?</a:t>
            </a:r>
          </a:p>
          <a:p>
            <a:pPr indent="-228600">
              <a:buFont typeface="Arial" panose="020B0604020202020204" pitchFamily="34" charset="0"/>
              <a:buChar char="•"/>
            </a:pPr>
            <a:endParaRPr lang="en-US" dirty="0"/>
          </a:p>
        </p:txBody>
      </p:sp>
    </p:spTree>
    <p:extLst>
      <p:ext uri="{BB962C8B-B14F-4D97-AF65-F5344CB8AC3E}">
        <p14:creationId xmlns:p14="http://schemas.microsoft.com/office/powerpoint/2010/main" val="4186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1AF9EEB-1326-F3E5-5F0A-A8684BDD7BD9}"/>
              </a:ext>
            </a:extLst>
          </p:cNvPr>
          <p:cNvSpPr>
            <a:spLocks noGrp="1"/>
          </p:cNvSpPr>
          <p:nvPr>
            <p:ph type="title"/>
          </p:nvPr>
        </p:nvSpPr>
        <p:spPr/>
        <p:txBody>
          <a:bodyPr/>
          <a:lstStyle/>
          <a:p>
            <a:r>
              <a:rPr lang="it-IT" dirty="0"/>
              <a:t>I primi vescovi di Pavia</a:t>
            </a:r>
          </a:p>
        </p:txBody>
      </p:sp>
      <p:sp>
        <p:nvSpPr>
          <p:cNvPr id="6" name="Segnaposto contenuto 5">
            <a:extLst>
              <a:ext uri="{FF2B5EF4-FFF2-40B4-BE49-F238E27FC236}">
                <a16:creationId xmlns:a16="http://schemas.microsoft.com/office/drawing/2014/main" id="{3C88DD55-583B-04AC-188F-3048FC4F5698}"/>
              </a:ext>
            </a:extLst>
          </p:cNvPr>
          <p:cNvSpPr>
            <a:spLocks noGrp="1"/>
          </p:cNvSpPr>
          <p:nvPr>
            <p:ph idx="1"/>
          </p:nvPr>
        </p:nvSpPr>
        <p:spPr/>
        <p:txBody>
          <a:bodyPr/>
          <a:lstStyle/>
          <a:p>
            <a:pPr marL="0" indent="0">
              <a:buNone/>
            </a:pPr>
            <a:r>
              <a:rPr lang="it-IT" b="0" i="0" dirty="0">
                <a:solidFill>
                  <a:srgbClr val="0A0A0A"/>
                </a:solidFill>
                <a:effectLst/>
                <a:latin typeface="Roboto Condensed" panose="020F0502020204030204" pitchFamily="34" charset="0"/>
              </a:rPr>
              <a:t>Siro (prima metà sec. IV), </a:t>
            </a:r>
            <a:r>
              <a:rPr lang="it-IT" b="0" i="0" dirty="0" err="1">
                <a:solidFill>
                  <a:srgbClr val="0A0A0A"/>
                </a:solidFill>
                <a:effectLst/>
                <a:latin typeface="Roboto Condensed" panose="020F0502020204030204" pitchFamily="34" charset="0"/>
              </a:rPr>
              <a:t>protovescovo</a:t>
            </a:r>
            <a:r>
              <a:rPr lang="it-IT" b="0" i="0" dirty="0">
                <a:solidFill>
                  <a:srgbClr val="0A0A0A"/>
                </a:solidFill>
                <a:effectLst/>
                <a:latin typeface="Roboto Condensed" panose="020F0502020204030204" pitchFamily="34" charset="0"/>
              </a:rPr>
              <a:t>, santo.</a:t>
            </a:r>
            <a:br>
              <a:rPr lang="it-IT" dirty="0"/>
            </a:br>
            <a:r>
              <a:rPr lang="it-IT" b="0" i="0" dirty="0">
                <a:solidFill>
                  <a:srgbClr val="0A0A0A"/>
                </a:solidFill>
                <a:effectLst/>
                <a:latin typeface="Roboto Condensed" panose="020F0502020204030204" pitchFamily="34" charset="0"/>
              </a:rPr>
              <a:t>Pompeo I (inizio seconda metà sec. IV), santo.</a:t>
            </a:r>
            <a:br>
              <a:rPr lang="it-IT" dirty="0"/>
            </a:br>
            <a:r>
              <a:rPr lang="it-IT" b="0" i="0" dirty="0" err="1">
                <a:solidFill>
                  <a:srgbClr val="0A0A0A"/>
                </a:solidFill>
                <a:effectLst/>
                <a:latin typeface="Roboto Condensed" panose="020F0502020204030204" pitchFamily="34" charset="0"/>
              </a:rPr>
              <a:t>Invenzio</a:t>
            </a:r>
            <a:r>
              <a:rPr lang="it-IT" b="0" i="0" dirty="0">
                <a:solidFill>
                  <a:srgbClr val="0A0A0A"/>
                </a:solidFill>
                <a:effectLst/>
                <a:latin typeface="Roboto Condensed" panose="020F0502020204030204" pitchFamily="34" charset="0"/>
              </a:rPr>
              <a:t> (o </a:t>
            </a:r>
            <a:r>
              <a:rPr lang="it-IT" b="0" i="0" dirty="0" err="1">
                <a:solidFill>
                  <a:srgbClr val="0A0A0A"/>
                </a:solidFill>
                <a:effectLst/>
                <a:latin typeface="Roboto Condensed" panose="020F0502020204030204" pitchFamily="34" charset="0"/>
              </a:rPr>
              <a:t>Iuvenzio</a:t>
            </a:r>
            <a:r>
              <a:rPr lang="it-IT" b="0" i="0" dirty="0">
                <a:solidFill>
                  <a:srgbClr val="0A0A0A"/>
                </a:solidFill>
                <a:effectLst/>
                <a:latin typeface="Roboto Condensed" panose="020F0502020204030204" pitchFamily="34" charset="0"/>
              </a:rPr>
              <a:t>) (…381…-397), santo.</a:t>
            </a:r>
            <a:br>
              <a:rPr lang="it-IT" dirty="0"/>
            </a:br>
            <a:r>
              <a:rPr lang="it-IT" b="0" i="0" dirty="0" err="1">
                <a:solidFill>
                  <a:srgbClr val="0A0A0A"/>
                </a:solidFill>
                <a:effectLst/>
                <a:latin typeface="Roboto Condensed" panose="020F0502020204030204" pitchFamily="34" charset="0"/>
              </a:rPr>
              <a:t>Profuturo</a:t>
            </a:r>
            <a:r>
              <a:rPr lang="it-IT" b="0" i="0" dirty="0">
                <a:solidFill>
                  <a:srgbClr val="0A0A0A"/>
                </a:solidFill>
                <a:effectLst/>
                <a:latin typeface="Roboto Condensed" panose="020F0502020204030204" pitchFamily="34" charset="0"/>
              </a:rPr>
              <a:t> (397-inizio sec. V).</a:t>
            </a:r>
            <a:br>
              <a:rPr lang="it-IT" dirty="0"/>
            </a:br>
            <a:r>
              <a:rPr lang="it-IT" b="0" i="0" dirty="0" err="1">
                <a:solidFill>
                  <a:srgbClr val="0A0A0A"/>
                </a:solidFill>
                <a:effectLst/>
                <a:latin typeface="Roboto Condensed" panose="020F0502020204030204" pitchFamily="34" charset="0"/>
              </a:rPr>
              <a:t>Obediano</a:t>
            </a:r>
            <a:r>
              <a:rPr lang="it-IT" b="0" i="0" dirty="0">
                <a:solidFill>
                  <a:srgbClr val="0A0A0A"/>
                </a:solidFill>
                <a:effectLst/>
                <a:latin typeface="Roboto Condensed" panose="020F0502020204030204" pitchFamily="34" charset="0"/>
              </a:rPr>
              <a:t> (prima metà sec. V).</a:t>
            </a:r>
            <a:br>
              <a:rPr lang="it-IT" dirty="0"/>
            </a:br>
            <a:r>
              <a:rPr lang="it-IT" b="0" i="0" dirty="0" err="1">
                <a:solidFill>
                  <a:srgbClr val="0A0A0A"/>
                </a:solidFill>
                <a:effectLst/>
                <a:latin typeface="Roboto Condensed" panose="020F0502020204030204" pitchFamily="34" charset="0"/>
              </a:rPr>
              <a:t>Ursicino</a:t>
            </a:r>
            <a:r>
              <a:rPr lang="it-IT" b="0" i="0" dirty="0">
                <a:solidFill>
                  <a:srgbClr val="0A0A0A"/>
                </a:solidFill>
                <a:effectLst/>
                <a:latin typeface="Roboto Condensed" panose="020F0502020204030204" pitchFamily="34" charset="0"/>
              </a:rPr>
              <a:t> (prima metà sec. V), santo.</a:t>
            </a:r>
            <a:br>
              <a:rPr lang="it-IT" dirty="0"/>
            </a:br>
            <a:r>
              <a:rPr lang="it-IT" b="0" i="0" dirty="0">
                <a:solidFill>
                  <a:srgbClr val="0A0A0A"/>
                </a:solidFill>
                <a:effectLst/>
                <a:latin typeface="Roboto Condensed" panose="020F0502020204030204" pitchFamily="34" charset="0"/>
              </a:rPr>
              <a:t>Crispino I (434 ca. …451…-466), santo.</a:t>
            </a:r>
          </a:p>
          <a:p>
            <a:pPr marL="0" indent="0">
              <a:buNone/>
            </a:pPr>
            <a:endParaRPr lang="it-IT" dirty="0">
              <a:solidFill>
                <a:srgbClr val="0A0A0A"/>
              </a:solidFill>
              <a:latin typeface="Roboto Condensed" panose="020F0502020204030204" pitchFamily="34" charset="0"/>
            </a:endParaRPr>
          </a:p>
          <a:p>
            <a:pPr marL="0" indent="0">
              <a:buNone/>
            </a:pPr>
            <a:r>
              <a:rPr lang="it-IT" i="1" dirty="0">
                <a:solidFill>
                  <a:srgbClr val="0A0A0A"/>
                </a:solidFill>
                <a:latin typeface="Roboto Condensed" panose="020F0502020204030204" pitchFamily="34" charset="0"/>
              </a:rPr>
              <a:t>Due parole su Pompeo e su </a:t>
            </a:r>
            <a:r>
              <a:rPr lang="it-IT" i="1" dirty="0" err="1">
                <a:solidFill>
                  <a:srgbClr val="0A0A0A"/>
                </a:solidFill>
                <a:latin typeface="Roboto Condensed" panose="020F0502020204030204" pitchFamily="34" charset="0"/>
              </a:rPr>
              <a:t>Invenzio</a:t>
            </a:r>
            <a:r>
              <a:rPr lang="it-IT" i="1" dirty="0">
                <a:solidFill>
                  <a:srgbClr val="0A0A0A"/>
                </a:solidFill>
                <a:latin typeface="Roboto Condensed" panose="020F0502020204030204" pitchFamily="34" charset="0"/>
              </a:rPr>
              <a:t>…</a:t>
            </a:r>
            <a:endParaRPr lang="it-IT" i="1" dirty="0"/>
          </a:p>
        </p:txBody>
      </p:sp>
    </p:spTree>
    <p:extLst>
      <p:ext uri="{BB962C8B-B14F-4D97-AF65-F5344CB8AC3E}">
        <p14:creationId xmlns:p14="http://schemas.microsoft.com/office/powerpoint/2010/main" val="251941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71E951-B1FA-3CCA-7FAC-A999713DD4A9}"/>
              </a:ext>
            </a:extLst>
          </p:cNvPr>
          <p:cNvSpPr>
            <a:spLocks noGrp="1"/>
          </p:cNvSpPr>
          <p:nvPr>
            <p:ph type="title"/>
          </p:nvPr>
        </p:nvSpPr>
        <p:spPr>
          <a:xfrm>
            <a:off x="521208" y="978408"/>
            <a:ext cx="11155680" cy="861967"/>
          </a:xfrm>
        </p:spPr>
        <p:txBody>
          <a:bodyPr/>
          <a:lstStyle/>
          <a:p>
            <a:r>
              <a:rPr lang="it-IT" dirty="0"/>
              <a:t>Ambrogio, De </a:t>
            </a:r>
            <a:r>
              <a:rPr lang="it-IT" dirty="0" err="1"/>
              <a:t>officiis</a:t>
            </a:r>
            <a:r>
              <a:rPr lang="it-IT" dirty="0"/>
              <a:t> II, 29, 150-151</a:t>
            </a:r>
          </a:p>
        </p:txBody>
      </p:sp>
      <p:sp>
        <p:nvSpPr>
          <p:cNvPr id="5" name="CasellaDiTesto 4">
            <a:extLst>
              <a:ext uri="{FF2B5EF4-FFF2-40B4-BE49-F238E27FC236}">
                <a16:creationId xmlns:a16="http://schemas.microsoft.com/office/drawing/2014/main" id="{518ACE87-4031-BF54-3D8C-BA8D4C18FB6B}"/>
              </a:ext>
            </a:extLst>
          </p:cNvPr>
          <p:cNvSpPr txBox="1"/>
          <p:nvPr/>
        </p:nvSpPr>
        <p:spPr>
          <a:xfrm>
            <a:off x="515112" y="1758542"/>
            <a:ext cx="11155680" cy="4524315"/>
          </a:xfrm>
          <a:prstGeom prst="rect">
            <a:avLst/>
          </a:prstGeom>
          <a:noFill/>
        </p:spPr>
        <p:txBody>
          <a:bodyPr wrap="square">
            <a:spAutoFit/>
          </a:bodyPr>
          <a:lstStyle/>
          <a:p>
            <a:pPr algn="just"/>
            <a:r>
              <a:rPr lang="it-IT" dirty="0">
                <a:solidFill>
                  <a:srgbClr val="000000"/>
                </a:solidFill>
                <a:effectLst/>
                <a:latin typeface="Times New Roman" panose="02020603050405020304" pitchFamily="18" charset="0"/>
              </a:rPr>
              <a:t>150. Voi stessi ricordate quante volte abbiamo lottato contro gli attacchi imperiali in difesa dei depositi delle vedove, anzi di tutti. A queste mie lotte partecipaste anche voi. </a:t>
            </a:r>
            <a:r>
              <a:rPr lang="it-IT" dirty="0">
                <a:solidFill>
                  <a:srgbClr val="FF0000"/>
                </a:solidFill>
                <a:effectLst/>
                <a:latin typeface="Times New Roman" panose="02020603050405020304" pitchFamily="18" charset="0"/>
              </a:rPr>
              <a:t>Addurrò il recente esempio della Chiesa di Pavia</a:t>
            </a:r>
            <a:r>
              <a:rPr lang="it-IT" dirty="0">
                <a:solidFill>
                  <a:srgbClr val="000000"/>
                </a:solidFill>
                <a:effectLst/>
                <a:latin typeface="Times New Roman" panose="02020603050405020304" pitchFamily="18" charset="0"/>
              </a:rPr>
              <a:t>, che correva il rischio di perdere il deposito di una vedova, affidato alla sua custodia. Di fronte alle insistenze di colui che, sul fondamento di un rescritto imperiale, lo rivendicava, gli ecclesiastici non riuscivano a far valere la propria autorità. Anche altolocati personaggi e gli esecutori nominati sostenevano che non era possibile opporsi agli ordini dell’imperatore. Si leggeva il testo del rescritto, che era categorico, si leggevano le decisioni del ministro della casa imperiale, l’agente imperiale stava per intervenire. In breve il deposito era stato consegnato.</a:t>
            </a:r>
          </a:p>
          <a:p>
            <a:pPr algn="just"/>
            <a:r>
              <a:rPr lang="it-IT" dirty="0">
                <a:solidFill>
                  <a:srgbClr val="000000"/>
                </a:solidFill>
                <a:effectLst/>
                <a:latin typeface="Times New Roman" panose="02020603050405020304" pitchFamily="18" charset="0"/>
              </a:rPr>
              <a:t>151. Tuttavia, dopo essersi consultato con me, </a:t>
            </a:r>
            <a:r>
              <a:rPr lang="it-IT" dirty="0">
                <a:solidFill>
                  <a:srgbClr val="FF0000"/>
                </a:solidFill>
                <a:effectLst/>
                <a:latin typeface="Times New Roman" panose="02020603050405020304" pitchFamily="18" charset="0"/>
              </a:rPr>
              <a:t>il santo vescovo </a:t>
            </a:r>
            <a:r>
              <a:rPr lang="it-IT" dirty="0">
                <a:solidFill>
                  <a:srgbClr val="000000"/>
                </a:solidFill>
                <a:effectLst/>
                <a:latin typeface="Times New Roman" panose="02020603050405020304" pitchFamily="18" charset="0"/>
              </a:rPr>
              <a:t>sbarrò gli accessi delle stanze dove sapeva che era stato trasportato il deposito della vedova. E siccome non </a:t>
            </a:r>
            <a:r>
              <a:rPr lang="it-IT" dirty="0" err="1">
                <a:solidFill>
                  <a:srgbClr val="000000"/>
                </a:solidFill>
                <a:effectLst/>
                <a:latin typeface="Times New Roman" panose="02020603050405020304" pitchFamily="18" charset="0"/>
              </a:rPr>
              <a:t>potè</a:t>
            </a:r>
            <a:r>
              <a:rPr lang="it-IT" dirty="0">
                <a:solidFill>
                  <a:srgbClr val="000000"/>
                </a:solidFill>
                <a:effectLst/>
                <a:latin typeface="Times New Roman" panose="02020603050405020304" pitchFamily="18" charset="0"/>
              </a:rPr>
              <a:t> essere tolto di lì, fu recuperato dietro rilascio di una ricevuta. In seguito, sulla scorta di tale ricevuta esso veniva nuovamente richiesto, l’imperatore aveva rinnovato l’ordine in modo da rivolgerci personalmente l’ingiunzione. Si oppose un rifiuto e, </a:t>
            </a:r>
            <a:r>
              <a:rPr lang="it-IT" dirty="0" err="1">
                <a:solidFill>
                  <a:srgbClr val="000000"/>
                </a:solidFill>
                <a:effectLst/>
                <a:latin typeface="Times New Roman" panose="02020603050405020304" pitchFamily="18" charset="0"/>
              </a:rPr>
              <a:t>dopochè</a:t>
            </a:r>
            <a:r>
              <a:rPr lang="it-IT" dirty="0">
                <a:solidFill>
                  <a:srgbClr val="000000"/>
                </a:solidFill>
                <a:effectLst/>
                <a:latin typeface="Times New Roman" panose="02020603050405020304" pitchFamily="18" charset="0"/>
              </a:rPr>
              <a:t> gli furono ricordati l’autorità della legge divina, i passi scritturali e il pericolo corso da Eliodoro, a stento finalmente l’imperatore intese la ragione. Successivamente si era anche cercato di sottrarre nascostamente il deposito, ma </a:t>
            </a:r>
            <a:r>
              <a:rPr lang="it-IT" dirty="0">
                <a:solidFill>
                  <a:srgbClr val="FF0000"/>
                </a:solidFill>
                <a:effectLst/>
                <a:latin typeface="Times New Roman" panose="02020603050405020304" pitchFamily="18" charset="0"/>
              </a:rPr>
              <a:t>il santo vescovo </a:t>
            </a:r>
            <a:r>
              <a:rPr lang="it-IT" dirty="0">
                <a:solidFill>
                  <a:srgbClr val="000000"/>
                </a:solidFill>
                <a:effectLst/>
                <a:latin typeface="Times New Roman" panose="02020603050405020304" pitchFamily="18" charset="0"/>
              </a:rPr>
              <a:t>prevenne il tentativo, restituendo alla vedova ciò che aveva ricevuto. </a:t>
            </a:r>
            <a:r>
              <a:rPr lang="it-IT">
                <a:solidFill>
                  <a:srgbClr val="000000"/>
                </a:solidFill>
                <a:effectLst/>
                <a:latin typeface="Times New Roman" panose="02020603050405020304" pitchFamily="18" charset="0"/>
              </a:rPr>
              <a:t>Intanto l’impegno assunto </a:t>
            </a:r>
            <a:r>
              <a:rPr lang="it-IT" dirty="0">
                <a:solidFill>
                  <a:srgbClr val="000000"/>
                </a:solidFill>
                <a:effectLst/>
                <a:latin typeface="Times New Roman" panose="02020603050405020304" pitchFamily="18" charset="0"/>
              </a:rPr>
              <a:t>è salvo; la violenza non desta più timore, perché ormai sono beni materiali a correre pericolo, non la parola data. </a:t>
            </a:r>
          </a:p>
          <a:p>
            <a:pPr algn="just"/>
            <a:endParaRPr lang="it-IT"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31816392"/>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38</TotalTime>
  <Words>948</Words>
  <Application>Microsoft Macintosh PowerPoint</Application>
  <PresentationFormat>Widescreen</PresentationFormat>
  <Paragraphs>37</Paragraphs>
  <Slides>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Arial</vt:lpstr>
      <vt:lpstr>Bierstadt</vt:lpstr>
      <vt:lpstr>Roboto Condensed</vt:lpstr>
      <vt:lpstr>Times New Roman</vt:lpstr>
      <vt:lpstr>GestaltVTI</vt:lpstr>
      <vt:lpstr>Le origini</vt:lpstr>
      <vt:lpstr>Martino di Tours</vt:lpstr>
      <vt:lpstr>Sulpicio Severo</vt:lpstr>
      <vt:lpstr>La Chiesa di Ticinum nel IV secolo</vt:lpstr>
      <vt:lpstr>I primi vescovi di Pavia</vt:lpstr>
      <vt:lpstr>Ambrogio, De officiis II, 29, 150-151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Fabio Besostri</dc:creator>
  <cp:lastModifiedBy>Fabio Besostri</cp:lastModifiedBy>
  <cp:revision>1</cp:revision>
  <dcterms:created xsi:type="dcterms:W3CDTF">2025-10-09T10:01:35Z</dcterms:created>
  <dcterms:modified xsi:type="dcterms:W3CDTF">2025-10-09T10:40:07Z</dcterms:modified>
</cp:coreProperties>
</file>