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8" r:id="rId3"/>
    <p:sldId id="257" r:id="rId4"/>
    <p:sldId id="258" r:id="rId5"/>
    <p:sldId id="259" r:id="rId6"/>
    <p:sldId id="260" r:id="rId7"/>
    <p:sldId id="261" r:id="rId8"/>
    <p:sldId id="262" r:id="rId9"/>
    <p:sldId id="263" r:id="rId10"/>
    <p:sldId id="264" r:id="rId11"/>
    <p:sldId id="265" r:id="rId12"/>
    <p:sldId id="266" r:id="rId13"/>
    <p:sldId id="267"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3521"/>
  </p:normalViewPr>
  <p:slideViewPr>
    <p:cSldViewPr snapToGrid="0" snapToObjects="1">
      <p:cViewPr varScale="1">
        <p:scale>
          <a:sx n="90" d="100"/>
          <a:sy n="90" d="100"/>
        </p:scale>
        <p:origin x="232" y="7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it-IT"/>
              <a:t>Fare clic per modificare stile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it-IT"/>
              <a:t>Fare clic per modificare stile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Trascinare l'immagine su un segnaposto o fare clic sull'icona per aggiungerla</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10/3/25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it-IT"/>
              <a:t>Fare clic per modificare stile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10/3/25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it-IT"/>
              <a:t>Fare clic per modificare stile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10/3/25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it-IT"/>
              <a:t>Fare clic per modificare stile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10/3/25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it-IT"/>
              <a:t>Fare clic per modificare stile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t>10/3/25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it-IT"/>
              <a:t>Fare clic per modificare stile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Trascinare l'immagine su un segnaposto o fare clic sull'icona per aggiungerla</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Trascinare l'immagine su un segnaposto o fare clic sull'icona per aggiungerla</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Trascinare l'immagine su un segnaposto o fare clic sull'icona per aggiungerla</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t>10/3/25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a:t>Fare clic per modificare stile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it-IT"/>
              <a:t>Fare clic per modificare stile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a:t>Fare clic per modificare stile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it-IT"/>
              <a:t>Fare clic per modificare stile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dirty="0"/>
              <a:t>10/3/25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it-IT"/>
              <a:t>Fare clic per modificare stile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it-IT"/>
              <a:t>Fare clic per modificare stile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Content Placeholder 3"/>
          <p:cNvSpPr>
            <a:spLocks noGrp="1"/>
          </p:cNvSpPr>
          <p:nvPr>
            <p:ph sz="quarter" idx="13"/>
          </p:nvPr>
        </p:nvSpPr>
        <p:spPr>
          <a:xfrm>
            <a:off x="913774" y="3051012"/>
            <a:ext cx="5106027" cy="274018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3" name="Content Placeholder 5"/>
          <p:cNvSpPr>
            <a:spLocks noGrp="1"/>
          </p:cNvSpPr>
          <p:nvPr>
            <p:ph sz="quarter" idx="14"/>
          </p:nvPr>
        </p:nvSpPr>
        <p:spPr>
          <a:xfrm>
            <a:off x="6172200" y="3051012"/>
            <a:ext cx="5105401" cy="274018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10/3/25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a:t>Fare clic per modificare stile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10/3/25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10/3/25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it-IT"/>
              <a:t>Fare clic per modificare stile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10/3/25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it-IT"/>
              <a:t>Fare clic per modificare stile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Trascinare l'immagine su un segnaposto o fare clic sull'icona per aggiungerla</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10/3/25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it-IT"/>
              <a:t>Fare clic per modificare stile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10/3/25</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besostri.it/"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CCBFA6-32E5-4FFD-A52A-9EA1CBF9D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B3A8DA3-6E81-4BA8-A084-FE4E32A32B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r="50000"/>
          <a:stretch>
            <a:fillRect/>
          </a:stretch>
        </p:blipFill>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pic>
      <p:sp>
        <p:nvSpPr>
          <p:cNvPr id="2" name="Titolo 1"/>
          <p:cNvSpPr>
            <a:spLocks noGrp="1"/>
          </p:cNvSpPr>
          <p:nvPr>
            <p:ph type="ctrTitle"/>
          </p:nvPr>
        </p:nvSpPr>
        <p:spPr>
          <a:xfrm>
            <a:off x="913775" y="1343377"/>
            <a:ext cx="4860492" cy="3930297"/>
          </a:xfrm>
        </p:spPr>
        <p:txBody>
          <a:bodyPr anchor="ctr">
            <a:normAutofit/>
          </a:bodyPr>
          <a:lstStyle/>
          <a:p>
            <a:pPr algn="l"/>
            <a:r>
              <a:rPr lang="it-IT" dirty="0"/>
              <a:t>Un percorso storiografico: la storia della chiesa nell’età moderna</a:t>
            </a:r>
            <a:endParaRPr lang="it-IT"/>
          </a:p>
        </p:txBody>
      </p:sp>
      <p:sp>
        <p:nvSpPr>
          <p:cNvPr id="12" name="Rectangle 11">
            <a:extLst>
              <a:ext uri="{FF2B5EF4-FFF2-40B4-BE49-F238E27FC236}">
                <a16:creationId xmlns:a16="http://schemas.microsoft.com/office/drawing/2014/main" id="{88C8491E-818C-4AE7-BBAA-80BE32FD99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3500" y="0"/>
            <a:ext cx="6096000" cy="6858000"/>
          </a:xfrm>
          <a:prstGeom prst="rect">
            <a:avLst/>
          </a:prstGeom>
          <a:gradFill>
            <a:gsLst>
              <a:gs pos="0">
                <a:srgbClr val="FFFFFF">
                  <a:alpha val="20000"/>
                </a:srgbClr>
              </a:gs>
              <a:gs pos="100000">
                <a:srgbClr val="B8B8B8">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ottotitolo 2"/>
          <p:cNvSpPr>
            <a:spLocks noGrp="1"/>
          </p:cNvSpPr>
          <p:nvPr>
            <p:ph type="subTitle" idx="1"/>
          </p:nvPr>
        </p:nvSpPr>
        <p:spPr>
          <a:xfrm>
            <a:off x="6578175" y="1343377"/>
            <a:ext cx="4860493" cy="3930297"/>
          </a:xfrm>
        </p:spPr>
        <p:txBody>
          <a:bodyPr anchor="ctr">
            <a:normAutofit/>
          </a:bodyPr>
          <a:lstStyle/>
          <a:p>
            <a:pPr algn="l">
              <a:lnSpc>
                <a:spcPct val="110000"/>
              </a:lnSpc>
            </a:pPr>
            <a:r>
              <a:rPr lang="en-US" sz="2000" cap="all">
                <a:solidFill>
                  <a:schemeClr val="tx1"/>
                </a:solidFill>
              </a:rPr>
              <a:t>La crisi ed il rinnovamento della Chiesa cattolica tra il XV e il XVIII secolo hanno effetti duraturi sulla vita della Chiesa sino ad oggi: la conoscenza dei problemi, delle persone, delle idee e degli eventi di quel periodo è quindi fondamentale anche per la comprensione della realtà ecclesiale odierna e dello sviluppo della riflessione teologica e pastorale.</a:t>
            </a:r>
          </a:p>
          <a:p>
            <a:pPr algn="l">
              <a:lnSpc>
                <a:spcPct val="110000"/>
              </a:lnSpc>
            </a:pPr>
            <a:endParaRPr lang="it-IT" sz="2000">
              <a:solidFill>
                <a:schemeClr val="tx1"/>
              </a:solidFill>
            </a:endParaRPr>
          </a:p>
        </p:txBody>
      </p:sp>
    </p:spTree>
    <p:extLst>
      <p:ext uri="{BB962C8B-B14F-4D97-AF65-F5344CB8AC3E}">
        <p14:creationId xmlns:p14="http://schemas.microsoft.com/office/powerpoint/2010/main" val="33805254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F4DB63-A191-45D9-8A53-9B18F8FE2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0BB8E50-9569-495A-A548-A5AD5055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6F26545-4582-4DBE-973B-ED1BC9CBD2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91"/>
            <a:ext cx="12188952" cy="2286002"/>
          </a:xfrm>
          <a:prstGeom prst="rect">
            <a:avLst/>
          </a:prstGeom>
          <a:solidFill>
            <a:schemeClr val="tx1"/>
          </a:solidFill>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47A6981-7EBF-4F2B-BD20-3124170BF88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77037" b="73004"/>
          <a:stretch/>
        </p:blipFill>
        <p:spPr>
          <a:xfrm>
            <a:off x="77277" y="-1"/>
            <a:ext cx="1272021" cy="841175"/>
          </a:xfrm>
          <a:prstGeom prst="rect">
            <a:avLst/>
          </a:prstGeom>
        </p:spPr>
      </p:pic>
      <p:pic>
        <p:nvPicPr>
          <p:cNvPr id="16" name="Picture 15">
            <a:extLst>
              <a:ext uri="{FF2B5EF4-FFF2-40B4-BE49-F238E27FC236}">
                <a16:creationId xmlns:a16="http://schemas.microsoft.com/office/drawing/2014/main" id="{6497DCFF-C2AA-4065-BFCF-1E7535B0D8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55924" t="86960" r="29150"/>
          <a:stretch/>
        </p:blipFill>
        <p:spPr>
          <a:xfrm>
            <a:off x="11061755" y="-1"/>
            <a:ext cx="1127197" cy="553967"/>
          </a:xfrm>
          <a:prstGeom prst="rect">
            <a:avLst/>
          </a:prstGeom>
        </p:spPr>
      </p:pic>
      <p:pic>
        <p:nvPicPr>
          <p:cNvPr id="18" name="Picture 17">
            <a:extLst>
              <a:ext uri="{FF2B5EF4-FFF2-40B4-BE49-F238E27FC236}">
                <a16:creationId xmlns:a16="http://schemas.microsoft.com/office/drawing/2014/main" id="{15E1159C-5B31-49A8-A933-C1179723C5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9959" t="72411" r="-74" b="13790"/>
          <a:stretch/>
        </p:blipFill>
        <p:spPr>
          <a:xfrm>
            <a:off x="77277" y="1444827"/>
            <a:ext cx="1096303" cy="841175"/>
          </a:xfrm>
          <a:custGeom>
            <a:avLst/>
            <a:gdLst>
              <a:gd name="connsiteX0" fmla="*/ 0 w 915864"/>
              <a:gd name="connsiteY0" fmla="*/ 0 h 702727"/>
              <a:gd name="connsiteX1" fmla="*/ 915864 w 915864"/>
              <a:gd name="connsiteY1" fmla="*/ 0 h 702727"/>
              <a:gd name="connsiteX2" fmla="*/ 915864 w 915864"/>
              <a:gd name="connsiteY2" fmla="*/ 702727 h 702727"/>
              <a:gd name="connsiteX3" fmla="*/ 176126 w 915864"/>
              <a:gd name="connsiteY3" fmla="*/ 702727 h 702727"/>
              <a:gd name="connsiteX4" fmla="*/ 175195 w 915864"/>
              <a:gd name="connsiteY4" fmla="*/ 702179 h 702727"/>
              <a:gd name="connsiteX5" fmla="*/ 45222 w 915864"/>
              <a:gd name="connsiteY5" fmla="*/ 592499 h 702727"/>
              <a:gd name="connsiteX6" fmla="*/ 0 w 915864"/>
              <a:gd name="connsiteY6" fmla="*/ 531614 h 70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5864" h="702727">
                <a:moveTo>
                  <a:pt x="0" y="0"/>
                </a:moveTo>
                <a:lnTo>
                  <a:pt x="915864" y="0"/>
                </a:lnTo>
                <a:lnTo>
                  <a:pt x="915864" y="702727"/>
                </a:lnTo>
                <a:lnTo>
                  <a:pt x="176126" y="702727"/>
                </a:lnTo>
                <a:lnTo>
                  <a:pt x="175195" y="702179"/>
                </a:lnTo>
                <a:cubicBezTo>
                  <a:pt x="126139" y="669596"/>
                  <a:pt x="82453" y="632772"/>
                  <a:pt x="45222" y="592499"/>
                </a:cubicBezTo>
                <a:lnTo>
                  <a:pt x="0" y="531614"/>
                </a:lnTo>
                <a:close/>
              </a:path>
            </a:pathLst>
          </a:custGeom>
        </p:spPr>
      </p:pic>
      <p:pic>
        <p:nvPicPr>
          <p:cNvPr id="20" name="Picture 19">
            <a:extLst>
              <a:ext uri="{FF2B5EF4-FFF2-40B4-BE49-F238E27FC236}">
                <a16:creationId xmlns:a16="http://schemas.microsoft.com/office/drawing/2014/main" id="{DA9BD01A-0D38-48EA-98E5-BB66386F39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524" t="71774" r="2564"/>
          <a:stretch/>
        </p:blipFill>
        <p:spPr>
          <a:xfrm>
            <a:off x="11036686" y="1071807"/>
            <a:ext cx="1155314" cy="1230086"/>
          </a:xfrm>
          <a:prstGeom prst="rect">
            <a:avLst/>
          </a:prstGeom>
        </p:spPr>
      </p:pic>
      <p:sp>
        <p:nvSpPr>
          <p:cNvPr id="2" name="Titolo 1"/>
          <p:cNvSpPr>
            <a:spLocks noGrp="1"/>
          </p:cNvSpPr>
          <p:nvPr>
            <p:ph type="title"/>
          </p:nvPr>
        </p:nvSpPr>
        <p:spPr>
          <a:xfrm>
            <a:off x="913775" y="439924"/>
            <a:ext cx="10364451" cy="1437937"/>
          </a:xfrm>
        </p:spPr>
        <p:txBody>
          <a:bodyPr>
            <a:normAutofit/>
          </a:bodyPr>
          <a:lstStyle/>
          <a:p>
            <a:r>
              <a:rPr lang="it-IT">
                <a:solidFill>
                  <a:schemeClr val="bg1"/>
                </a:solidFill>
              </a:rPr>
              <a:t>riforma cattolica </a:t>
            </a:r>
            <a:r>
              <a:rPr lang="mr-IN">
                <a:solidFill>
                  <a:schemeClr val="bg1"/>
                </a:solidFill>
              </a:rPr>
              <a:t>–</a:t>
            </a:r>
            <a:r>
              <a:rPr lang="it-IT">
                <a:solidFill>
                  <a:schemeClr val="bg1"/>
                </a:solidFill>
              </a:rPr>
              <a:t> controriforma?</a:t>
            </a:r>
          </a:p>
        </p:txBody>
      </p:sp>
      <p:sp>
        <p:nvSpPr>
          <p:cNvPr id="3" name="Segnaposto contenuto 2"/>
          <p:cNvSpPr>
            <a:spLocks noGrp="1"/>
          </p:cNvSpPr>
          <p:nvPr>
            <p:ph sz="quarter" idx="13"/>
          </p:nvPr>
        </p:nvSpPr>
        <p:spPr>
          <a:xfrm>
            <a:off x="913774" y="2705878"/>
            <a:ext cx="10363826" cy="3085322"/>
          </a:xfrm>
        </p:spPr>
        <p:txBody>
          <a:bodyPr anchor="ctr">
            <a:normAutofit/>
          </a:bodyPr>
          <a:lstStyle/>
          <a:p>
            <a:r>
              <a:rPr lang="it-IT" dirty="0"/>
              <a:t>Rimase però aperto il problema del </a:t>
            </a:r>
            <a:r>
              <a:rPr lang="it-IT" b="1" dirty="0"/>
              <a:t>rapporto </a:t>
            </a:r>
            <a:r>
              <a:rPr lang="it-IT" dirty="0"/>
              <a:t>esistente tra </a:t>
            </a:r>
            <a:r>
              <a:rPr lang="it-IT" b="1" dirty="0"/>
              <a:t>Riforma cattolica </a:t>
            </a:r>
            <a:r>
              <a:rPr lang="it-IT" dirty="0"/>
              <a:t>(</a:t>
            </a:r>
            <a:r>
              <a:rPr lang="it-IT" i="1" dirty="0" err="1"/>
              <a:t>Reform</a:t>
            </a:r>
            <a:r>
              <a:rPr lang="it-IT" dirty="0"/>
              <a:t>) e </a:t>
            </a:r>
            <a:r>
              <a:rPr lang="it-IT" b="1" dirty="0"/>
              <a:t>Controriforma </a:t>
            </a:r>
            <a:r>
              <a:rPr lang="it-IT" dirty="0"/>
              <a:t>(</a:t>
            </a:r>
            <a:r>
              <a:rPr lang="it-IT" i="1" dirty="0" err="1"/>
              <a:t>Gegenreformation</a:t>
            </a:r>
            <a:r>
              <a:rPr lang="it-IT" dirty="0"/>
              <a:t>). </a:t>
            </a:r>
          </a:p>
          <a:p>
            <a:r>
              <a:rPr lang="it-IT" dirty="0"/>
              <a:t>Il confronto avvenuto a metà del Novecento tra lo storico italiano Delio </a:t>
            </a:r>
            <a:r>
              <a:rPr lang="it-IT" dirty="0" err="1"/>
              <a:t>Cantimori</a:t>
            </a:r>
            <a:r>
              <a:rPr lang="it-IT" dirty="0"/>
              <a:t> e lo storico tedesco </a:t>
            </a:r>
            <a:r>
              <a:rPr lang="it-IT" dirty="0" err="1"/>
              <a:t>Hubert</a:t>
            </a:r>
            <a:r>
              <a:rPr lang="it-IT" dirty="0"/>
              <a:t> </a:t>
            </a:r>
            <a:r>
              <a:rPr lang="it-IT" dirty="0" err="1"/>
              <a:t>Jedin</a:t>
            </a:r>
            <a:r>
              <a:rPr lang="it-IT" dirty="0"/>
              <a:t>, il grande studioso del concilio di Trento, ha aperto due prospettive. </a:t>
            </a:r>
          </a:p>
          <a:p>
            <a:endParaRPr lang="it-IT" dirty="0"/>
          </a:p>
        </p:txBody>
      </p:sp>
    </p:spTree>
    <p:extLst>
      <p:ext uri="{BB962C8B-B14F-4D97-AF65-F5344CB8AC3E}">
        <p14:creationId xmlns:p14="http://schemas.microsoft.com/office/powerpoint/2010/main" val="1764247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46F2B05-D14A-46C1-B94D-81BAFA34CA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p:cNvPicPr>
            <a:picLocks noChangeAspect="1"/>
          </p:cNvPicPr>
          <p:nvPr/>
        </p:nvPicPr>
        <p:blipFill>
          <a:blip r:embed="rId2"/>
          <a:stretch>
            <a:fillRect/>
          </a:stretch>
        </p:blipFill>
        <p:spPr>
          <a:xfrm>
            <a:off x="7676224" y="834438"/>
            <a:ext cx="3563774" cy="5220929"/>
          </a:xfrm>
          <a:prstGeom prst="rect">
            <a:avLst/>
          </a:prstGeom>
        </p:spPr>
      </p:pic>
      <p:pic>
        <p:nvPicPr>
          <p:cNvPr id="11" name="Picture 10">
            <a:extLst>
              <a:ext uri="{FF2B5EF4-FFF2-40B4-BE49-F238E27FC236}">
                <a16:creationId xmlns:a16="http://schemas.microsoft.com/office/drawing/2014/main" id="{DC21F734-A85A-4FEA-8CB8-6C72B8195C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egnaposto contenuto 2"/>
          <p:cNvSpPr>
            <a:spLocks noGrp="1"/>
          </p:cNvSpPr>
          <p:nvPr>
            <p:ph sz="quarter" idx="13"/>
          </p:nvPr>
        </p:nvSpPr>
        <p:spPr>
          <a:xfrm>
            <a:off x="1054065" y="2367092"/>
            <a:ext cx="5855415" cy="3847444"/>
          </a:xfrm>
        </p:spPr>
        <p:txBody>
          <a:bodyPr>
            <a:normAutofit/>
          </a:bodyPr>
          <a:lstStyle/>
          <a:p>
            <a:pPr>
              <a:lnSpc>
                <a:spcPct val="110000"/>
              </a:lnSpc>
            </a:pPr>
            <a:r>
              <a:rPr lang="it-IT" sz="1400" err="1"/>
              <a:t>Cantimori</a:t>
            </a:r>
            <a:r>
              <a:rPr lang="it-IT" sz="1400"/>
              <a:t> ha delineato il passaggio graduale dalla Riforma cattolica alla Controriforma. Pur essendo tale evoluzione molto sfumata, una svolta decisiva è costituita dal triennio 1540-1542, periodo chiave, in cui avvennero fatti importanti, come l’approvazione della Compagnia di </a:t>
            </a:r>
            <a:r>
              <a:rPr lang="it-IT" sz="1400" err="1"/>
              <a:t>Gesu</a:t>
            </a:r>
            <a:r>
              <a:rPr lang="it-IT" sz="1400"/>
              <a:t>̀ da parte di Paolo III (1540), il fallimento dei colloqui di Ratisbona (1541), la fondazione dell’Inquisizione romana (1542), la morte di Contarini (1542), fautore della teoria della doppia giustificazione alla dieta di Ratisbona.</a:t>
            </a:r>
          </a:p>
          <a:p>
            <a:pPr>
              <a:lnSpc>
                <a:spcPct val="110000"/>
              </a:lnSpc>
            </a:pPr>
            <a:r>
              <a:rPr lang="it-IT" sz="1400"/>
              <a:t>In questi anni furono bruciati i tentativi di accordo con la Riforma protestante e, di conseguenza, la Chiesa cattolica si sarebbe assestata su posizioni esclusivamente controriformiste. </a:t>
            </a:r>
          </a:p>
          <a:p>
            <a:pPr>
              <a:lnSpc>
                <a:spcPct val="110000"/>
              </a:lnSpc>
            </a:pPr>
            <a:endParaRPr lang="it-IT" sz="1400"/>
          </a:p>
        </p:txBody>
      </p:sp>
      <p:sp>
        <p:nvSpPr>
          <p:cNvPr id="2" name="Titolo 1"/>
          <p:cNvSpPr>
            <a:spLocks noGrp="1"/>
          </p:cNvSpPr>
          <p:nvPr>
            <p:ph type="title"/>
          </p:nvPr>
        </p:nvSpPr>
        <p:spPr>
          <a:xfrm>
            <a:off x="1054064" y="618517"/>
            <a:ext cx="5855416" cy="1596177"/>
          </a:xfrm>
        </p:spPr>
        <p:txBody>
          <a:bodyPr>
            <a:normAutofit/>
          </a:bodyPr>
          <a:lstStyle/>
          <a:p>
            <a:r>
              <a:rPr lang="it-IT" dirty="0"/>
              <a:t>delio </a:t>
            </a:r>
            <a:r>
              <a:rPr lang="it-IT" dirty="0" err="1"/>
              <a:t>cantimori</a:t>
            </a:r>
            <a:r>
              <a:rPr lang="it-IT" dirty="0"/>
              <a:t> (1906-1966)</a:t>
            </a:r>
          </a:p>
        </p:txBody>
      </p:sp>
    </p:spTree>
    <p:extLst>
      <p:ext uri="{BB962C8B-B14F-4D97-AF65-F5344CB8AC3E}">
        <p14:creationId xmlns:p14="http://schemas.microsoft.com/office/powerpoint/2010/main" val="977587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p:cNvPicPr>
            <a:picLocks noChangeAspect="1"/>
          </p:cNvPicPr>
          <p:nvPr/>
        </p:nvPicPr>
        <p:blipFill rotWithShape="1">
          <a:blip r:embed="rId2"/>
          <a:srcRect l="7655" r="31686"/>
          <a:stretch>
            <a:fillRect/>
          </a:stretch>
        </p:blipFill>
        <p:spPr>
          <a:xfrm>
            <a:off x="20" y="10"/>
            <a:ext cx="4024741" cy="6857990"/>
          </a:xfrm>
          <a:prstGeom prst="rect">
            <a:avLst/>
          </a:prstGeom>
        </p:spPr>
      </p:pic>
      <p:sp>
        <p:nvSpPr>
          <p:cNvPr id="11" name="Rectangle 10">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olo 1"/>
          <p:cNvSpPr>
            <a:spLocks noGrp="1"/>
          </p:cNvSpPr>
          <p:nvPr>
            <p:ph type="title"/>
          </p:nvPr>
        </p:nvSpPr>
        <p:spPr>
          <a:xfrm>
            <a:off x="4465050" y="618517"/>
            <a:ext cx="6672886" cy="1596177"/>
          </a:xfrm>
        </p:spPr>
        <p:txBody>
          <a:bodyPr>
            <a:normAutofit/>
          </a:bodyPr>
          <a:lstStyle/>
          <a:p>
            <a:r>
              <a:rPr lang="it-IT" dirty="0" err="1"/>
              <a:t>hubert</a:t>
            </a:r>
            <a:r>
              <a:rPr lang="it-IT" dirty="0"/>
              <a:t> </a:t>
            </a:r>
            <a:r>
              <a:rPr lang="it-IT" dirty="0" err="1"/>
              <a:t>jedin</a:t>
            </a:r>
            <a:r>
              <a:rPr lang="it-IT" dirty="0"/>
              <a:t> (1900-1980)</a:t>
            </a:r>
          </a:p>
        </p:txBody>
      </p:sp>
      <p:sp>
        <p:nvSpPr>
          <p:cNvPr id="3" name="Segnaposto contenuto 2"/>
          <p:cNvSpPr>
            <a:spLocks noGrp="1"/>
          </p:cNvSpPr>
          <p:nvPr>
            <p:ph sz="quarter" idx="13"/>
          </p:nvPr>
        </p:nvSpPr>
        <p:spPr>
          <a:xfrm>
            <a:off x="4465048" y="2367092"/>
            <a:ext cx="6672887" cy="3424107"/>
          </a:xfrm>
        </p:spPr>
        <p:txBody>
          <a:bodyPr>
            <a:normAutofit/>
          </a:bodyPr>
          <a:lstStyle/>
          <a:p>
            <a:pPr>
              <a:lnSpc>
                <a:spcPct val="110000"/>
              </a:lnSpc>
            </a:pPr>
            <a:r>
              <a:rPr lang="it-IT" sz="1300" err="1"/>
              <a:t>Hubert</a:t>
            </a:r>
            <a:r>
              <a:rPr lang="it-IT" sz="1300"/>
              <a:t> </a:t>
            </a:r>
            <a:r>
              <a:rPr lang="it-IT" sz="1300" err="1"/>
              <a:t>Jedin</a:t>
            </a:r>
            <a:r>
              <a:rPr lang="it-IT" sz="1300"/>
              <a:t> ha mostrato la continuità  tra Riforma cattolica e Controriforma. </a:t>
            </a:r>
          </a:p>
          <a:p>
            <a:pPr>
              <a:lnSpc>
                <a:spcPct val="110000"/>
              </a:lnSpc>
            </a:pPr>
            <a:r>
              <a:rPr lang="it-IT" sz="1300"/>
              <a:t>Esse formerebbero come due coordinate cartesiane, all’interno delle quali collocare l’evoluzione di personalità ed istituzioni, che caratterizzarono la Chiesa cattolica nel Cinquecento: «La Riforma cattolica è la riflessione su di sé attuata dalla Chiesa in ordine all’ideale di vita cattolica raggiungibile mediante un rinnovamento interno; la Controriforma è l’autoaffermazione della Chiesa nella lotta contro il protestantesimo. [...] Nella Riforma cattolica sono immagazzinate le forze che vengono poi scaricate nella Controriforma. Il punto in cui esse s’intersecano è il Papato. La frattura ha sottratto alla Chiesa forze preziose annientandole, ma ha anche risvegliato quelle forze, che ancora esistevano, le ha accresciute ed ha fatto sì che lottassero fino all’ultimo». </a:t>
            </a:r>
          </a:p>
          <a:p>
            <a:pPr>
              <a:lnSpc>
                <a:spcPct val="110000"/>
              </a:lnSpc>
            </a:pPr>
            <a:endParaRPr lang="it-IT" sz="1300"/>
          </a:p>
        </p:txBody>
      </p:sp>
    </p:spTree>
    <p:extLst>
      <p:ext uri="{BB962C8B-B14F-4D97-AF65-F5344CB8AC3E}">
        <p14:creationId xmlns:p14="http://schemas.microsoft.com/office/powerpoint/2010/main" val="262300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3FEA489-1EA0-424C-97B8-08CD755AF0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2874DF7-8796-4B48-9F01-D080C2E7B8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dirty="0"/>
              <a:t>S</a:t>
            </a:r>
          </a:p>
        </p:txBody>
      </p:sp>
      <p:sp useBgFill="1">
        <p:nvSpPr>
          <p:cNvPr id="12" name="Rectangle 11">
            <a:extLst>
              <a:ext uri="{FF2B5EF4-FFF2-40B4-BE49-F238E27FC236}">
                <a16:creationId xmlns:a16="http://schemas.microsoft.com/office/drawing/2014/main" id="{8F7FCF0A-437A-4E03-80EC-4F0D39919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64266"/>
          </a:xfrm>
          <a:prstGeom prst="rect">
            <a:avLst/>
          </a:prstGeom>
          <a:ln>
            <a:noFill/>
          </a:ln>
          <a:effectLst>
            <a:outerShdw blurRad="762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57EAC40-E194-4BA7-A0FC-83528638F6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b="71358"/>
          <a:stretch/>
        </p:blipFill>
        <p:spPr>
          <a:xfrm>
            <a:off x="0" y="0"/>
            <a:ext cx="12192000" cy="1964266"/>
          </a:xfrm>
          <a:prstGeom prst="rect">
            <a:avLst/>
          </a:prstGeom>
        </p:spPr>
      </p:pic>
      <p:sp>
        <p:nvSpPr>
          <p:cNvPr id="2" name="Titolo 1"/>
          <p:cNvSpPr>
            <a:spLocks noGrp="1"/>
          </p:cNvSpPr>
          <p:nvPr>
            <p:ph type="title"/>
          </p:nvPr>
        </p:nvSpPr>
        <p:spPr>
          <a:xfrm>
            <a:off x="913775" y="618518"/>
            <a:ext cx="10364451" cy="1024016"/>
          </a:xfrm>
        </p:spPr>
        <p:txBody>
          <a:bodyPr>
            <a:normAutofit/>
          </a:bodyPr>
          <a:lstStyle/>
          <a:p>
            <a:pPr algn="l"/>
            <a:r>
              <a:rPr lang="it-IT" sz="3100"/>
              <a:t>Riforma cattolica </a:t>
            </a:r>
            <a:r>
              <a:rPr lang="it-IT" sz="3100" i="1" u="sng"/>
              <a:t>o</a:t>
            </a:r>
            <a:r>
              <a:rPr lang="it-IT" sz="3100" i="1"/>
              <a:t> </a:t>
            </a:r>
            <a:r>
              <a:rPr lang="it-IT" sz="3100"/>
              <a:t>Controriforma/</a:t>
            </a:r>
            <a:br>
              <a:rPr lang="it-IT" sz="3100"/>
            </a:br>
            <a:r>
              <a:rPr lang="it-IT" sz="3100"/>
              <a:t>Riforma cattolica </a:t>
            </a:r>
            <a:r>
              <a:rPr lang="it-IT" sz="3100" i="1"/>
              <a:t>e </a:t>
            </a:r>
            <a:r>
              <a:rPr lang="it-IT" sz="3100"/>
              <a:t>Controriforma ?</a:t>
            </a:r>
          </a:p>
        </p:txBody>
      </p:sp>
      <p:sp>
        <p:nvSpPr>
          <p:cNvPr id="3" name="Segnaposto contenuto 2"/>
          <p:cNvSpPr>
            <a:spLocks noGrp="1"/>
          </p:cNvSpPr>
          <p:nvPr>
            <p:ph sz="quarter" idx="13"/>
          </p:nvPr>
        </p:nvSpPr>
        <p:spPr>
          <a:xfrm>
            <a:off x="913774" y="2286000"/>
            <a:ext cx="7859566" cy="3505199"/>
          </a:xfrm>
        </p:spPr>
        <p:txBody>
          <a:bodyPr anchor="ctr">
            <a:normAutofit/>
          </a:bodyPr>
          <a:lstStyle/>
          <a:p>
            <a:pPr>
              <a:lnSpc>
                <a:spcPct val="110000"/>
              </a:lnSpc>
            </a:pPr>
            <a:r>
              <a:rPr lang="it-IT" sz="1500"/>
              <a:t>il dibattito tra gli storici non si è chiuso: l’impostazione di </a:t>
            </a:r>
            <a:r>
              <a:rPr lang="it-IT" sz="1500" err="1"/>
              <a:t>jedin</a:t>
            </a:r>
            <a:r>
              <a:rPr lang="it-IT" sz="1500"/>
              <a:t> non è mai riuscita ad imporsi unanimemente. </a:t>
            </a:r>
          </a:p>
          <a:p>
            <a:pPr>
              <a:lnSpc>
                <a:spcPct val="110000"/>
              </a:lnSpc>
            </a:pPr>
            <a:r>
              <a:rPr lang="it-IT" sz="1500"/>
              <a:t>Anzi, c’è chi sostiene, radicalizzando l’impostazione di </a:t>
            </a:r>
            <a:r>
              <a:rPr lang="it-IT" sz="1500" err="1"/>
              <a:t>Ranke</a:t>
            </a:r>
            <a:r>
              <a:rPr lang="it-IT" sz="1500"/>
              <a:t>, «il precoce delinearsi della Controriforma, destinata in breve tempo a diventare “l’unica via ufficiale della Chiesa”» (Firpo, Miccoli).</a:t>
            </a:r>
          </a:p>
          <a:p>
            <a:pPr>
              <a:lnSpc>
                <a:spcPct val="110000"/>
              </a:lnSpc>
            </a:pPr>
            <a:r>
              <a:rPr lang="it-IT" sz="1500" err="1"/>
              <a:t>cio</a:t>
            </a:r>
            <a:r>
              <a:rPr lang="it-IT" sz="1500"/>
              <a:t>̀ significherebbe la non esistenza della Riforma cattolica e l’esistenza unicamente della Controriforma. </a:t>
            </a:r>
          </a:p>
          <a:p>
            <a:pPr lvl="1">
              <a:lnSpc>
                <a:spcPct val="110000"/>
              </a:lnSpc>
            </a:pPr>
            <a:r>
              <a:rPr lang="it-IT" sz="1500"/>
              <a:t>tra Riforma cattolica e Controriforma c’è </a:t>
            </a:r>
            <a:r>
              <a:rPr lang="it-IT" sz="1500" err="1"/>
              <a:t>discontinuita</a:t>
            </a:r>
            <a:r>
              <a:rPr lang="it-IT" sz="1500"/>
              <a:t>̀ (</a:t>
            </a:r>
            <a:r>
              <a:rPr lang="it-IT" sz="1500" err="1"/>
              <a:t>Cantimori</a:t>
            </a:r>
            <a:r>
              <a:rPr lang="it-IT" sz="1500"/>
              <a:t>) oppure c’è </a:t>
            </a:r>
            <a:r>
              <a:rPr lang="it-IT" sz="1500" err="1"/>
              <a:t>continuita</a:t>
            </a:r>
            <a:r>
              <a:rPr lang="it-IT" sz="1500"/>
              <a:t>̀ (</a:t>
            </a:r>
            <a:r>
              <a:rPr lang="it-IT" sz="1500" err="1"/>
              <a:t>Jedin</a:t>
            </a:r>
            <a:r>
              <a:rPr lang="it-IT" sz="1500"/>
              <a:t>)? </a:t>
            </a:r>
          </a:p>
          <a:p>
            <a:pPr lvl="1">
              <a:lnSpc>
                <a:spcPct val="110000"/>
              </a:lnSpc>
            </a:pPr>
            <a:r>
              <a:rPr lang="it-IT" sz="1500"/>
              <a:t>Forse si ha a che fare con un falso dilemma, data l’inesistenza del primo dei due termini in gioco?</a:t>
            </a:r>
          </a:p>
        </p:txBody>
      </p:sp>
    </p:spTree>
    <p:extLst>
      <p:ext uri="{BB962C8B-B14F-4D97-AF65-F5344CB8AC3E}">
        <p14:creationId xmlns:p14="http://schemas.microsoft.com/office/powerpoint/2010/main" val="5315718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Titolo 1">
            <a:extLst>
              <a:ext uri="{FF2B5EF4-FFF2-40B4-BE49-F238E27FC236}">
                <a16:creationId xmlns:a16="http://schemas.microsoft.com/office/drawing/2014/main" id="{B094605D-1431-559A-1D72-3CE9A1F01752}"/>
              </a:ext>
            </a:extLst>
          </p:cNvPr>
          <p:cNvSpPr>
            <a:spLocks noGrp="1"/>
          </p:cNvSpPr>
          <p:nvPr>
            <p:ph type="title"/>
          </p:nvPr>
        </p:nvSpPr>
        <p:spPr>
          <a:xfrm>
            <a:off x="641074" y="1419900"/>
            <a:ext cx="2844002" cy="4018201"/>
          </a:xfrm>
        </p:spPr>
        <p:txBody>
          <a:bodyPr>
            <a:normAutofit/>
          </a:bodyPr>
          <a:lstStyle/>
          <a:p>
            <a:pPr algn="l"/>
            <a:r>
              <a:rPr lang="it-IT" sz="3400"/>
              <a:t>Programma (linee generali)</a:t>
            </a:r>
          </a:p>
        </p:txBody>
      </p:sp>
      <p:sp>
        <p:nvSpPr>
          <p:cNvPr id="3" name="Segnaposto contenuto 2">
            <a:extLst>
              <a:ext uri="{FF2B5EF4-FFF2-40B4-BE49-F238E27FC236}">
                <a16:creationId xmlns:a16="http://schemas.microsoft.com/office/drawing/2014/main" id="{C32BB189-AEAC-8FCD-FA5F-1497812E4454}"/>
              </a:ext>
            </a:extLst>
          </p:cNvPr>
          <p:cNvSpPr>
            <a:spLocks noGrp="1"/>
          </p:cNvSpPr>
          <p:nvPr>
            <p:ph sz="quarter" idx="13"/>
          </p:nvPr>
        </p:nvSpPr>
        <p:spPr>
          <a:xfrm>
            <a:off x="4701008" y="1193576"/>
            <a:ext cx="6576591" cy="4470850"/>
          </a:xfrm>
        </p:spPr>
        <p:txBody>
          <a:bodyPr anchor="ctr">
            <a:normAutofit/>
          </a:bodyPr>
          <a:lstStyle/>
          <a:p>
            <a:pPr marL="457200" indent="-457200">
              <a:lnSpc>
                <a:spcPct val="110000"/>
              </a:lnSpc>
              <a:buFont typeface="+mj-lt"/>
              <a:buAutoNum type="arabicPeriod"/>
            </a:pPr>
            <a:r>
              <a:rPr lang="it-IT" sz="1300">
                <a:latin typeface="verdana"/>
              </a:rPr>
              <a:t>"Riforma cattolica o contro-riforma?": riflessione a partire dal saggio di H. </a:t>
            </a:r>
            <a:r>
              <a:rPr lang="it-IT" sz="1300" err="1">
                <a:latin typeface="verdana"/>
              </a:rPr>
              <a:t>Jedin</a:t>
            </a:r>
            <a:r>
              <a:rPr lang="it-IT" sz="1300">
                <a:latin typeface="verdana"/>
              </a:rPr>
              <a:t>. La “riforma” cattolica prima di Trento e le sue manifestazioni più significative.</a:t>
            </a:r>
          </a:p>
          <a:p>
            <a:pPr marL="457200" indent="-457200">
              <a:lnSpc>
                <a:spcPct val="110000"/>
              </a:lnSpc>
              <a:buFont typeface="+mj-lt"/>
              <a:buAutoNum type="arabicPeriod"/>
            </a:pPr>
            <a:r>
              <a:rPr lang="it-IT" sz="1300">
                <a:latin typeface="verdana"/>
              </a:rPr>
              <a:t>La crisi della Chiesa europea alla fine del Medioevo</a:t>
            </a:r>
            <a:br>
              <a:rPr lang="it-IT" sz="1300">
                <a:latin typeface="verdana"/>
              </a:rPr>
            </a:br>
            <a:r>
              <a:rPr lang="it-IT" sz="1300">
                <a:latin typeface="verdana"/>
              </a:rPr>
              <a:t>(dal "grande scisma d'occidente" ai concili del XV secolo; il papato rinascimentale e l’esigenza diffusa di un rinnovamento ecclesiale)</a:t>
            </a:r>
          </a:p>
          <a:p>
            <a:pPr marL="457200" indent="-457200">
              <a:lnSpc>
                <a:spcPct val="110000"/>
              </a:lnSpc>
              <a:buFont typeface="+mj-lt"/>
              <a:buAutoNum type="arabicPeriod"/>
            </a:pPr>
            <a:r>
              <a:rPr lang="it-IT" sz="1300">
                <a:latin typeface="verdana"/>
              </a:rPr>
              <a:t>La riforma protestante: le idee, gli uomini, gli eventi.</a:t>
            </a:r>
          </a:p>
          <a:p>
            <a:pPr marL="457200" indent="-457200">
              <a:lnSpc>
                <a:spcPct val="110000"/>
              </a:lnSpc>
              <a:buFont typeface="+mj-lt"/>
              <a:buAutoNum type="arabicPeriod"/>
            </a:pPr>
            <a:r>
              <a:rPr lang="it-IT" sz="1300">
                <a:latin typeface="verdana"/>
              </a:rPr>
              <a:t>Il rinnovamento e la riorganizzazione della Chiesa cattolica dopo il Concilio di Trento: dalla “riforma cattolica” alla “contro-riforma”?</a:t>
            </a:r>
          </a:p>
          <a:p>
            <a:pPr marL="457200" indent="-457200">
              <a:lnSpc>
                <a:spcPct val="110000"/>
              </a:lnSpc>
              <a:buFont typeface="+mj-lt"/>
              <a:buAutoNum type="arabicPeriod"/>
            </a:pPr>
            <a:r>
              <a:rPr lang="it-IT" sz="1300">
                <a:latin typeface="verdana"/>
              </a:rPr>
              <a:t>La Chiesa nel “nuovo” mondo: implicazioni politiche, culturali, religiose.</a:t>
            </a:r>
          </a:p>
          <a:p>
            <a:pPr marL="457200" indent="-457200">
              <a:lnSpc>
                <a:spcPct val="110000"/>
              </a:lnSpc>
              <a:buFont typeface="+mj-lt"/>
              <a:buAutoNum type="arabicPeriod"/>
            </a:pPr>
            <a:r>
              <a:rPr lang="it-IT" sz="1300">
                <a:latin typeface="verdana"/>
              </a:rPr>
              <a:t>La Chiesa di fronte allo Stato e alla società moderna (XVIII sec.); </a:t>
            </a:r>
          </a:p>
          <a:p>
            <a:pPr>
              <a:lnSpc>
                <a:spcPct val="110000"/>
              </a:lnSpc>
            </a:pPr>
            <a:endParaRPr lang="it-IT" sz="1300"/>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2272068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4000"/>
                <a:shade val="100000"/>
                <a:hueMod val="130000"/>
                <a:satMod val="150000"/>
                <a:lumMod val="112000"/>
              </a:schemeClr>
            </a:gs>
            <a:gs pos="100000">
              <a:schemeClr val="bg1">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470F032-6361-F769-8244-4A986549B2A8}"/>
              </a:ext>
            </a:extLst>
          </p:cNvPr>
          <p:cNvSpPr>
            <a:spLocks noGrp="1"/>
          </p:cNvSpPr>
          <p:nvPr>
            <p:ph type="title"/>
          </p:nvPr>
        </p:nvSpPr>
        <p:spPr>
          <a:xfrm>
            <a:off x="641074" y="1588878"/>
            <a:ext cx="2844002" cy="3680244"/>
          </a:xfrm>
        </p:spPr>
        <p:txBody>
          <a:bodyPr>
            <a:normAutofit/>
          </a:bodyPr>
          <a:lstStyle/>
          <a:p>
            <a:pPr algn="l"/>
            <a:r>
              <a:rPr lang="it-IT" sz="2800">
                <a:solidFill>
                  <a:srgbClr val="FFFFFF"/>
                </a:solidFill>
              </a:rPr>
              <a:t>Indicazioni bibliografiche</a:t>
            </a:r>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3" name="Segnaposto contenuto 2">
            <a:extLst>
              <a:ext uri="{FF2B5EF4-FFF2-40B4-BE49-F238E27FC236}">
                <a16:creationId xmlns:a16="http://schemas.microsoft.com/office/drawing/2014/main" id="{E3A2A09A-E789-E004-1B4A-9A91CC40C03B}"/>
              </a:ext>
            </a:extLst>
          </p:cNvPr>
          <p:cNvSpPr>
            <a:spLocks noGrp="1"/>
          </p:cNvSpPr>
          <p:nvPr>
            <p:ph sz="quarter" idx="13"/>
          </p:nvPr>
        </p:nvSpPr>
        <p:spPr>
          <a:xfrm>
            <a:off x="4634794" y="1049695"/>
            <a:ext cx="6642806" cy="4758611"/>
          </a:xfrm>
        </p:spPr>
        <p:txBody>
          <a:bodyPr anchor="ctr">
            <a:normAutofit/>
          </a:bodyPr>
          <a:lstStyle/>
          <a:p>
            <a:pPr marL="457200" lvl="1" indent="0">
              <a:buNone/>
            </a:pPr>
            <a:endParaRPr lang="it-IT" cap="none"/>
          </a:p>
          <a:p>
            <a:r>
              <a:rPr lang="it-IT" i="1"/>
              <a:t>Manuale di Storia della Chiesa, vol. 3: L’età moderna, </a:t>
            </a:r>
            <a:r>
              <a:rPr lang="it-IT"/>
              <a:t>a cura di S. Xeres e U. Dell’Orto, Morcelliana, Brescia, 2017</a:t>
            </a:r>
          </a:p>
          <a:p>
            <a:r>
              <a:rPr lang="it-IT"/>
              <a:t>G. </a:t>
            </a:r>
            <a:r>
              <a:rPr lang="it-IT" cap="small"/>
              <a:t>Picasso, </a:t>
            </a:r>
            <a:r>
              <a:rPr lang="it-IT" i="1"/>
              <a:t>Introduzione alla Storia della Chiesa</a:t>
            </a:r>
            <a:r>
              <a:rPr lang="it-IT"/>
              <a:t>, Edizioni </a:t>
            </a:r>
            <a:r>
              <a:rPr lang="it-IT" err="1"/>
              <a:t>UniCatt</a:t>
            </a:r>
            <a:r>
              <a:rPr lang="it-IT"/>
              <a:t>, Milano, 1993</a:t>
            </a:r>
            <a:endParaRPr lang="it-IT" cap="small"/>
          </a:p>
          <a:p>
            <a:r>
              <a:rPr lang="it-IT"/>
              <a:t>Altre indicazioni verranno fornite durante il corso.</a:t>
            </a:r>
          </a:p>
          <a:p>
            <a:r>
              <a:rPr lang="it-IT"/>
              <a:t>Sito </a:t>
            </a:r>
            <a:r>
              <a:rPr lang="it-IT">
                <a:hlinkClick r:id="rId3"/>
              </a:rPr>
              <a:t>www.besostri.it</a:t>
            </a:r>
            <a:endParaRPr lang="it-IT"/>
          </a:p>
          <a:p>
            <a:endParaRPr lang="it-IT"/>
          </a:p>
          <a:p>
            <a:endParaRPr lang="it-IT" dirty="0"/>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3558247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D2585039-CDA7-4B76-B013-776F970DE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184" y="0"/>
            <a:ext cx="12173816"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D53D942-8031-42E8-88B4-E03A710E8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33">
            <a:extLst>
              <a:ext uri="{FF2B5EF4-FFF2-40B4-BE49-F238E27FC236}">
                <a16:creationId xmlns:a16="http://schemas.microsoft.com/office/drawing/2014/main" id="{5FD07472-970F-49B5-8994-ADEAA3148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930400" cy="6858002"/>
          </a:xfrm>
          <a:prstGeom prst="rect">
            <a:avLst/>
          </a:prstGeom>
          <a:ln>
            <a:noFill/>
          </a:ln>
          <a:effectLst>
            <a:outerShdw blurRad="889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82869BAE-8EC0-4D16-ACB8-F0CBFDD904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524" t="71774" r="2564"/>
          <a:stretch/>
        </p:blipFill>
        <p:spPr>
          <a:xfrm>
            <a:off x="18184" y="4822361"/>
            <a:ext cx="1911902" cy="2035640"/>
          </a:xfrm>
          <a:prstGeom prst="rect">
            <a:avLst/>
          </a:prstGeom>
        </p:spPr>
      </p:pic>
      <p:pic>
        <p:nvPicPr>
          <p:cNvPr id="38" name="Picture 37">
            <a:extLst>
              <a:ext uri="{FF2B5EF4-FFF2-40B4-BE49-F238E27FC236}">
                <a16:creationId xmlns:a16="http://schemas.microsoft.com/office/drawing/2014/main" id="{3524A7AE-FFF7-4F70-9AEA-01A5DFF77BC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49896" t="75007" r="30510"/>
          <a:stretch/>
        </p:blipFill>
        <p:spPr>
          <a:xfrm>
            <a:off x="297855" y="5471958"/>
            <a:ext cx="889881" cy="638482"/>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sp>
        <p:nvSpPr>
          <p:cNvPr id="3" name="Segnaposto contenuto 2">
            <a:extLst>
              <a:ext uri="{FF2B5EF4-FFF2-40B4-BE49-F238E27FC236}">
                <a16:creationId xmlns:a16="http://schemas.microsoft.com/office/drawing/2014/main" id="{619B4FB7-70F2-BA20-C8DC-61D5A432C98D}"/>
              </a:ext>
            </a:extLst>
          </p:cNvPr>
          <p:cNvSpPr>
            <a:spLocks noGrp="1"/>
          </p:cNvSpPr>
          <p:nvPr>
            <p:ph sz="quarter" idx="13"/>
          </p:nvPr>
        </p:nvSpPr>
        <p:spPr>
          <a:xfrm>
            <a:off x="2844486" y="1950440"/>
            <a:ext cx="8433113" cy="3840760"/>
          </a:xfrm>
        </p:spPr>
        <p:txBody>
          <a:bodyPr anchor="ctr">
            <a:normAutofit/>
          </a:bodyPr>
          <a:lstStyle/>
          <a:p>
            <a:pPr lvl="1"/>
            <a:r>
              <a:rPr lang="it-IT" dirty="0"/>
              <a:t>Che cosa si intende per «età moderna» ?</a:t>
            </a:r>
          </a:p>
          <a:p>
            <a:pPr lvl="2"/>
            <a:r>
              <a:rPr lang="it-IT"/>
              <a:t>Periodizzazione classica (il sussidiario delle elementari…): l’età moderna comincia il 12 ottobre 1492 e finisce il 14 luglio 1789…</a:t>
            </a:r>
          </a:p>
          <a:p>
            <a:pPr lvl="2"/>
            <a:r>
              <a:rPr lang="it-IT"/>
              <a:t>In realtà </a:t>
            </a:r>
            <a:r>
              <a:rPr lang="it-IT" i="1"/>
              <a:t>periodizzare</a:t>
            </a:r>
            <a:r>
              <a:rPr lang="it-IT"/>
              <a:t> significa individuare degli elementi di continuità che rendono un certo «tempo storico» omogeneo: e questi elementi possono essere diversi e non perfettamente sincroni.</a:t>
            </a:r>
          </a:p>
          <a:p>
            <a:pPr lvl="2"/>
            <a:r>
              <a:rPr lang="it-IT"/>
              <a:t>Vediamo alcuni esempi</a:t>
            </a:r>
            <a:endParaRPr lang="it-IT" dirty="0"/>
          </a:p>
        </p:txBody>
      </p:sp>
      <p:sp>
        <p:nvSpPr>
          <p:cNvPr id="2" name="Titolo 1">
            <a:extLst>
              <a:ext uri="{FF2B5EF4-FFF2-40B4-BE49-F238E27FC236}">
                <a16:creationId xmlns:a16="http://schemas.microsoft.com/office/drawing/2014/main" id="{24982AF9-B3D4-1D02-AC0E-3A882FE38483}"/>
              </a:ext>
            </a:extLst>
          </p:cNvPr>
          <p:cNvSpPr>
            <a:spLocks noGrp="1"/>
          </p:cNvSpPr>
          <p:nvPr>
            <p:ph type="title"/>
          </p:nvPr>
        </p:nvSpPr>
        <p:spPr>
          <a:xfrm>
            <a:off x="2844486" y="643467"/>
            <a:ext cx="8433739" cy="1306972"/>
          </a:xfrm>
        </p:spPr>
        <p:txBody>
          <a:bodyPr>
            <a:normAutofit/>
          </a:bodyPr>
          <a:lstStyle/>
          <a:p>
            <a:r>
              <a:rPr lang="it-IT" sz="4400"/>
              <a:t>Alcune idee</a:t>
            </a:r>
          </a:p>
        </p:txBody>
      </p:sp>
    </p:spTree>
    <p:extLst>
      <p:ext uri="{BB962C8B-B14F-4D97-AF65-F5344CB8AC3E}">
        <p14:creationId xmlns:p14="http://schemas.microsoft.com/office/powerpoint/2010/main" val="76265363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F4DB63-A191-45D9-8A53-9B18F8FE2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0BB8E50-9569-495A-A548-A5AD5055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6F26545-4582-4DBE-973B-ED1BC9CBD2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91"/>
            <a:ext cx="12188952" cy="2286002"/>
          </a:xfrm>
          <a:prstGeom prst="rect">
            <a:avLst/>
          </a:prstGeom>
          <a:solidFill>
            <a:schemeClr val="tx1"/>
          </a:solidFill>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47A6981-7EBF-4F2B-BD20-3124170BF88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77037" b="73004"/>
          <a:stretch/>
        </p:blipFill>
        <p:spPr>
          <a:xfrm>
            <a:off x="77277" y="-1"/>
            <a:ext cx="1272021" cy="841175"/>
          </a:xfrm>
          <a:prstGeom prst="rect">
            <a:avLst/>
          </a:prstGeom>
        </p:spPr>
      </p:pic>
      <p:pic>
        <p:nvPicPr>
          <p:cNvPr id="16" name="Picture 15">
            <a:extLst>
              <a:ext uri="{FF2B5EF4-FFF2-40B4-BE49-F238E27FC236}">
                <a16:creationId xmlns:a16="http://schemas.microsoft.com/office/drawing/2014/main" id="{6497DCFF-C2AA-4065-BFCF-1E7535B0D8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55924" t="86960" r="29150"/>
          <a:stretch/>
        </p:blipFill>
        <p:spPr>
          <a:xfrm>
            <a:off x="11061755" y="-1"/>
            <a:ext cx="1127197" cy="553967"/>
          </a:xfrm>
          <a:prstGeom prst="rect">
            <a:avLst/>
          </a:prstGeom>
        </p:spPr>
      </p:pic>
      <p:pic>
        <p:nvPicPr>
          <p:cNvPr id="18" name="Picture 17">
            <a:extLst>
              <a:ext uri="{FF2B5EF4-FFF2-40B4-BE49-F238E27FC236}">
                <a16:creationId xmlns:a16="http://schemas.microsoft.com/office/drawing/2014/main" id="{15E1159C-5B31-49A8-A933-C1179723C5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9959" t="72411" r="-74" b="13790"/>
          <a:stretch/>
        </p:blipFill>
        <p:spPr>
          <a:xfrm>
            <a:off x="77277" y="1444827"/>
            <a:ext cx="1096303" cy="841175"/>
          </a:xfrm>
          <a:custGeom>
            <a:avLst/>
            <a:gdLst>
              <a:gd name="connsiteX0" fmla="*/ 0 w 915864"/>
              <a:gd name="connsiteY0" fmla="*/ 0 h 702727"/>
              <a:gd name="connsiteX1" fmla="*/ 915864 w 915864"/>
              <a:gd name="connsiteY1" fmla="*/ 0 h 702727"/>
              <a:gd name="connsiteX2" fmla="*/ 915864 w 915864"/>
              <a:gd name="connsiteY2" fmla="*/ 702727 h 702727"/>
              <a:gd name="connsiteX3" fmla="*/ 176126 w 915864"/>
              <a:gd name="connsiteY3" fmla="*/ 702727 h 702727"/>
              <a:gd name="connsiteX4" fmla="*/ 175195 w 915864"/>
              <a:gd name="connsiteY4" fmla="*/ 702179 h 702727"/>
              <a:gd name="connsiteX5" fmla="*/ 45222 w 915864"/>
              <a:gd name="connsiteY5" fmla="*/ 592499 h 702727"/>
              <a:gd name="connsiteX6" fmla="*/ 0 w 915864"/>
              <a:gd name="connsiteY6" fmla="*/ 531614 h 70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5864" h="702727">
                <a:moveTo>
                  <a:pt x="0" y="0"/>
                </a:moveTo>
                <a:lnTo>
                  <a:pt x="915864" y="0"/>
                </a:lnTo>
                <a:lnTo>
                  <a:pt x="915864" y="702727"/>
                </a:lnTo>
                <a:lnTo>
                  <a:pt x="176126" y="702727"/>
                </a:lnTo>
                <a:lnTo>
                  <a:pt x="175195" y="702179"/>
                </a:lnTo>
                <a:cubicBezTo>
                  <a:pt x="126139" y="669596"/>
                  <a:pt x="82453" y="632772"/>
                  <a:pt x="45222" y="592499"/>
                </a:cubicBezTo>
                <a:lnTo>
                  <a:pt x="0" y="531614"/>
                </a:lnTo>
                <a:close/>
              </a:path>
            </a:pathLst>
          </a:custGeom>
        </p:spPr>
      </p:pic>
      <p:pic>
        <p:nvPicPr>
          <p:cNvPr id="20" name="Picture 19">
            <a:extLst>
              <a:ext uri="{FF2B5EF4-FFF2-40B4-BE49-F238E27FC236}">
                <a16:creationId xmlns:a16="http://schemas.microsoft.com/office/drawing/2014/main" id="{DA9BD01A-0D38-48EA-98E5-BB66386F39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524" t="71774" r="2564"/>
          <a:stretch/>
        </p:blipFill>
        <p:spPr>
          <a:xfrm>
            <a:off x="11036686" y="1071807"/>
            <a:ext cx="1155314" cy="1230086"/>
          </a:xfrm>
          <a:prstGeom prst="rect">
            <a:avLst/>
          </a:prstGeom>
        </p:spPr>
      </p:pic>
      <p:sp>
        <p:nvSpPr>
          <p:cNvPr id="2" name="Titolo 1"/>
          <p:cNvSpPr>
            <a:spLocks noGrp="1"/>
          </p:cNvSpPr>
          <p:nvPr>
            <p:ph type="title"/>
          </p:nvPr>
        </p:nvSpPr>
        <p:spPr>
          <a:xfrm>
            <a:off x="913775" y="439924"/>
            <a:ext cx="10364451" cy="1437937"/>
          </a:xfrm>
        </p:spPr>
        <p:txBody>
          <a:bodyPr>
            <a:normAutofit/>
          </a:bodyPr>
          <a:lstStyle/>
          <a:p>
            <a:r>
              <a:rPr lang="it-IT">
                <a:solidFill>
                  <a:schemeClr val="bg1"/>
                </a:solidFill>
              </a:rPr>
              <a:t>rinascimento e umanesimo</a:t>
            </a:r>
          </a:p>
        </p:txBody>
      </p:sp>
      <p:sp>
        <p:nvSpPr>
          <p:cNvPr id="3" name="Segnaposto contenuto 2"/>
          <p:cNvSpPr>
            <a:spLocks noGrp="1"/>
          </p:cNvSpPr>
          <p:nvPr>
            <p:ph sz="quarter" idx="13"/>
          </p:nvPr>
        </p:nvSpPr>
        <p:spPr>
          <a:xfrm>
            <a:off x="913774" y="2705878"/>
            <a:ext cx="10363826" cy="3085322"/>
          </a:xfrm>
        </p:spPr>
        <p:txBody>
          <a:bodyPr anchor="ctr">
            <a:normAutofit/>
          </a:bodyPr>
          <a:lstStyle/>
          <a:p>
            <a:pPr>
              <a:lnSpc>
                <a:spcPct val="110000"/>
              </a:lnSpc>
            </a:pPr>
            <a:r>
              <a:rPr lang="it-IT" sz="1700" b="1"/>
              <a:t>Rinascimento:</a:t>
            </a:r>
            <a:r>
              <a:rPr lang="it-IT" sz="1700"/>
              <a:t> termine usato per primo dallo storico francese </a:t>
            </a:r>
            <a:r>
              <a:rPr lang="it-IT" sz="1700" err="1"/>
              <a:t>Michelet</a:t>
            </a:r>
            <a:r>
              <a:rPr lang="it-IT" sz="1700"/>
              <a:t> nel VII volume della sua </a:t>
            </a:r>
            <a:r>
              <a:rPr lang="it-IT" sz="1700" i="1"/>
              <a:t>Histoire de France </a:t>
            </a:r>
            <a:r>
              <a:rPr lang="it-IT" sz="1700"/>
              <a:t>(1855), </a:t>
            </a:r>
          </a:p>
          <a:p>
            <a:pPr>
              <a:lnSpc>
                <a:spcPct val="110000"/>
              </a:lnSpc>
            </a:pPr>
            <a:r>
              <a:rPr lang="it-IT" sz="1700"/>
              <a:t>poi ripreso dallo svizzero Jacob </a:t>
            </a:r>
            <a:r>
              <a:rPr lang="it-IT" sz="1700" err="1"/>
              <a:t>Burckhard</a:t>
            </a:r>
            <a:r>
              <a:rPr lang="it-IT" sz="1700"/>
              <a:t> nel libro </a:t>
            </a:r>
            <a:r>
              <a:rPr lang="it-IT" sz="1700" i="1"/>
              <a:t>La </a:t>
            </a:r>
            <a:r>
              <a:rPr lang="it-IT" sz="1700" i="1" err="1"/>
              <a:t>Civilisation</a:t>
            </a:r>
            <a:r>
              <a:rPr lang="it-IT" sz="1700" i="1"/>
              <a:t> de la </a:t>
            </a:r>
            <a:r>
              <a:rPr lang="it-IT" sz="1700" i="1" err="1"/>
              <a:t>Renaissance</a:t>
            </a:r>
            <a:r>
              <a:rPr lang="it-IT" sz="1700" i="1"/>
              <a:t> en </a:t>
            </a:r>
            <a:r>
              <a:rPr lang="it-IT" sz="1700" i="1" err="1"/>
              <a:t>Italie</a:t>
            </a:r>
            <a:r>
              <a:rPr lang="it-IT" sz="1700" i="1"/>
              <a:t> </a:t>
            </a:r>
            <a:r>
              <a:rPr lang="it-IT" sz="1700"/>
              <a:t>(1860). </a:t>
            </a:r>
          </a:p>
          <a:p>
            <a:pPr>
              <a:lnSpc>
                <a:spcPct val="110000"/>
              </a:lnSpc>
            </a:pPr>
            <a:r>
              <a:rPr lang="it-IT" sz="1700"/>
              <a:t>Si tratta, dunque, di una </a:t>
            </a:r>
            <a:r>
              <a:rPr lang="it-IT" sz="1700" b="1"/>
              <a:t>categoria storiografica </a:t>
            </a:r>
            <a:r>
              <a:rPr lang="it-IT" sz="1700"/>
              <a:t>e non di una definizione risalente all’epoca cui si riferisce tale categoria. </a:t>
            </a:r>
          </a:p>
          <a:p>
            <a:pPr>
              <a:lnSpc>
                <a:spcPct val="110000"/>
              </a:lnSpc>
            </a:pPr>
            <a:r>
              <a:rPr lang="it-IT" sz="1700"/>
              <a:t>ma è </a:t>
            </a:r>
            <a:r>
              <a:rPr lang="it-IT" sz="1700" b="1"/>
              <a:t>in assonanza </a:t>
            </a:r>
            <a:r>
              <a:rPr lang="it-IT" sz="1700"/>
              <a:t>con la convinzione che ebbero i protagonisti del Quattro e Cinquecento (sovrani, uomini di governo, capi della Chiesa, uomini di cultura, artisti, commercianti, banchieri e così via) di appartenere ad un’epoca di rinascita.</a:t>
            </a:r>
          </a:p>
        </p:txBody>
      </p:sp>
    </p:spTree>
    <p:extLst>
      <p:ext uri="{BB962C8B-B14F-4D97-AF65-F5344CB8AC3E}">
        <p14:creationId xmlns:p14="http://schemas.microsoft.com/office/powerpoint/2010/main" val="2024105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3FEA489-1EA0-424C-97B8-08CD755AF0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2874DF7-8796-4B48-9F01-D080C2E7B8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dirty="0"/>
              <a:t>S</a:t>
            </a:r>
          </a:p>
        </p:txBody>
      </p:sp>
      <p:sp useBgFill="1">
        <p:nvSpPr>
          <p:cNvPr id="12" name="Rectangle 11">
            <a:extLst>
              <a:ext uri="{FF2B5EF4-FFF2-40B4-BE49-F238E27FC236}">
                <a16:creationId xmlns:a16="http://schemas.microsoft.com/office/drawing/2014/main" id="{8F7FCF0A-437A-4E03-80EC-4F0D39919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64266"/>
          </a:xfrm>
          <a:prstGeom prst="rect">
            <a:avLst/>
          </a:prstGeom>
          <a:ln>
            <a:noFill/>
          </a:ln>
          <a:effectLst>
            <a:outerShdw blurRad="762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57EAC40-E194-4BA7-A0FC-83528638F6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b="71358"/>
          <a:stretch/>
        </p:blipFill>
        <p:spPr>
          <a:xfrm>
            <a:off x="0" y="0"/>
            <a:ext cx="12192000" cy="1964266"/>
          </a:xfrm>
          <a:prstGeom prst="rect">
            <a:avLst/>
          </a:prstGeom>
        </p:spPr>
      </p:pic>
      <p:sp>
        <p:nvSpPr>
          <p:cNvPr id="2" name="Titolo 1"/>
          <p:cNvSpPr>
            <a:spLocks noGrp="1"/>
          </p:cNvSpPr>
          <p:nvPr>
            <p:ph type="title"/>
          </p:nvPr>
        </p:nvSpPr>
        <p:spPr>
          <a:xfrm>
            <a:off x="913775" y="618518"/>
            <a:ext cx="10364451" cy="1024016"/>
          </a:xfrm>
        </p:spPr>
        <p:txBody>
          <a:bodyPr>
            <a:normAutofit/>
          </a:bodyPr>
          <a:lstStyle/>
          <a:p>
            <a:pPr algn="l"/>
            <a:r>
              <a:rPr lang="it-IT" sz="4000"/>
              <a:t>rinascimento e umanesimo</a:t>
            </a:r>
          </a:p>
        </p:txBody>
      </p:sp>
      <p:sp>
        <p:nvSpPr>
          <p:cNvPr id="3" name="Segnaposto contenuto 2"/>
          <p:cNvSpPr>
            <a:spLocks noGrp="1"/>
          </p:cNvSpPr>
          <p:nvPr>
            <p:ph sz="quarter" idx="13"/>
          </p:nvPr>
        </p:nvSpPr>
        <p:spPr>
          <a:xfrm>
            <a:off x="913774" y="2286000"/>
            <a:ext cx="7859566" cy="3505199"/>
          </a:xfrm>
        </p:spPr>
        <p:txBody>
          <a:bodyPr anchor="ctr">
            <a:normAutofit/>
          </a:bodyPr>
          <a:lstStyle/>
          <a:p>
            <a:pPr>
              <a:lnSpc>
                <a:spcPct val="110000"/>
              </a:lnSpc>
            </a:pPr>
            <a:r>
              <a:rPr lang="it-IT" sz="1400" b="1"/>
              <a:t>UMANESIMO </a:t>
            </a:r>
            <a:r>
              <a:rPr lang="it-IT" sz="1400"/>
              <a:t>indica la cultura che traeva linfa da quelli che in quel periodo erano chiamati </a:t>
            </a:r>
            <a:r>
              <a:rPr lang="it-IT" sz="1400" i="1"/>
              <a:t>studia </a:t>
            </a:r>
            <a:r>
              <a:rPr lang="it-IT" sz="1400" i="1" err="1"/>
              <a:t>humanitatis</a:t>
            </a:r>
            <a:r>
              <a:rPr lang="it-IT" sz="1400" i="1"/>
              <a:t>, studia </a:t>
            </a:r>
            <a:r>
              <a:rPr lang="it-IT" sz="1400" i="1" err="1"/>
              <a:t>humaniora</a:t>
            </a:r>
            <a:r>
              <a:rPr lang="it-IT" sz="1400"/>
              <a:t>; essa divenne la cultura</a:t>
            </a:r>
            <a:r>
              <a:rPr lang="it-IT" sz="1400" i="1"/>
              <a:t> </a:t>
            </a:r>
            <a:r>
              <a:rPr lang="it-IT" sz="1400"/>
              <a:t>tipica di quell’epoca; riscoprì, valorizzò, diffuse, grazie alla stampa, molti testi della tradizione greco-romana, creando un collegamento diretto con l’epoca antica.</a:t>
            </a:r>
          </a:p>
          <a:p>
            <a:pPr>
              <a:lnSpc>
                <a:spcPct val="110000"/>
              </a:lnSpc>
            </a:pPr>
            <a:r>
              <a:rPr lang="it-IT" sz="1400"/>
              <a:t>i secoli che dividevano queste due epoche furono considerati come un’</a:t>
            </a:r>
            <a:r>
              <a:rPr lang="it-IT" sz="1400" err="1"/>
              <a:t>eta</a:t>
            </a:r>
            <a:r>
              <a:rPr lang="it-IT" sz="1400"/>
              <a:t>̀ di mezzo: </a:t>
            </a:r>
            <a:r>
              <a:rPr lang="it-IT" sz="1400" i="1"/>
              <a:t>medium </a:t>
            </a:r>
            <a:r>
              <a:rPr lang="it-IT" sz="1400" i="1" err="1"/>
              <a:t>aevum</a:t>
            </a:r>
            <a:r>
              <a:rPr lang="it-IT" sz="1400" i="1"/>
              <a:t> </a:t>
            </a:r>
            <a:r>
              <a:rPr lang="it-IT" sz="1400"/>
              <a:t>(l’idea del medioevo come età dell’oscurantismo nasce dopo, nel periodo illuminista, e viene ampiamente ripresa dalla storiografia ottocentesca e anticlericale)</a:t>
            </a:r>
            <a:endParaRPr lang="it-IT" sz="1400" i="1"/>
          </a:p>
          <a:p>
            <a:pPr>
              <a:lnSpc>
                <a:spcPct val="110000"/>
              </a:lnSpc>
            </a:pPr>
            <a:r>
              <a:rPr lang="it-IT" sz="1400"/>
              <a:t>pur essendo stati forgiati molto dopo, i termini </a:t>
            </a:r>
            <a:r>
              <a:rPr lang="it-IT" sz="1400" b="1"/>
              <a:t>Rinascimento</a:t>
            </a:r>
            <a:r>
              <a:rPr lang="it-IT" sz="1400"/>
              <a:t> e </a:t>
            </a:r>
            <a:r>
              <a:rPr lang="it-IT" sz="1400" b="1"/>
              <a:t>Umanesimo</a:t>
            </a:r>
            <a:r>
              <a:rPr lang="it-IT" sz="1400"/>
              <a:t> quindi esprimono effettivamente l’uno la svolta epocale, </a:t>
            </a:r>
            <a:r>
              <a:rPr lang="it-IT" sz="1400" err="1"/>
              <a:t>cioe</a:t>
            </a:r>
            <a:r>
              <a:rPr lang="it-IT" sz="1400"/>
              <a:t>̀ di rinascita, dei secoli XV e XVI e l’altro la cultura caratteristica di quell’epoca. </a:t>
            </a:r>
          </a:p>
          <a:p>
            <a:pPr>
              <a:lnSpc>
                <a:spcPct val="110000"/>
              </a:lnSpc>
            </a:pPr>
            <a:endParaRPr lang="it-IT" sz="1400"/>
          </a:p>
          <a:p>
            <a:pPr>
              <a:lnSpc>
                <a:spcPct val="110000"/>
              </a:lnSpc>
            </a:pPr>
            <a:endParaRPr lang="it-IT" sz="1400" b="1"/>
          </a:p>
        </p:txBody>
      </p:sp>
    </p:spTree>
    <p:extLst>
      <p:ext uri="{BB962C8B-B14F-4D97-AF65-F5344CB8AC3E}">
        <p14:creationId xmlns:p14="http://schemas.microsoft.com/office/powerpoint/2010/main" val="174753717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3F012C5-2940-4F3E-BB5E-B8B2C9E82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37C977-E7E3-44AC-AEC8-2E2764190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13876" cy="6858000"/>
          </a:xfrm>
          <a:prstGeom prst="rect">
            <a:avLst/>
          </a:prstGeom>
          <a:ln>
            <a:noFill/>
          </a:ln>
          <a:effectLst>
            <a:outerShdw blurRad="88900" dist="25400" algn="l" rotWithShape="0">
              <a:prstClr val="black">
                <a:alpha val="40000"/>
              </a:prstClr>
            </a:outerShdw>
          </a:effectLst>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A70DF37D-86A3-45DB-B1C1-580462D4BB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77037" b="73004"/>
          <a:stretch/>
        </p:blipFill>
        <p:spPr>
          <a:xfrm>
            <a:off x="1" y="-2"/>
            <a:ext cx="3321978" cy="2196792"/>
          </a:xfrm>
          <a:prstGeom prst="rect">
            <a:avLst/>
          </a:prstGeom>
        </p:spPr>
      </p:pic>
      <p:sp>
        <p:nvSpPr>
          <p:cNvPr id="2" name="Titolo 1"/>
          <p:cNvSpPr>
            <a:spLocks noGrp="1"/>
          </p:cNvSpPr>
          <p:nvPr>
            <p:ph type="title"/>
          </p:nvPr>
        </p:nvSpPr>
        <p:spPr>
          <a:xfrm>
            <a:off x="959896" y="960814"/>
            <a:ext cx="2732249" cy="4912936"/>
          </a:xfrm>
        </p:spPr>
        <p:txBody>
          <a:bodyPr anchor="b">
            <a:normAutofit/>
          </a:bodyPr>
          <a:lstStyle/>
          <a:p>
            <a:pPr algn="r"/>
            <a:r>
              <a:rPr lang="it-IT" sz="2500" b="1">
                <a:solidFill>
                  <a:schemeClr val="bg1"/>
                </a:solidFill>
              </a:rPr>
              <a:t>Riforma cattolica-Riforma protestante-Controriforma </a:t>
            </a:r>
            <a:br>
              <a:rPr lang="it-IT" sz="2500">
                <a:solidFill>
                  <a:schemeClr val="bg1"/>
                </a:solidFill>
              </a:rPr>
            </a:br>
            <a:endParaRPr lang="it-IT" sz="2500">
              <a:solidFill>
                <a:schemeClr val="bg1"/>
              </a:solidFill>
            </a:endParaRPr>
          </a:p>
        </p:txBody>
      </p:sp>
      <p:sp>
        <p:nvSpPr>
          <p:cNvPr id="3" name="Segnaposto contenuto 2"/>
          <p:cNvSpPr>
            <a:spLocks noGrp="1"/>
          </p:cNvSpPr>
          <p:nvPr>
            <p:ph sz="quarter" idx="13"/>
          </p:nvPr>
        </p:nvSpPr>
        <p:spPr>
          <a:xfrm>
            <a:off x="4979078" y="960814"/>
            <a:ext cx="6247722" cy="4830385"/>
          </a:xfrm>
        </p:spPr>
        <p:txBody>
          <a:bodyPr anchor="ctr">
            <a:normAutofit/>
          </a:bodyPr>
          <a:lstStyle/>
          <a:p>
            <a:pPr>
              <a:lnSpc>
                <a:spcPct val="110000"/>
              </a:lnSpc>
            </a:pPr>
            <a:r>
              <a:rPr lang="it-IT" sz="1300"/>
              <a:t>termine in voga nel tardo medioevo: «riforma» ossia, in latino, </a:t>
            </a:r>
            <a:r>
              <a:rPr lang="it-IT" sz="1300" i="1"/>
              <a:t>reformatio</a:t>
            </a:r>
            <a:r>
              <a:rPr lang="it-IT" sz="1300"/>
              <a:t>. </a:t>
            </a:r>
          </a:p>
          <a:p>
            <a:pPr>
              <a:lnSpc>
                <a:spcPct val="110000"/>
              </a:lnSpc>
            </a:pPr>
            <a:r>
              <a:rPr lang="it-IT" sz="1300"/>
              <a:t>Il canonista francese Guglielmo Durando, vescovo di Mende (circa 1230-1296), nel trattato </a:t>
            </a:r>
            <a:r>
              <a:rPr lang="it-IT" sz="1300" i="1"/>
              <a:t>De modo concilii generalis celebrandi et corruptelis Ecclesiae reformandis </a:t>
            </a:r>
            <a:r>
              <a:rPr lang="it-IT" sz="1300"/>
              <a:t>lanciò la formula «</a:t>
            </a:r>
            <a:r>
              <a:rPr lang="it-IT" sz="1300" i="1"/>
              <a:t>reformatio in capite et in membris</a:t>
            </a:r>
            <a:r>
              <a:rPr lang="it-IT" sz="1300"/>
              <a:t>».</a:t>
            </a:r>
          </a:p>
          <a:p>
            <a:pPr>
              <a:lnSpc>
                <a:spcPct val="110000"/>
              </a:lnSpc>
            </a:pPr>
            <a:r>
              <a:rPr lang="it-IT" sz="1300"/>
              <a:t>In realtà, di questo si dibatteva almeno già da un secolo e si continuò a parlare certamente fino al secolo successivo, come testimoniano i concili che vanno dal Lateranense IV (1215) a quello di Costanza (1414-1418)</a:t>
            </a:r>
          </a:p>
          <a:p>
            <a:pPr lvl="1">
              <a:lnSpc>
                <a:spcPct val="110000"/>
              </a:lnSpc>
            </a:pPr>
            <a:r>
              <a:rPr lang="it-IT" sz="1300"/>
              <a:t>Reazione alla «riforma gregoriana», caratterizzaTa da una progressiva assimilazione del papato alle dinamiche del potere imperiale, con la perdita della dimensione più propriamente pastorale e evangelica: da qui i movimenti pauperistici e apocalittici tipici del XII-XIV secolo (Francesco d’assisi, gioacchino da fiore ecc.)</a:t>
            </a:r>
          </a:p>
          <a:p>
            <a:pPr>
              <a:lnSpc>
                <a:spcPct val="110000"/>
              </a:lnSpc>
            </a:pPr>
            <a:r>
              <a:rPr lang="it-IT" sz="1300"/>
              <a:t>in particolare, il conciliarismo sostenuto a Costanza spingeva verso una profonda revisione istituzionale, mettendo in discussione il Papato come istanza suprema per la Chiesa occidentale.</a:t>
            </a:r>
          </a:p>
          <a:p>
            <a:pPr>
              <a:lnSpc>
                <a:spcPct val="110000"/>
              </a:lnSpc>
            </a:pPr>
            <a:endParaRPr lang="it-IT" sz="1300"/>
          </a:p>
        </p:txBody>
      </p:sp>
    </p:spTree>
    <p:extLst>
      <p:ext uri="{BB962C8B-B14F-4D97-AF65-F5344CB8AC3E}">
        <p14:creationId xmlns:p14="http://schemas.microsoft.com/office/powerpoint/2010/main" val="1092772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Titolo 1"/>
          <p:cNvSpPr>
            <a:spLocks noGrp="1"/>
          </p:cNvSpPr>
          <p:nvPr>
            <p:ph type="title"/>
          </p:nvPr>
        </p:nvSpPr>
        <p:spPr>
          <a:xfrm>
            <a:off x="641074" y="1419900"/>
            <a:ext cx="2844002" cy="4018201"/>
          </a:xfrm>
        </p:spPr>
        <p:txBody>
          <a:bodyPr>
            <a:normAutofit/>
          </a:bodyPr>
          <a:lstStyle/>
          <a:p>
            <a:pPr algn="l"/>
            <a:r>
              <a:rPr lang="it-IT" sz="2800"/>
              <a:t>Riforma </a:t>
            </a:r>
            <a:r>
              <a:rPr lang="mr-IN" sz="2800"/>
              <a:t>–</a:t>
            </a:r>
            <a:r>
              <a:rPr lang="it-IT" sz="2800"/>
              <a:t> “reformation”</a:t>
            </a:r>
          </a:p>
        </p:txBody>
      </p:sp>
      <p:sp>
        <p:nvSpPr>
          <p:cNvPr id="3" name="Segnaposto contenuto 2"/>
          <p:cNvSpPr>
            <a:spLocks noGrp="1"/>
          </p:cNvSpPr>
          <p:nvPr>
            <p:ph sz="quarter" idx="13"/>
          </p:nvPr>
        </p:nvSpPr>
        <p:spPr>
          <a:xfrm>
            <a:off x="4701008" y="1193576"/>
            <a:ext cx="6576591" cy="4470850"/>
          </a:xfrm>
        </p:spPr>
        <p:txBody>
          <a:bodyPr anchor="ctr">
            <a:normAutofit/>
          </a:bodyPr>
          <a:lstStyle/>
          <a:p>
            <a:pPr>
              <a:lnSpc>
                <a:spcPct val="110000"/>
              </a:lnSpc>
            </a:pPr>
            <a:r>
              <a:rPr lang="it-IT" sz="1400"/>
              <a:t>questa dinamica proseguì nel corso del Quattrocento nel clima di una rinascita epocale, appunto il </a:t>
            </a:r>
            <a:r>
              <a:rPr lang="it-IT" sz="1400" i="1"/>
              <a:t>Rinascimento</a:t>
            </a:r>
            <a:r>
              <a:rPr lang="it-IT" sz="1400"/>
              <a:t>, dando vita a </a:t>
            </a:r>
            <a:r>
              <a:rPr lang="it-IT" sz="1400" b="1"/>
              <a:t>molte espressioni di rinnovamento spirituale, religioso morale, culturale</a:t>
            </a:r>
            <a:r>
              <a:rPr lang="it-IT" sz="1400"/>
              <a:t>, senza però mettere in discussione i fondamentali riferimenti dottrinali e istituzionali. </a:t>
            </a:r>
          </a:p>
          <a:p>
            <a:pPr>
              <a:lnSpc>
                <a:spcPct val="110000"/>
              </a:lnSpc>
            </a:pPr>
            <a:r>
              <a:rPr lang="it-IT" sz="1400" b="1"/>
              <a:t>Lutero</a:t>
            </a:r>
            <a:r>
              <a:rPr lang="it-IT" sz="1400"/>
              <a:t>, invece, </a:t>
            </a:r>
            <a:r>
              <a:rPr lang="it-IT" sz="1400" err="1"/>
              <a:t>concepi</a:t>
            </a:r>
            <a:r>
              <a:rPr lang="it-IT" sz="1400"/>
              <a:t>̀ una «riforma» che apportasse modifiche dottrinali (sulla giustificazione, sulla Scrittura, sulla Chiesa e sui sacramenti) e istituzionali, a partire dal ruolo del Papato nella Chiesa, dalla configurazione dell’episcopato e del presbiterato, dalla promozione dei laici. </a:t>
            </a:r>
          </a:p>
          <a:p>
            <a:pPr>
              <a:lnSpc>
                <a:spcPct val="110000"/>
              </a:lnSpc>
            </a:pPr>
            <a:r>
              <a:rPr lang="it-IT" sz="1400"/>
              <a:t>il termine «riforma» assunse il contenuto specifico del rinnovamento attuato a partire da Lutero e venne esteso a tutto il movimento che, durante il sec. XVI, condusse alla formazione di una </a:t>
            </a:r>
            <a:r>
              <a:rPr lang="it-IT" sz="1400" err="1"/>
              <a:t>pluralita</a:t>
            </a:r>
            <a:r>
              <a:rPr lang="it-IT" sz="1400"/>
              <a:t>̀ di </a:t>
            </a:r>
            <a:r>
              <a:rPr lang="it-IT" sz="1400" err="1"/>
              <a:t>comunita</a:t>
            </a:r>
            <a:r>
              <a:rPr lang="it-IT" sz="1400"/>
              <a:t>̀ ecclesiali riformate, staccate da Roma. Tutto </a:t>
            </a:r>
            <a:r>
              <a:rPr lang="it-IT" sz="1400" err="1"/>
              <a:t>cio</a:t>
            </a:r>
            <a:r>
              <a:rPr lang="it-IT" sz="1400"/>
              <a:t>̀ venne denominato in lingua tedesca </a:t>
            </a:r>
            <a:r>
              <a:rPr lang="it-IT" sz="1400" i="1" err="1"/>
              <a:t>Reformation</a:t>
            </a:r>
            <a:r>
              <a:rPr lang="it-IT" sz="1400"/>
              <a:t>, tradotta solitamente in italiano con «Riforma protestante». </a:t>
            </a:r>
          </a:p>
        </p:txBody>
      </p:sp>
      <p:pic>
        <p:nvPicPr>
          <p:cNvPr id="19"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2078665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Titolo 1"/>
          <p:cNvSpPr>
            <a:spLocks noGrp="1"/>
          </p:cNvSpPr>
          <p:nvPr>
            <p:ph type="title"/>
          </p:nvPr>
        </p:nvSpPr>
        <p:spPr>
          <a:xfrm>
            <a:off x="641074" y="1419900"/>
            <a:ext cx="2844002" cy="4018201"/>
          </a:xfrm>
        </p:spPr>
        <p:txBody>
          <a:bodyPr>
            <a:normAutofit/>
          </a:bodyPr>
          <a:lstStyle/>
          <a:p>
            <a:pPr algn="l"/>
            <a:r>
              <a:rPr lang="it-IT" sz="2400"/>
              <a:t>controriforma</a:t>
            </a:r>
          </a:p>
        </p:txBody>
      </p:sp>
      <p:sp>
        <p:nvSpPr>
          <p:cNvPr id="3" name="Segnaposto contenuto 2"/>
          <p:cNvSpPr>
            <a:spLocks noGrp="1"/>
          </p:cNvSpPr>
          <p:nvPr>
            <p:ph sz="quarter" idx="13"/>
          </p:nvPr>
        </p:nvSpPr>
        <p:spPr>
          <a:xfrm>
            <a:off x="4701008" y="1193576"/>
            <a:ext cx="6576591" cy="4470850"/>
          </a:xfrm>
        </p:spPr>
        <p:txBody>
          <a:bodyPr anchor="ctr">
            <a:normAutofit/>
          </a:bodyPr>
          <a:lstStyle/>
          <a:p>
            <a:pPr>
              <a:lnSpc>
                <a:spcPct val="110000"/>
              </a:lnSpc>
            </a:pPr>
            <a:r>
              <a:rPr lang="it-IT" sz="1700"/>
              <a:t>la lotta religiosa e politica contro la «</a:t>
            </a:r>
            <a:r>
              <a:rPr lang="it-IT" sz="1700" err="1"/>
              <a:t>reformation</a:t>
            </a:r>
            <a:r>
              <a:rPr lang="it-IT" sz="1700"/>
              <a:t>» prese il nome di </a:t>
            </a:r>
            <a:r>
              <a:rPr lang="it-IT" sz="1700" i="1" err="1"/>
              <a:t>Gegenreformation</a:t>
            </a:r>
            <a:r>
              <a:rPr lang="it-IT" sz="1700"/>
              <a:t>, dove </a:t>
            </a:r>
            <a:r>
              <a:rPr lang="it-IT" sz="1700" i="1" err="1"/>
              <a:t>gegen</a:t>
            </a:r>
            <a:r>
              <a:rPr lang="it-IT" sz="1700" i="1"/>
              <a:t> </a:t>
            </a:r>
            <a:r>
              <a:rPr lang="it-IT" sz="1700"/>
              <a:t>è il suffisso tedesco equivalente all’italiano «contro», per cui si parlò di «Controriforma». </a:t>
            </a:r>
          </a:p>
          <a:p>
            <a:pPr>
              <a:lnSpc>
                <a:spcPct val="110000"/>
              </a:lnSpc>
            </a:pPr>
            <a:r>
              <a:rPr lang="it-IT" sz="1700"/>
              <a:t>Per primo ne trattò nel 1762 il giurista tedesco </a:t>
            </a:r>
            <a:r>
              <a:rPr lang="it-IT" sz="1700" b="1"/>
              <a:t>Johann </a:t>
            </a:r>
            <a:r>
              <a:rPr lang="it-IT" sz="1700" b="1" err="1"/>
              <a:t>Stephan</a:t>
            </a:r>
            <a:r>
              <a:rPr lang="it-IT" sz="1700" b="1"/>
              <a:t> </a:t>
            </a:r>
            <a:r>
              <a:rPr lang="it-IT" sz="1700" b="1" err="1"/>
              <a:t>Pütter</a:t>
            </a:r>
            <a:r>
              <a:rPr lang="it-IT" sz="1700"/>
              <a:t>, per indicare le specifiche azioni militari di alcuni sovrani cattolici, sostenuti dal Papato, per la </a:t>
            </a:r>
            <a:r>
              <a:rPr lang="it-IT" sz="1700" err="1"/>
              <a:t>ricattolicizzazione</a:t>
            </a:r>
            <a:r>
              <a:rPr lang="it-IT" sz="1700"/>
              <a:t> forzata delle zone </a:t>
            </a:r>
            <a:r>
              <a:rPr lang="it-IT" sz="1700" err="1"/>
              <a:t>gia</a:t>
            </a:r>
            <a:r>
              <a:rPr lang="it-IT" sz="1700"/>
              <a:t>̀ passate alla Riforma protestante. </a:t>
            </a:r>
          </a:p>
          <a:p>
            <a:pPr>
              <a:lnSpc>
                <a:spcPct val="110000"/>
              </a:lnSpc>
            </a:pPr>
            <a:r>
              <a:rPr lang="it-IT" sz="1700"/>
              <a:t>Tale termine compì un salto di </a:t>
            </a:r>
            <a:r>
              <a:rPr lang="it-IT" sz="1700" err="1"/>
              <a:t>qualita</a:t>
            </a:r>
            <a:r>
              <a:rPr lang="it-IT" sz="1700"/>
              <a:t>̀ durante l’Ottocento con lo storico protestante </a:t>
            </a:r>
            <a:r>
              <a:rPr lang="it-IT" sz="1700" b="1"/>
              <a:t>Leopold </a:t>
            </a:r>
            <a:r>
              <a:rPr lang="it-IT" sz="1700" b="1" err="1"/>
              <a:t>Ranke</a:t>
            </a:r>
            <a:r>
              <a:rPr lang="it-IT" sz="1700" b="1"/>
              <a:t> </a:t>
            </a:r>
            <a:r>
              <a:rPr lang="it-IT" sz="1700"/>
              <a:t>nella sua opera, uscita nel 1835, </a:t>
            </a:r>
            <a:r>
              <a:rPr lang="it-IT" sz="1700" i="1"/>
              <a:t>Die </a:t>
            </a:r>
            <a:r>
              <a:rPr lang="it-IT" sz="1700" i="1" err="1"/>
              <a:t>römische</a:t>
            </a:r>
            <a:r>
              <a:rPr lang="it-IT" sz="1700" i="1"/>
              <a:t> </a:t>
            </a:r>
            <a:r>
              <a:rPr lang="it-IT" sz="1700" i="1" err="1"/>
              <a:t>Päpste</a:t>
            </a:r>
            <a:r>
              <a:rPr lang="it-IT" sz="1700" i="1"/>
              <a:t> in </a:t>
            </a:r>
            <a:r>
              <a:rPr lang="it-IT" sz="1700" i="1" err="1"/>
              <a:t>den</a:t>
            </a:r>
            <a:r>
              <a:rPr lang="it-IT" sz="1700" i="1"/>
              <a:t> </a:t>
            </a:r>
            <a:r>
              <a:rPr lang="it-IT" sz="1700" i="1" err="1"/>
              <a:t>letzten</a:t>
            </a:r>
            <a:r>
              <a:rPr lang="it-IT" sz="1700" i="1"/>
              <a:t> </a:t>
            </a:r>
            <a:r>
              <a:rPr lang="it-IT" sz="1700" i="1" err="1"/>
              <a:t>vier</a:t>
            </a:r>
            <a:r>
              <a:rPr lang="it-IT" sz="1700" i="1"/>
              <a:t> </a:t>
            </a:r>
            <a:r>
              <a:rPr lang="it-IT" sz="1700" i="1" err="1"/>
              <a:t>Jahrhunderten</a:t>
            </a:r>
            <a:endParaRPr lang="it-IT" sz="1700" i="1"/>
          </a:p>
          <a:p>
            <a:pPr>
              <a:lnSpc>
                <a:spcPct val="110000"/>
              </a:lnSpc>
            </a:pPr>
            <a:endParaRPr lang="it-IT" sz="1700"/>
          </a:p>
          <a:p>
            <a:pPr>
              <a:lnSpc>
                <a:spcPct val="110000"/>
              </a:lnSpc>
            </a:pPr>
            <a:endParaRPr lang="it-IT" sz="1700"/>
          </a:p>
          <a:p>
            <a:pPr>
              <a:lnSpc>
                <a:spcPct val="110000"/>
              </a:lnSpc>
            </a:pPr>
            <a:endParaRPr lang="it-IT" sz="1700"/>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1882949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1C0F6D-5AB0-457D-A2E5-4B8E77E390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56A97F-536A-4D70-BE3C-46ED7477A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8F27DD5-AB09-4348-AEAE-38DD5BF3B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284159"/>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913776" y="643466"/>
            <a:ext cx="3418784" cy="4308475"/>
          </a:xfrm>
        </p:spPr>
        <p:txBody>
          <a:bodyPr anchor="t">
            <a:normAutofit/>
          </a:bodyPr>
          <a:lstStyle/>
          <a:p>
            <a:pPr algn="l"/>
            <a:r>
              <a:rPr lang="it-IT" sz="4400"/>
              <a:t>leopold ranke</a:t>
            </a:r>
          </a:p>
        </p:txBody>
      </p:sp>
      <p:sp>
        <p:nvSpPr>
          <p:cNvPr id="3" name="Segnaposto contenuto 2"/>
          <p:cNvSpPr>
            <a:spLocks noGrp="1"/>
          </p:cNvSpPr>
          <p:nvPr>
            <p:ph sz="quarter" idx="13"/>
          </p:nvPr>
        </p:nvSpPr>
        <p:spPr>
          <a:xfrm>
            <a:off x="4654295" y="643466"/>
            <a:ext cx="6623305" cy="4308476"/>
          </a:xfrm>
        </p:spPr>
        <p:txBody>
          <a:bodyPr>
            <a:normAutofit/>
          </a:bodyPr>
          <a:lstStyle/>
          <a:p>
            <a:pPr>
              <a:lnSpc>
                <a:spcPct val="110000"/>
              </a:lnSpc>
            </a:pPr>
            <a:r>
              <a:rPr lang="it-IT" sz="1300"/>
              <a:t>Egli assunse il termine «Controriforma» per indicare un’epoca (secoli XVI e XVII) in cui la Chiesa cattolica cercò di recuperare le posizioni perdute, grazie all’azione dei papi e dei sovrani cattolici, fiancheggiati da altre forze (gesuiti, nunzi, uomini di cultura).</a:t>
            </a:r>
          </a:p>
          <a:p>
            <a:pPr>
              <a:lnSpc>
                <a:spcPct val="110000"/>
              </a:lnSpc>
            </a:pPr>
            <a:r>
              <a:rPr lang="it-IT" sz="1300"/>
              <a:t>Ranke individuò la Controriforma come la risultante di due forze. </a:t>
            </a:r>
          </a:p>
          <a:p>
            <a:pPr lvl="1">
              <a:lnSpc>
                <a:spcPct val="110000"/>
              </a:lnSpc>
            </a:pPr>
            <a:r>
              <a:rPr lang="it-IT" sz="1300"/>
              <a:t>forza interna, vitale, religiosa, proveniente dai movimenti di rinnovamento di poco anteriori o contemporanei a Lutero,</a:t>
            </a:r>
          </a:p>
          <a:p>
            <a:pPr lvl="1">
              <a:lnSpc>
                <a:spcPct val="110000"/>
              </a:lnSpc>
            </a:pPr>
            <a:r>
              <a:rPr lang="it-IT" sz="1300"/>
              <a:t>forza per lo più coattiva, intenta a colpire le dottrine giudicate ereticali per restaurare le strutture tradizionali, oltre che a correggere gli abusi. </a:t>
            </a:r>
          </a:p>
          <a:p>
            <a:pPr>
              <a:lnSpc>
                <a:spcPct val="110000"/>
              </a:lnSpc>
            </a:pPr>
            <a:r>
              <a:rPr lang="it-IT" sz="1300"/>
              <a:t>Di conseguenza, per Ranke l’istanza della sincera interiorità, che si trovava nella prima componente della Controriforma, si rifugiò nel protestantesimo, che divenne così un elemento creativo della civiltà moderna;</a:t>
            </a:r>
          </a:p>
          <a:p>
            <a:pPr>
              <a:lnSpc>
                <a:spcPct val="110000"/>
              </a:lnSpc>
            </a:pPr>
            <a:r>
              <a:rPr lang="it-IT" sz="1300"/>
              <a:t>IL cattolicesimo sarebbe rimasto ancorato all’epoca medievale. </a:t>
            </a:r>
          </a:p>
          <a:p>
            <a:pPr>
              <a:lnSpc>
                <a:spcPct val="110000"/>
              </a:lnSpc>
            </a:pPr>
            <a:r>
              <a:rPr lang="it-IT" sz="1300"/>
              <a:t>Questa conclusione venne condivisa largamente dallo storiografia laica (De Sanctis, Croce, Spaventa). </a:t>
            </a:r>
          </a:p>
          <a:p>
            <a:pPr>
              <a:lnSpc>
                <a:spcPct val="110000"/>
              </a:lnSpc>
            </a:pPr>
            <a:endParaRPr lang="it-IT" sz="1300"/>
          </a:p>
        </p:txBody>
      </p:sp>
      <p:pic>
        <p:nvPicPr>
          <p:cNvPr id="14" name="Picture 13">
            <a:extLst>
              <a:ext uri="{FF2B5EF4-FFF2-40B4-BE49-F238E27FC236}">
                <a16:creationId xmlns:a16="http://schemas.microsoft.com/office/drawing/2014/main" id="{522BA091-022A-4EB4-BBA0-0309BF5F91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79187"/>
          <a:stretch/>
        </p:blipFill>
        <p:spPr>
          <a:xfrm>
            <a:off x="0" y="5430644"/>
            <a:ext cx="12192000" cy="1427356"/>
          </a:xfrm>
          <a:prstGeom prst="rect">
            <a:avLst/>
          </a:prstGeom>
        </p:spPr>
      </p:pic>
    </p:spTree>
    <p:extLst>
      <p:ext uri="{BB962C8B-B14F-4D97-AF65-F5344CB8AC3E}">
        <p14:creationId xmlns:p14="http://schemas.microsoft.com/office/powerpoint/2010/main" val="53241701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wilhelm</a:t>
            </a:r>
            <a:r>
              <a:rPr lang="it-IT" dirty="0"/>
              <a:t> </a:t>
            </a:r>
            <a:r>
              <a:rPr lang="it-IT" dirty="0" err="1"/>
              <a:t>maurenbrecher</a:t>
            </a:r>
            <a:endParaRPr lang="it-IT" dirty="0"/>
          </a:p>
        </p:txBody>
      </p:sp>
      <p:sp>
        <p:nvSpPr>
          <p:cNvPr id="3" name="Segnaposto contenuto 2"/>
          <p:cNvSpPr>
            <a:spLocks noGrp="1"/>
          </p:cNvSpPr>
          <p:nvPr>
            <p:ph sz="quarter" idx="13"/>
          </p:nvPr>
        </p:nvSpPr>
        <p:spPr>
          <a:xfrm>
            <a:off x="913774" y="1828800"/>
            <a:ext cx="10363826" cy="4884234"/>
          </a:xfrm>
        </p:spPr>
        <p:txBody>
          <a:bodyPr>
            <a:normAutofit fontScale="85000" lnSpcReduction="20000"/>
          </a:bodyPr>
          <a:lstStyle/>
          <a:p>
            <a:r>
              <a:rPr lang="it-IT" dirty="0"/>
              <a:t>Nell’ambiente cattolico la prospettiva offerta da </a:t>
            </a:r>
            <a:r>
              <a:rPr lang="it-IT" dirty="0" err="1"/>
              <a:t>Ranke</a:t>
            </a:r>
            <a:r>
              <a:rPr lang="it-IT" dirty="0"/>
              <a:t>, ed integrata da altri storici, non fu accolta. </a:t>
            </a:r>
          </a:p>
          <a:p>
            <a:r>
              <a:rPr lang="it-IT" dirty="0"/>
              <a:t>Si preferì un altro indirizzo, quello dello storico protestante Wilhelm </a:t>
            </a:r>
            <a:r>
              <a:rPr lang="it-IT" dirty="0" err="1"/>
              <a:t>Maurenbrecher</a:t>
            </a:r>
            <a:r>
              <a:rPr lang="it-IT" dirty="0"/>
              <a:t> </a:t>
            </a:r>
          </a:p>
          <a:p>
            <a:r>
              <a:rPr lang="it-IT" dirty="0"/>
              <a:t>volendo scrivere una storia della Controriforma, studiò i documenti dell’archivio spagnolo di </a:t>
            </a:r>
            <a:r>
              <a:rPr lang="it-IT" dirty="0" err="1"/>
              <a:t>Simancas</a:t>
            </a:r>
            <a:r>
              <a:rPr lang="it-IT" dirty="0"/>
              <a:t> ED entrò in contatto con la riforma religiosa realizzata in Spagna dal card. </a:t>
            </a:r>
            <a:r>
              <a:rPr lang="it-IT" dirty="0" err="1"/>
              <a:t>Cisneros</a:t>
            </a:r>
            <a:r>
              <a:rPr lang="it-IT" dirty="0"/>
              <a:t> tra Quattrocento e Cinquecento, scoprendo che prima di Lutero si era sviluppato un rinnovamento della Chiesa dal carattere non essenzialmente politico, ma religioso e spirituale, che portò al miglioramento del clero e della teologia. </a:t>
            </a:r>
          </a:p>
          <a:p>
            <a:r>
              <a:rPr lang="it-IT" dirty="0"/>
              <a:t>Il frutto delle ricerche di </a:t>
            </a:r>
            <a:r>
              <a:rPr lang="it-IT" dirty="0" err="1"/>
              <a:t>Maurenbrecher</a:t>
            </a:r>
            <a:r>
              <a:rPr lang="it-IT" dirty="0"/>
              <a:t> divenne noto nel 1880, quando uscì la sua </a:t>
            </a:r>
            <a:r>
              <a:rPr lang="it-IT" i="1" dirty="0" err="1"/>
              <a:t>Geschichte</a:t>
            </a:r>
            <a:r>
              <a:rPr lang="it-IT" i="1" dirty="0"/>
              <a:t> </a:t>
            </a:r>
            <a:r>
              <a:rPr lang="it-IT" i="1" dirty="0" err="1"/>
              <a:t>der</a:t>
            </a:r>
            <a:r>
              <a:rPr lang="it-IT" i="1" dirty="0"/>
              <a:t> </a:t>
            </a:r>
            <a:r>
              <a:rPr lang="it-IT" i="1" dirty="0" err="1"/>
              <a:t>Katholischen</a:t>
            </a:r>
            <a:r>
              <a:rPr lang="it-IT" i="1" dirty="0"/>
              <a:t> </a:t>
            </a:r>
            <a:r>
              <a:rPr lang="it-IT" i="1" dirty="0" err="1"/>
              <a:t>Reformation</a:t>
            </a:r>
            <a:r>
              <a:rPr lang="it-IT" i="1" dirty="0"/>
              <a:t> </a:t>
            </a:r>
            <a:r>
              <a:rPr lang="it-IT" dirty="0"/>
              <a:t>(Storia della Riforma cattolica). </a:t>
            </a:r>
          </a:p>
          <a:p>
            <a:r>
              <a:rPr lang="it-IT" dirty="0"/>
              <a:t>Molte altre ricerche e studi rafforzarono questa prospettiva, mettendo in rilievo come in Italia, in Germania, in Francia erano esistiti </a:t>
            </a:r>
            <a:r>
              <a:rPr lang="it-IT" b="1" dirty="0"/>
              <a:t>gruppi riformistici preluterani e autonomi rispetto alla Riforma protestante</a:t>
            </a:r>
            <a:r>
              <a:rPr lang="it-IT" dirty="0"/>
              <a:t>. </a:t>
            </a:r>
          </a:p>
          <a:p>
            <a:r>
              <a:rPr lang="it-IT" dirty="0"/>
              <a:t>Tutta questa </a:t>
            </a:r>
            <a:r>
              <a:rPr lang="it-IT" dirty="0" err="1"/>
              <a:t>realta</a:t>
            </a:r>
            <a:r>
              <a:rPr lang="it-IT" dirty="0"/>
              <a:t>̀ assunse in lingua tedesca il nome di </a:t>
            </a:r>
            <a:r>
              <a:rPr lang="it-IT" i="1" dirty="0" err="1"/>
              <a:t>Reform</a:t>
            </a:r>
            <a:r>
              <a:rPr lang="it-IT" i="1" dirty="0"/>
              <a:t> </a:t>
            </a:r>
            <a:r>
              <a:rPr lang="it-IT" dirty="0"/>
              <a:t>ossia «Riforma cattolica» (si ricordi che </a:t>
            </a:r>
            <a:r>
              <a:rPr lang="it-IT" dirty="0" err="1"/>
              <a:t>Maurenbrecher</a:t>
            </a:r>
            <a:r>
              <a:rPr lang="it-IT" dirty="0"/>
              <a:t> aveva utilizzato ancora il termine </a:t>
            </a:r>
            <a:r>
              <a:rPr lang="it-IT" i="1" dirty="0" err="1"/>
              <a:t>Reformation</a:t>
            </a:r>
            <a:r>
              <a:rPr lang="it-IT" dirty="0"/>
              <a:t>, specificato dall’aggettivo </a:t>
            </a:r>
            <a:r>
              <a:rPr lang="it-IT" i="1" dirty="0" err="1"/>
              <a:t>katholisch</a:t>
            </a:r>
            <a:r>
              <a:rPr lang="it-IT" dirty="0"/>
              <a:t>). </a:t>
            </a:r>
          </a:p>
          <a:p>
            <a:endParaRPr lang="it-IT" dirty="0"/>
          </a:p>
        </p:txBody>
      </p:sp>
    </p:spTree>
    <p:extLst>
      <p:ext uri="{BB962C8B-B14F-4D97-AF65-F5344CB8AC3E}">
        <p14:creationId xmlns:p14="http://schemas.microsoft.com/office/powerpoint/2010/main" val="36730448"/>
      </p:ext>
    </p:extLst>
  </p:cSld>
  <p:clrMapOvr>
    <a:masterClrMapping/>
  </p:clrMapOvr>
</p:sld>
</file>

<file path=ppt/theme/theme1.xml><?xml version="1.0" encoding="utf-8"?>
<a:theme xmlns:a="http://schemas.openxmlformats.org/drawingml/2006/main" name="Goccia">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Gocciolina</Template>
  <TotalTime>4226</TotalTime>
  <Words>1820</Words>
  <Application>Microsoft Macintosh PowerPoint</Application>
  <PresentationFormat>Widescreen</PresentationFormat>
  <Paragraphs>76</Paragraphs>
  <Slides>15</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15</vt:i4>
      </vt:variant>
    </vt:vector>
  </HeadingPairs>
  <TitlesOfParts>
    <vt:vector size="19" baseType="lpstr">
      <vt:lpstr>Arial</vt:lpstr>
      <vt:lpstr>Tw Cen MT</vt:lpstr>
      <vt:lpstr>verdana</vt:lpstr>
      <vt:lpstr>Goccia</vt:lpstr>
      <vt:lpstr>Un percorso storiografico: la storia della chiesa nell’età moderna</vt:lpstr>
      <vt:lpstr>Alcune idee</vt:lpstr>
      <vt:lpstr>rinascimento e umanesimo</vt:lpstr>
      <vt:lpstr>rinascimento e umanesimo</vt:lpstr>
      <vt:lpstr>Riforma cattolica-Riforma protestante-Controriforma  </vt:lpstr>
      <vt:lpstr>Riforma – “reformation”</vt:lpstr>
      <vt:lpstr>controriforma</vt:lpstr>
      <vt:lpstr>leopold ranke</vt:lpstr>
      <vt:lpstr>wilhelm maurenbrecher</vt:lpstr>
      <vt:lpstr>riforma cattolica – controriforma?</vt:lpstr>
      <vt:lpstr>delio cantimori (1906-1966)</vt:lpstr>
      <vt:lpstr>hubert jedin (1900-1980)</vt:lpstr>
      <vt:lpstr>Riforma cattolica o Controriforma/ Riforma cattolica e Controriforma ?</vt:lpstr>
      <vt:lpstr>Programma (linee generali)</vt:lpstr>
      <vt:lpstr>Indicazioni bibliografiche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Chiesa durante il rinascimento</dc:title>
  <dc:creator>Fabio Besostri</dc:creator>
  <cp:lastModifiedBy>Fabio Besostri</cp:lastModifiedBy>
  <cp:revision>15</cp:revision>
  <dcterms:created xsi:type="dcterms:W3CDTF">2017-03-23T06:17:17Z</dcterms:created>
  <dcterms:modified xsi:type="dcterms:W3CDTF">2025-10-03T08:43:44Z</dcterms:modified>
</cp:coreProperties>
</file>