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6" r:id="rId1"/>
  </p:sldMasterIdLst>
  <p:notesMasterIdLst>
    <p:notesMasterId r:id="rId49"/>
  </p:notesMasterIdLst>
  <p:sldIdLst>
    <p:sldId id="256" r:id="rId2"/>
    <p:sldId id="258" r:id="rId3"/>
    <p:sldId id="259" r:id="rId4"/>
    <p:sldId id="260" r:id="rId5"/>
    <p:sldId id="261" r:id="rId6"/>
    <p:sldId id="262" r:id="rId7"/>
    <p:sldId id="270" r:id="rId8"/>
    <p:sldId id="263" r:id="rId9"/>
    <p:sldId id="271" r:id="rId10"/>
    <p:sldId id="272" r:id="rId11"/>
    <p:sldId id="273" r:id="rId12"/>
    <p:sldId id="274" r:id="rId13"/>
    <p:sldId id="277" r:id="rId14"/>
    <p:sldId id="276" r:id="rId15"/>
    <p:sldId id="278" r:id="rId16"/>
    <p:sldId id="279" r:id="rId17"/>
    <p:sldId id="308" r:id="rId18"/>
    <p:sldId id="275" r:id="rId19"/>
    <p:sldId id="280" r:id="rId20"/>
    <p:sldId id="309" r:id="rId21"/>
    <p:sldId id="281" r:id="rId22"/>
    <p:sldId id="282" r:id="rId23"/>
    <p:sldId id="289" r:id="rId24"/>
    <p:sldId id="283" r:id="rId25"/>
    <p:sldId id="290" r:id="rId26"/>
    <p:sldId id="284" r:id="rId27"/>
    <p:sldId id="310" r:id="rId28"/>
    <p:sldId id="285" r:id="rId29"/>
    <p:sldId id="286" r:id="rId30"/>
    <p:sldId id="287" r:id="rId31"/>
    <p:sldId id="306" r:id="rId32"/>
    <p:sldId id="288" r:id="rId33"/>
    <p:sldId id="293" r:id="rId34"/>
    <p:sldId id="294" r:id="rId35"/>
    <p:sldId id="295" r:id="rId36"/>
    <p:sldId id="296" r:id="rId37"/>
    <p:sldId id="297" r:id="rId38"/>
    <p:sldId id="298" r:id="rId39"/>
    <p:sldId id="291" r:id="rId40"/>
    <p:sldId id="307" r:id="rId41"/>
    <p:sldId id="299" r:id="rId42"/>
    <p:sldId id="303" r:id="rId43"/>
    <p:sldId id="300" r:id="rId44"/>
    <p:sldId id="305" r:id="rId45"/>
    <p:sldId id="304" r:id="rId46"/>
    <p:sldId id="301" r:id="rId47"/>
    <p:sldId id="302"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40"/>
    <p:restoredTop sz="60141"/>
  </p:normalViewPr>
  <p:slideViewPr>
    <p:cSldViewPr snapToObjects="1">
      <p:cViewPr varScale="1">
        <p:scale>
          <a:sx n="71" d="100"/>
          <a:sy n="71" d="100"/>
        </p:scale>
        <p:origin x="2672"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6C0EEF4F-F9EC-4FAB-B7CE-495C925D466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8877324-EFD8-41CE-88B5-D7935A1D89F5}">
      <dgm:prSet/>
      <dgm:spPr/>
      <dgm:t>
        <a:bodyPr/>
        <a:lstStyle/>
        <a:p>
          <a:pPr>
            <a:lnSpc>
              <a:spcPct val="100000"/>
            </a:lnSpc>
          </a:pPr>
          <a:r>
            <a:rPr lang="it-IT"/>
            <a:t>Adriano VI (1459-1523), Istruzioni al nunzio in Germania: «Metteremo tutto il nostro impegno perché innanzitutto si riformi questa curia, da cui probabilmente è derivato questo male».</a:t>
          </a:r>
          <a:endParaRPr lang="en-US"/>
        </a:p>
      </dgm:t>
    </dgm:pt>
    <dgm:pt modelId="{E0D131FA-1BCB-48D1-8DC6-3AF0E4737AAE}" type="parTrans" cxnId="{8E96914F-15F1-48D0-98B1-CDA4A530A007}">
      <dgm:prSet/>
      <dgm:spPr/>
      <dgm:t>
        <a:bodyPr/>
        <a:lstStyle/>
        <a:p>
          <a:endParaRPr lang="en-US"/>
        </a:p>
      </dgm:t>
    </dgm:pt>
    <dgm:pt modelId="{D956CFCC-E2DE-4411-A2AC-4B5B2154B0BB}" type="sibTrans" cxnId="{8E96914F-15F1-48D0-98B1-CDA4A530A007}">
      <dgm:prSet/>
      <dgm:spPr/>
      <dgm:t>
        <a:bodyPr/>
        <a:lstStyle/>
        <a:p>
          <a:pPr>
            <a:lnSpc>
              <a:spcPct val="100000"/>
            </a:lnSpc>
          </a:pPr>
          <a:endParaRPr lang="en-US"/>
        </a:p>
      </dgm:t>
    </dgm:pt>
    <dgm:pt modelId="{13299316-2E0E-41FD-9384-732137F17E26}">
      <dgm:prSet/>
      <dgm:spPr/>
      <dgm:t>
        <a:bodyPr/>
        <a:lstStyle/>
        <a:p>
          <a:pPr>
            <a:lnSpc>
              <a:spcPct val="100000"/>
            </a:lnSpc>
          </a:pPr>
          <a:r>
            <a:rPr lang="it-IT"/>
            <a:t>Le stesse idee ritornano negli autori del piano di riforma presentato a Paolo III nel 1537, e nei discorsi di diversi padri conciliari a Trento (ad es il  card. Madruzzo, 22 gennaio 1546, e il card. di Lorena 23 novembre 1562)</a:t>
          </a:r>
          <a:endParaRPr lang="en-US"/>
        </a:p>
      </dgm:t>
    </dgm:pt>
    <dgm:pt modelId="{DC2FCD0B-D9BB-47C9-8BA5-E52D944757CF}" type="parTrans" cxnId="{CCB157D6-634A-45DE-9B39-0E3B33470422}">
      <dgm:prSet/>
      <dgm:spPr/>
      <dgm:t>
        <a:bodyPr/>
        <a:lstStyle/>
        <a:p>
          <a:endParaRPr lang="en-US"/>
        </a:p>
      </dgm:t>
    </dgm:pt>
    <dgm:pt modelId="{DEC6B474-E5DE-4ACA-B917-01F5077C824B}" type="sibTrans" cxnId="{CCB157D6-634A-45DE-9B39-0E3B33470422}">
      <dgm:prSet/>
      <dgm:spPr/>
      <dgm:t>
        <a:bodyPr/>
        <a:lstStyle/>
        <a:p>
          <a:pPr>
            <a:lnSpc>
              <a:spcPct val="100000"/>
            </a:lnSpc>
          </a:pPr>
          <a:endParaRPr lang="en-US"/>
        </a:p>
      </dgm:t>
    </dgm:pt>
    <dgm:pt modelId="{BABEA2DF-4B5F-4CA4-8EB3-C0C229356A4A}">
      <dgm:prSet/>
      <dgm:spPr/>
      <dgm:t>
        <a:bodyPr/>
        <a:lstStyle/>
        <a:p>
          <a:pPr>
            <a:lnSpc>
              <a:spcPct val="100000"/>
            </a:lnSpc>
          </a:pPr>
          <a:r>
            <a:rPr lang="it-IT"/>
            <a:t>La tesi viene ripresa infinite volte (nel Seicento da Bossuet, nell’Ottocento da Lord Acton e anche oggi nel dialogo ecumenico)</a:t>
          </a:r>
          <a:endParaRPr lang="en-US"/>
        </a:p>
      </dgm:t>
    </dgm:pt>
    <dgm:pt modelId="{69B6BA33-8EBA-4173-8F41-49F1B5ABC43D}" type="parTrans" cxnId="{C56C77B9-3803-4C8F-8847-580FC932373E}">
      <dgm:prSet/>
      <dgm:spPr/>
      <dgm:t>
        <a:bodyPr/>
        <a:lstStyle/>
        <a:p>
          <a:endParaRPr lang="en-US"/>
        </a:p>
      </dgm:t>
    </dgm:pt>
    <dgm:pt modelId="{32374690-A127-43B8-8D4B-8992AA209207}" type="sibTrans" cxnId="{C56C77B9-3803-4C8F-8847-580FC932373E}">
      <dgm:prSet/>
      <dgm:spPr/>
      <dgm:t>
        <a:bodyPr/>
        <a:lstStyle/>
        <a:p>
          <a:pPr>
            <a:lnSpc>
              <a:spcPct val="100000"/>
            </a:lnSpc>
          </a:pPr>
          <a:endParaRPr lang="en-US"/>
        </a:p>
      </dgm:t>
    </dgm:pt>
    <dgm:pt modelId="{49D15EC7-FF43-43E7-988C-C4EC9C7CAAD1}">
      <dgm:prSet/>
      <dgm:spPr/>
      <dgm:t>
        <a:bodyPr/>
        <a:lstStyle/>
        <a:p>
          <a:pPr>
            <a:lnSpc>
              <a:spcPct val="100000"/>
            </a:lnSpc>
          </a:pPr>
          <a:r>
            <a:rPr lang="it-IT"/>
            <a:t>La tesi viene però criticata sia da cattolici che da protestanti (Imbart de la Tour 1905; Georg von Bulow 1916).</a:t>
          </a:r>
          <a:endParaRPr lang="en-US"/>
        </a:p>
      </dgm:t>
    </dgm:pt>
    <dgm:pt modelId="{CE988AE0-AB5C-4075-8A87-9587ADBB0E8B}" type="parTrans" cxnId="{F0E78493-DA73-4A29-8C88-223CDB60F547}">
      <dgm:prSet/>
      <dgm:spPr/>
      <dgm:t>
        <a:bodyPr/>
        <a:lstStyle/>
        <a:p>
          <a:endParaRPr lang="en-US"/>
        </a:p>
      </dgm:t>
    </dgm:pt>
    <dgm:pt modelId="{945532D1-DC05-4EAC-A121-A1244D397B15}" type="sibTrans" cxnId="{F0E78493-DA73-4A29-8C88-223CDB60F547}">
      <dgm:prSet/>
      <dgm:spPr/>
      <dgm:t>
        <a:bodyPr/>
        <a:lstStyle/>
        <a:p>
          <a:endParaRPr lang="en-US"/>
        </a:p>
      </dgm:t>
    </dgm:pt>
    <dgm:pt modelId="{477C1EB3-E05B-4476-9D26-D37C6B670F71}" type="pres">
      <dgm:prSet presAssocID="{6C0EEF4F-F9EC-4FAB-B7CE-495C925D466A}" presName="root" presStyleCnt="0">
        <dgm:presLayoutVars>
          <dgm:dir/>
          <dgm:resizeHandles val="exact"/>
        </dgm:presLayoutVars>
      </dgm:prSet>
      <dgm:spPr/>
    </dgm:pt>
    <dgm:pt modelId="{ED67E23A-363C-4F60-A00A-82A2FF16342D}" type="pres">
      <dgm:prSet presAssocID="{D8877324-EFD8-41CE-88B5-D7935A1D89F5}" presName="compNode" presStyleCnt="0"/>
      <dgm:spPr/>
    </dgm:pt>
    <dgm:pt modelId="{334C6FB0-6C43-461A-BDFA-CDFC96B75203}" type="pres">
      <dgm:prSet presAssocID="{D8877324-EFD8-41CE-88B5-D7935A1D89F5}" presName="bgRect" presStyleLbl="bgShp" presStyleIdx="0" presStyleCnt="4"/>
      <dgm:spPr/>
    </dgm:pt>
    <dgm:pt modelId="{1FEBBFEA-16D0-47A8-BD6C-EB5AACA566D5}" type="pres">
      <dgm:prSet presAssocID="{D8877324-EFD8-41CE-88B5-D7935A1D89F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ayer Candle"/>
        </a:ext>
      </dgm:extLst>
    </dgm:pt>
    <dgm:pt modelId="{6D2E200B-2268-493A-8C6B-C899A85C645C}" type="pres">
      <dgm:prSet presAssocID="{D8877324-EFD8-41CE-88B5-D7935A1D89F5}" presName="spaceRect" presStyleCnt="0"/>
      <dgm:spPr/>
    </dgm:pt>
    <dgm:pt modelId="{6901FD19-46B0-4994-93E9-61D7D7667B79}" type="pres">
      <dgm:prSet presAssocID="{D8877324-EFD8-41CE-88B5-D7935A1D89F5}" presName="parTx" presStyleLbl="revTx" presStyleIdx="0" presStyleCnt="4">
        <dgm:presLayoutVars>
          <dgm:chMax val="0"/>
          <dgm:chPref val="0"/>
        </dgm:presLayoutVars>
      </dgm:prSet>
      <dgm:spPr/>
    </dgm:pt>
    <dgm:pt modelId="{B4572350-CFB7-42FD-8726-A11A9C917C35}" type="pres">
      <dgm:prSet presAssocID="{D956CFCC-E2DE-4411-A2AC-4B5B2154B0BB}" presName="sibTrans" presStyleCnt="0"/>
      <dgm:spPr/>
    </dgm:pt>
    <dgm:pt modelId="{DD5D9F2A-1538-40E5-B820-0C266D0C52BA}" type="pres">
      <dgm:prSet presAssocID="{13299316-2E0E-41FD-9384-732137F17E26}" presName="compNode" presStyleCnt="0"/>
      <dgm:spPr/>
    </dgm:pt>
    <dgm:pt modelId="{B1CA6249-CD18-4E95-808A-11D076E1B4ED}" type="pres">
      <dgm:prSet presAssocID="{13299316-2E0E-41FD-9384-732137F17E26}" presName="bgRect" presStyleLbl="bgShp" presStyleIdx="1" presStyleCnt="4"/>
      <dgm:spPr/>
    </dgm:pt>
    <dgm:pt modelId="{394F1296-613C-4458-9449-64C3866D7E17}" type="pres">
      <dgm:prSet presAssocID="{13299316-2E0E-41FD-9384-732137F17E2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anoforte"/>
        </a:ext>
      </dgm:extLst>
    </dgm:pt>
    <dgm:pt modelId="{F3CDDD8A-3D44-43F1-AD7E-19257089171F}" type="pres">
      <dgm:prSet presAssocID="{13299316-2E0E-41FD-9384-732137F17E26}" presName="spaceRect" presStyleCnt="0"/>
      <dgm:spPr/>
    </dgm:pt>
    <dgm:pt modelId="{C770E78D-C875-4603-86FF-C51BF6FAB61D}" type="pres">
      <dgm:prSet presAssocID="{13299316-2E0E-41FD-9384-732137F17E26}" presName="parTx" presStyleLbl="revTx" presStyleIdx="1" presStyleCnt="4">
        <dgm:presLayoutVars>
          <dgm:chMax val="0"/>
          <dgm:chPref val="0"/>
        </dgm:presLayoutVars>
      </dgm:prSet>
      <dgm:spPr/>
    </dgm:pt>
    <dgm:pt modelId="{18A4A68D-05D7-46DD-ADFB-5B7F99C3CA43}" type="pres">
      <dgm:prSet presAssocID="{DEC6B474-E5DE-4ACA-B917-01F5077C824B}" presName="sibTrans" presStyleCnt="0"/>
      <dgm:spPr/>
    </dgm:pt>
    <dgm:pt modelId="{59146492-399E-432E-8B4A-62A825D31976}" type="pres">
      <dgm:prSet presAssocID="{BABEA2DF-4B5F-4CA4-8EB3-C0C229356A4A}" presName="compNode" presStyleCnt="0"/>
      <dgm:spPr/>
    </dgm:pt>
    <dgm:pt modelId="{A9F50810-07C1-4F3C-8076-3995377C410A}" type="pres">
      <dgm:prSet presAssocID="{BABEA2DF-4B5F-4CA4-8EB3-C0C229356A4A}" presName="bgRect" presStyleLbl="bgShp" presStyleIdx="2" presStyleCnt="4"/>
      <dgm:spPr/>
    </dgm:pt>
    <dgm:pt modelId="{86AF0142-2919-4848-BFC8-CEA1A3D2F5CA}" type="pres">
      <dgm:prSet presAssocID="{BABEA2DF-4B5F-4CA4-8EB3-C0C229356A4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nfinito"/>
        </a:ext>
      </dgm:extLst>
    </dgm:pt>
    <dgm:pt modelId="{BF11EE00-CD69-47F7-BE69-7228B4F9384F}" type="pres">
      <dgm:prSet presAssocID="{BABEA2DF-4B5F-4CA4-8EB3-C0C229356A4A}" presName="spaceRect" presStyleCnt="0"/>
      <dgm:spPr/>
    </dgm:pt>
    <dgm:pt modelId="{1E2E3210-FCD7-499C-9AA6-CC29453D3CE9}" type="pres">
      <dgm:prSet presAssocID="{BABEA2DF-4B5F-4CA4-8EB3-C0C229356A4A}" presName="parTx" presStyleLbl="revTx" presStyleIdx="2" presStyleCnt="4">
        <dgm:presLayoutVars>
          <dgm:chMax val="0"/>
          <dgm:chPref val="0"/>
        </dgm:presLayoutVars>
      </dgm:prSet>
      <dgm:spPr/>
    </dgm:pt>
    <dgm:pt modelId="{D8F21F23-B001-4C18-9CDE-B94ECD3125C9}" type="pres">
      <dgm:prSet presAssocID="{32374690-A127-43B8-8D4B-8992AA209207}" presName="sibTrans" presStyleCnt="0"/>
      <dgm:spPr/>
    </dgm:pt>
    <dgm:pt modelId="{D8E6F33D-6C17-4D62-828A-FE3F1B3DBB05}" type="pres">
      <dgm:prSet presAssocID="{49D15EC7-FF43-43E7-988C-C4EC9C7CAAD1}" presName="compNode" presStyleCnt="0"/>
      <dgm:spPr/>
    </dgm:pt>
    <dgm:pt modelId="{1ECB1ADF-0CB4-4D86-9294-DE96C9102F47}" type="pres">
      <dgm:prSet presAssocID="{49D15EC7-FF43-43E7-988C-C4EC9C7CAAD1}" presName="bgRect" presStyleLbl="bgShp" presStyleIdx="3" presStyleCnt="4"/>
      <dgm:spPr/>
    </dgm:pt>
    <dgm:pt modelId="{7AB8E959-7F7E-419A-9B87-DA70E0EFF8A1}" type="pres">
      <dgm:prSet presAssocID="{49D15EC7-FF43-43E7-988C-C4EC9C7CAAD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Virgolette"/>
        </a:ext>
      </dgm:extLst>
    </dgm:pt>
    <dgm:pt modelId="{5E83A544-6812-40E7-B8D5-380919C19FB1}" type="pres">
      <dgm:prSet presAssocID="{49D15EC7-FF43-43E7-988C-C4EC9C7CAAD1}" presName="spaceRect" presStyleCnt="0"/>
      <dgm:spPr/>
    </dgm:pt>
    <dgm:pt modelId="{1F5DF909-E5C6-4932-93DF-0849B41DA2DF}" type="pres">
      <dgm:prSet presAssocID="{49D15EC7-FF43-43E7-988C-C4EC9C7CAAD1}" presName="parTx" presStyleLbl="revTx" presStyleIdx="3" presStyleCnt="4">
        <dgm:presLayoutVars>
          <dgm:chMax val="0"/>
          <dgm:chPref val="0"/>
        </dgm:presLayoutVars>
      </dgm:prSet>
      <dgm:spPr/>
    </dgm:pt>
  </dgm:ptLst>
  <dgm:cxnLst>
    <dgm:cxn modelId="{8E96914F-15F1-48D0-98B1-CDA4A530A007}" srcId="{6C0EEF4F-F9EC-4FAB-B7CE-495C925D466A}" destId="{D8877324-EFD8-41CE-88B5-D7935A1D89F5}" srcOrd="0" destOrd="0" parTransId="{E0D131FA-1BCB-48D1-8DC6-3AF0E4737AAE}" sibTransId="{D956CFCC-E2DE-4411-A2AC-4B5B2154B0BB}"/>
    <dgm:cxn modelId="{F0CDB484-0A39-8F43-85B5-F2F51DD388F0}" type="presOf" srcId="{BABEA2DF-4B5F-4CA4-8EB3-C0C229356A4A}" destId="{1E2E3210-FCD7-499C-9AA6-CC29453D3CE9}" srcOrd="0" destOrd="0" presId="urn:microsoft.com/office/officeart/2018/2/layout/IconVerticalSolidList"/>
    <dgm:cxn modelId="{E2B28889-4CDD-6D47-B3AA-A4AD5C8DB79B}" type="presOf" srcId="{13299316-2E0E-41FD-9384-732137F17E26}" destId="{C770E78D-C875-4603-86FF-C51BF6FAB61D}" srcOrd="0" destOrd="0" presId="urn:microsoft.com/office/officeart/2018/2/layout/IconVerticalSolidList"/>
    <dgm:cxn modelId="{F0E78493-DA73-4A29-8C88-223CDB60F547}" srcId="{6C0EEF4F-F9EC-4FAB-B7CE-495C925D466A}" destId="{49D15EC7-FF43-43E7-988C-C4EC9C7CAAD1}" srcOrd="3" destOrd="0" parTransId="{CE988AE0-AB5C-4075-8A87-9587ADBB0E8B}" sibTransId="{945532D1-DC05-4EAC-A121-A1244D397B15}"/>
    <dgm:cxn modelId="{E518ADB1-0FCE-A547-9A95-5D3EC75C87EF}" type="presOf" srcId="{49D15EC7-FF43-43E7-988C-C4EC9C7CAAD1}" destId="{1F5DF909-E5C6-4932-93DF-0849B41DA2DF}" srcOrd="0" destOrd="0" presId="urn:microsoft.com/office/officeart/2018/2/layout/IconVerticalSolidList"/>
    <dgm:cxn modelId="{C56C77B9-3803-4C8F-8847-580FC932373E}" srcId="{6C0EEF4F-F9EC-4FAB-B7CE-495C925D466A}" destId="{BABEA2DF-4B5F-4CA4-8EB3-C0C229356A4A}" srcOrd="2" destOrd="0" parTransId="{69B6BA33-8EBA-4173-8F41-49F1B5ABC43D}" sibTransId="{32374690-A127-43B8-8D4B-8992AA209207}"/>
    <dgm:cxn modelId="{CCB157D6-634A-45DE-9B39-0E3B33470422}" srcId="{6C0EEF4F-F9EC-4FAB-B7CE-495C925D466A}" destId="{13299316-2E0E-41FD-9384-732137F17E26}" srcOrd="1" destOrd="0" parTransId="{DC2FCD0B-D9BB-47C9-8BA5-E52D944757CF}" sibTransId="{DEC6B474-E5DE-4ACA-B917-01F5077C824B}"/>
    <dgm:cxn modelId="{8368BDF2-525C-B845-86BF-C46A91718FF6}" type="presOf" srcId="{D8877324-EFD8-41CE-88B5-D7935A1D89F5}" destId="{6901FD19-46B0-4994-93E9-61D7D7667B79}" srcOrd="0" destOrd="0" presId="urn:microsoft.com/office/officeart/2018/2/layout/IconVerticalSolidList"/>
    <dgm:cxn modelId="{227214F8-2854-E74A-ABBB-F188E0CEDEA8}" type="presOf" srcId="{6C0EEF4F-F9EC-4FAB-B7CE-495C925D466A}" destId="{477C1EB3-E05B-4476-9D26-D37C6B670F71}" srcOrd="0" destOrd="0" presId="urn:microsoft.com/office/officeart/2018/2/layout/IconVerticalSolidList"/>
    <dgm:cxn modelId="{CFD26E4A-7469-6E4B-A1E4-E79E38799501}" type="presParOf" srcId="{477C1EB3-E05B-4476-9D26-D37C6B670F71}" destId="{ED67E23A-363C-4F60-A00A-82A2FF16342D}" srcOrd="0" destOrd="0" presId="urn:microsoft.com/office/officeart/2018/2/layout/IconVerticalSolidList"/>
    <dgm:cxn modelId="{B48A79C8-1693-874B-97FC-B54111D0F8C7}" type="presParOf" srcId="{ED67E23A-363C-4F60-A00A-82A2FF16342D}" destId="{334C6FB0-6C43-461A-BDFA-CDFC96B75203}" srcOrd="0" destOrd="0" presId="urn:microsoft.com/office/officeart/2018/2/layout/IconVerticalSolidList"/>
    <dgm:cxn modelId="{4C1ED571-41E1-D24D-8FF9-AA2D372587C2}" type="presParOf" srcId="{ED67E23A-363C-4F60-A00A-82A2FF16342D}" destId="{1FEBBFEA-16D0-47A8-BD6C-EB5AACA566D5}" srcOrd="1" destOrd="0" presId="urn:microsoft.com/office/officeart/2018/2/layout/IconVerticalSolidList"/>
    <dgm:cxn modelId="{709A4B2C-36CE-B344-B104-8EC4427DE7A5}" type="presParOf" srcId="{ED67E23A-363C-4F60-A00A-82A2FF16342D}" destId="{6D2E200B-2268-493A-8C6B-C899A85C645C}" srcOrd="2" destOrd="0" presId="urn:microsoft.com/office/officeart/2018/2/layout/IconVerticalSolidList"/>
    <dgm:cxn modelId="{DE20180A-20D4-5444-B575-12FDC4EE12C9}" type="presParOf" srcId="{ED67E23A-363C-4F60-A00A-82A2FF16342D}" destId="{6901FD19-46B0-4994-93E9-61D7D7667B79}" srcOrd="3" destOrd="0" presId="urn:microsoft.com/office/officeart/2018/2/layout/IconVerticalSolidList"/>
    <dgm:cxn modelId="{7E14ECB9-A8AD-2B48-93BC-3FDB3A9BBD07}" type="presParOf" srcId="{477C1EB3-E05B-4476-9D26-D37C6B670F71}" destId="{B4572350-CFB7-42FD-8726-A11A9C917C35}" srcOrd="1" destOrd="0" presId="urn:microsoft.com/office/officeart/2018/2/layout/IconVerticalSolidList"/>
    <dgm:cxn modelId="{B5E7AFF8-EBA2-7644-9C63-B895E2EB42EA}" type="presParOf" srcId="{477C1EB3-E05B-4476-9D26-D37C6B670F71}" destId="{DD5D9F2A-1538-40E5-B820-0C266D0C52BA}" srcOrd="2" destOrd="0" presId="urn:microsoft.com/office/officeart/2018/2/layout/IconVerticalSolidList"/>
    <dgm:cxn modelId="{FC8147A7-BF99-B543-86C4-6439B5FC0F42}" type="presParOf" srcId="{DD5D9F2A-1538-40E5-B820-0C266D0C52BA}" destId="{B1CA6249-CD18-4E95-808A-11D076E1B4ED}" srcOrd="0" destOrd="0" presId="urn:microsoft.com/office/officeart/2018/2/layout/IconVerticalSolidList"/>
    <dgm:cxn modelId="{46D25D3D-A329-E04F-AA5C-2C5F52A004D3}" type="presParOf" srcId="{DD5D9F2A-1538-40E5-B820-0C266D0C52BA}" destId="{394F1296-613C-4458-9449-64C3866D7E17}" srcOrd="1" destOrd="0" presId="urn:microsoft.com/office/officeart/2018/2/layout/IconVerticalSolidList"/>
    <dgm:cxn modelId="{FC10FA8A-40A2-AF48-BA6B-626F8F0998DA}" type="presParOf" srcId="{DD5D9F2A-1538-40E5-B820-0C266D0C52BA}" destId="{F3CDDD8A-3D44-43F1-AD7E-19257089171F}" srcOrd="2" destOrd="0" presId="urn:microsoft.com/office/officeart/2018/2/layout/IconVerticalSolidList"/>
    <dgm:cxn modelId="{F33D2308-499F-A642-B3DB-D6AE41231BC7}" type="presParOf" srcId="{DD5D9F2A-1538-40E5-B820-0C266D0C52BA}" destId="{C770E78D-C875-4603-86FF-C51BF6FAB61D}" srcOrd="3" destOrd="0" presId="urn:microsoft.com/office/officeart/2018/2/layout/IconVerticalSolidList"/>
    <dgm:cxn modelId="{5D5C77F5-C93B-C14C-8FE8-CAF18B6FF5A6}" type="presParOf" srcId="{477C1EB3-E05B-4476-9D26-D37C6B670F71}" destId="{18A4A68D-05D7-46DD-ADFB-5B7F99C3CA43}" srcOrd="3" destOrd="0" presId="urn:microsoft.com/office/officeart/2018/2/layout/IconVerticalSolidList"/>
    <dgm:cxn modelId="{AF3FDB7D-6627-F64B-9BBD-54BD0FD0C50D}" type="presParOf" srcId="{477C1EB3-E05B-4476-9D26-D37C6B670F71}" destId="{59146492-399E-432E-8B4A-62A825D31976}" srcOrd="4" destOrd="0" presId="urn:microsoft.com/office/officeart/2018/2/layout/IconVerticalSolidList"/>
    <dgm:cxn modelId="{E9F8A121-3E97-EF45-AE49-48DD087ADBF1}" type="presParOf" srcId="{59146492-399E-432E-8B4A-62A825D31976}" destId="{A9F50810-07C1-4F3C-8076-3995377C410A}" srcOrd="0" destOrd="0" presId="urn:microsoft.com/office/officeart/2018/2/layout/IconVerticalSolidList"/>
    <dgm:cxn modelId="{35C26A0E-5DFF-5C4E-B6EE-5C18BCE5D84E}" type="presParOf" srcId="{59146492-399E-432E-8B4A-62A825D31976}" destId="{86AF0142-2919-4848-BFC8-CEA1A3D2F5CA}" srcOrd="1" destOrd="0" presId="urn:microsoft.com/office/officeart/2018/2/layout/IconVerticalSolidList"/>
    <dgm:cxn modelId="{DC1357F6-B2D6-FF42-B721-707FFA3A44F9}" type="presParOf" srcId="{59146492-399E-432E-8B4A-62A825D31976}" destId="{BF11EE00-CD69-47F7-BE69-7228B4F9384F}" srcOrd="2" destOrd="0" presId="urn:microsoft.com/office/officeart/2018/2/layout/IconVerticalSolidList"/>
    <dgm:cxn modelId="{D083DFBB-36AA-BA41-A1E7-36AADF372606}" type="presParOf" srcId="{59146492-399E-432E-8B4A-62A825D31976}" destId="{1E2E3210-FCD7-499C-9AA6-CC29453D3CE9}" srcOrd="3" destOrd="0" presId="urn:microsoft.com/office/officeart/2018/2/layout/IconVerticalSolidList"/>
    <dgm:cxn modelId="{FF9318FB-AD6E-204C-9E10-B034B7810E0D}" type="presParOf" srcId="{477C1EB3-E05B-4476-9D26-D37C6B670F71}" destId="{D8F21F23-B001-4C18-9CDE-B94ECD3125C9}" srcOrd="5" destOrd="0" presId="urn:microsoft.com/office/officeart/2018/2/layout/IconVerticalSolidList"/>
    <dgm:cxn modelId="{42E4C35A-3ADF-7540-9AC1-A446F4DDE4D4}" type="presParOf" srcId="{477C1EB3-E05B-4476-9D26-D37C6B670F71}" destId="{D8E6F33D-6C17-4D62-828A-FE3F1B3DBB05}" srcOrd="6" destOrd="0" presId="urn:microsoft.com/office/officeart/2018/2/layout/IconVerticalSolidList"/>
    <dgm:cxn modelId="{7A049A47-0E51-F04C-A439-8D9E97E36163}" type="presParOf" srcId="{D8E6F33D-6C17-4D62-828A-FE3F1B3DBB05}" destId="{1ECB1ADF-0CB4-4D86-9294-DE96C9102F47}" srcOrd="0" destOrd="0" presId="urn:microsoft.com/office/officeart/2018/2/layout/IconVerticalSolidList"/>
    <dgm:cxn modelId="{DA042B46-FD28-4C4E-A4E0-77AD1914378E}" type="presParOf" srcId="{D8E6F33D-6C17-4D62-828A-FE3F1B3DBB05}" destId="{7AB8E959-7F7E-419A-9B87-DA70E0EFF8A1}" srcOrd="1" destOrd="0" presId="urn:microsoft.com/office/officeart/2018/2/layout/IconVerticalSolidList"/>
    <dgm:cxn modelId="{77789A87-B7E7-4944-8640-E5FC5D6E3800}" type="presParOf" srcId="{D8E6F33D-6C17-4D62-828A-FE3F1B3DBB05}" destId="{5E83A544-6812-40E7-B8D5-380919C19FB1}" srcOrd="2" destOrd="0" presId="urn:microsoft.com/office/officeart/2018/2/layout/IconVerticalSolidList"/>
    <dgm:cxn modelId="{68570463-C3FD-BB4E-A801-87991E67E86C}" type="presParOf" srcId="{D8E6F33D-6C17-4D62-828A-FE3F1B3DBB05}" destId="{1F5DF909-E5C6-4932-93DF-0849B41DA2D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B3381F-2F04-4526-86FF-DA9A1DF5F73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3C686A5-364A-4CF7-A769-D768971245E8}">
      <dgm:prSet/>
      <dgm:spPr/>
      <dgm:t>
        <a:bodyPr/>
        <a:lstStyle/>
        <a:p>
          <a:r>
            <a:rPr lang="it-IT"/>
            <a:t>Alle nazioni si affiancò il collegio cardinalizio (formato da una deputazione di sei porporati). </a:t>
          </a:r>
          <a:endParaRPr lang="en-US"/>
        </a:p>
      </dgm:t>
    </dgm:pt>
    <dgm:pt modelId="{DD004A73-1D16-48B1-B537-287428013797}" type="parTrans" cxnId="{56EF3E6E-2AAD-4219-9103-B2E7E0B7D725}">
      <dgm:prSet/>
      <dgm:spPr/>
      <dgm:t>
        <a:bodyPr/>
        <a:lstStyle/>
        <a:p>
          <a:endParaRPr lang="en-US"/>
        </a:p>
      </dgm:t>
    </dgm:pt>
    <dgm:pt modelId="{AB3AC9AE-12A4-4699-AC61-9E4E51A3690E}" type="sibTrans" cxnId="{56EF3E6E-2AAD-4219-9103-B2E7E0B7D725}">
      <dgm:prSet/>
      <dgm:spPr/>
      <dgm:t>
        <a:bodyPr/>
        <a:lstStyle/>
        <a:p>
          <a:endParaRPr lang="en-US"/>
        </a:p>
      </dgm:t>
    </dgm:pt>
    <dgm:pt modelId="{C4401E45-2725-43FB-90E2-994CC7DC2424}">
      <dgm:prSet/>
      <dgm:spPr/>
      <dgm:t>
        <a:bodyPr/>
        <a:lstStyle/>
        <a:p>
          <a:r>
            <a:rPr lang="it-IT"/>
            <a:t>Questi cinque gruppi intervenivano nei dibattiti e votavano </a:t>
          </a:r>
          <a:r>
            <a:rPr lang="it-IT" i="1"/>
            <a:t>per nationes</a:t>
          </a:r>
          <a:r>
            <a:rPr lang="it-IT"/>
            <a:t>, ossia esprimevano un unico voto per tutta la nazione. </a:t>
          </a:r>
          <a:endParaRPr lang="en-US"/>
        </a:p>
      </dgm:t>
    </dgm:pt>
    <dgm:pt modelId="{7049E6CB-C9CD-493C-95F2-4C5C3D842EF4}" type="parTrans" cxnId="{AA5A2DBF-8137-4BD3-A173-84E422C68775}">
      <dgm:prSet/>
      <dgm:spPr/>
      <dgm:t>
        <a:bodyPr/>
        <a:lstStyle/>
        <a:p>
          <a:endParaRPr lang="en-US"/>
        </a:p>
      </dgm:t>
    </dgm:pt>
    <dgm:pt modelId="{E496BEC2-5687-4A01-AA59-C8CB5400DFD1}" type="sibTrans" cxnId="{AA5A2DBF-8137-4BD3-A173-84E422C68775}">
      <dgm:prSet/>
      <dgm:spPr/>
      <dgm:t>
        <a:bodyPr/>
        <a:lstStyle/>
        <a:p>
          <a:endParaRPr lang="en-US"/>
        </a:p>
      </dgm:t>
    </dgm:pt>
    <dgm:pt modelId="{9B7BCC7E-24F5-4A10-A49F-8A5926455F91}">
      <dgm:prSet/>
      <dgm:spPr/>
      <dgm:t>
        <a:bodyPr/>
        <a:lstStyle/>
        <a:p>
          <a:r>
            <a:rPr lang="it-IT"/>
            <a:t>Non c’era quindi, come avvenne per tutti gli altri concili ecumenici, il voto </a:t>
          </a:r>
          <a:r>
            <a:rPr lang="it-IT" i="1"/>
            <a:t>per capita</a:t>
          </a:r>
          <a:r>
            <a:rPr lang="it-IT"/>
            <a:t>; in tal modo fu superato il problema del predominio italiano nei lavori conciliari.</a:t>
          </a:r>
          <a:endParaRPr lang="en-US"/>
        </a:p>
      </dgm:t>
    </dgm:pt>
    <dgm:pt modelId="{F94F0B5E-28F1-4581-915A-2854E0E569A1}" type="parTrans" cxnId="{81562E0A-2F3C-4E59-BF9F-6D52F16C5593}">
      <dgm:prSet/>
      <dgm:spPr/>
      <dgm:t>
        <a:bodyPr/>
        <a:lstStyle/>
        <a:p>
          <a:endParaRPr lang="en-US"/>
        </a:p>
      </dgm:t>
    </dgm:pt>
    <dgm:pt modelId="{A0032AD9-B8F5-42CA-B1B9-B8D427D0694E}" type="sibTrans" cxnId="{81562E0A-2F3C-4E59-BF9F-6D52F16C5593}">
      <dgm:prSet/>
      <dgm:spPr/>
      <dgm:t>
        <a:bodyPr/>
        <a:lstStyle/>
        <a:p>
          <a:endParaRPr lang="en-US"/>
        </a:p>
      </dgm:t>
    </dgm:pt>
    <dgm:pt modelId="{9721137D-8A27-410B-9B30-7D8223279F72}" type="pres">
      <dgm:prSet presAssocID="{C9B3381F-2F04-4526-86FF-DA9A1DF5F73E}" presName="root" presStyleCnt="0">
        <dgm:presLayoutVars>
          <dgm:dir/>
          <dgm:resizeHandles val="exact"/>
        </dgm:presLayoutVars>
      </dgm:prSet>
      <dgm:spPr/>
    </dgm:pt>
    <dgm:pt modelId="{E1357EAB-3457-4A78-AA90-B9C7B44A67FF}" type="pres">
      <dgm:prSet presAssocID="{23C686A5-364A-4CF7-A769-D768971245E8}" presName="compNode" presStyleCnt="0"/>
      <dgm:spPr/>
    </dgm:pt>
    <dgm:pt modelId="{B7CFC55C-5EF1-4636-8627-3BC6A98D92C0}" type="pres">
      <dgm:prSet presAssocID="{23C686A5-364A-4CF7-A769-D768971245E8}" presName="bgRect" presStyleLbl="bgShp" presStyleIdx="0" presStyleCnt="3"/>
      <dgm:spPr/>
    </dgm:pt>
    <dgm:pt modelId="{ED057C85-672D-41F0-A3C9-9BFFCB6B0164}" type="pres">
      <dgm:prSet presAssocID="{23C686A5-364A-4CF7-A769-D768971245E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ilo"/>
        </a:ext>
      </dgm:extLst>
    </dgm:pt>
    <dgm:pt modelId="{3CEC4D73-B58F-4A64-96D7-9678D3A24C3F}" type="pres">
      <dgm:prSet presAssocID="{23C686A5-364A-4CF7-A769-D768971245E8}" presName="spaceRect" presStyleCnt="0"/>
      <dgm:spPr/>
    </dgm:pt>
    <dgm:pt modelId="{2FEC4F96-6545-48B9-BE5C-0D6E8D88CA33}" type="pres">
      <dgm:prSet presAssocID="{23C686A5-364A-4CF7-A769-D768971245E8}" presName="parTx" presStyleLbl="revTx" presStyleIdx="0" presStyleCnt="3">
        <dgm:presLayoutVars>
          <dgm:chMax val="0"/>
          <dgm:chPref val="0"/>
        </dgm:presLayoutVars>
      </dgm:prSet>
      <dgm:spPr/>
    </dgm:pt>
    <dgm:pt modelId="{81BCA820-68CC-4574-905F-25CF5B63BE0F}" type="pres">
      <dgm:prSet presAssocID="{AB3AC9AE-12A4-4699-AC61-9E4E51A3690E}" presName="sibTrans" presStyleCnt="0"/>
      <dgm:spPr/>
    </dgm:pt>
    <dgm:pt modelId="{CF9E5301-FA03-460C-8EF8-40FB75203963}" type="pres">
      <dgm:prSet presAssocID="{C4401E45-2725-43FB-90E2-994CC7DC2424}" presName="compNode" presStyleCnt="0"/>
      <dgm:spPr/>
    </dgm:pt>
    <dgm:pt modelId="{9D205982-E199-40A8-A20F-39F2121200E6}" type="pres">
      <dgm:prSet presAssocID="{C4401E45-2725-43FB-90E2-994CC7DC2424}" presName="bgRect" presStyleLbl="bgShp" presStyleIdx="1" presStyleCnt="3"/>
      <dgm:spPr/>
    </dgm:pt>
    <dgm:pt modelId="{84EB4C53-DD42-493F-B006-CB7DD4BC8AF6}" type="pres">
      <dgm:prSet presAssocID="{C4401E45-2725-43FB-90E2-994CC7DC242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mande"/>
        </a:ext>
      </dgm:extLst>
    </dgm:pt>
    <dgm:pt modelId="{A72E4404-4576-481C-8733-479609823EFA}" type="pres">
      <dgm:prSet presAssocID="{C4401E45-2725-43FB-90E2-994CC7DC2424}" presName="spaceRect" presStyleCnt="0"/>
      <dgm:spPr/>
    </dgm:pt>
    <dgm:pt modelId="{775BCD53-CB8B-48A4-9EE9-40EB783F7433}" type="pres">
      <dgm:prSet presAssocID="{C4401E45-2725-43FB-90E2-994CC7DC2424}" presName="parTx" presStyleLbl="revTx" presStyleIdx="1" presStyleCnt="3">
        <dgm:presLayoutVars>
          <dgm:chMax val="0"/>
          <dgm:chPref val="0"/>
        </dgm:presLayoutVars>
      </dgm:prSet>
      <dgm:spPr/>
    </dgm:pt>
    <dgm:pt modelId="{4D0FED5D-4390-4AC1-AE39-E4D5F327E7B4}" type="pres">
      <dgm:prSet presAssocID="{E496BEC2-5687-4A01-AA59-C8CB5400DFD1}" presName="sibTrans" presStyleCnt="0"/>
      <dgm:spPr/>
    </dgm:pt>
    <dgm:pt modelId="{7701CAF7-0A0A-4F24-B1FC-3D80A3AC9F66}" type="pres">
      <dgm:prSet presAssocID="{9B7BCC7E-24F5-4A10-A49F-8A5926455F91}" presName="compNode" presStyleCnt="0"/>
      <dgm:spPr/>
    </dgm:pt>
    <dgm:pt modelId="{7F51FDDE-667A-4FAF-A241-1AA6D2CF93EF}" type="pres">
      <dgm:prSet presAssocID="{9B7BCC7E-24F5-4A10-A49F-8A5926455F91}" presName="bgRect" presStyleLbl="bgShp" presStyleIdx="2" presStyleCnt="3"/>
      <dgm:spPr/>
    </dgm:pt>
    <dgm:pt modelId="{53ED49F2-311F-474E-896E-490666A32855}" type="pres">
      <dgm:prSet presAssocID="{9B7BCC7E-24F5-4A10-A49F-8A5926455F9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uppo"/>
        </a:ext>
      </dgm:extLst>
    </dgm:pt>
    <dgm:pt modelId="{3E24D768-07EA-4131-96E0-E1C66E7C5457}" type="pres">
      <dgm:prSet presAssocID="{9B7BCC7E-24F5-4A10-A49F-8A5926455F91}" presName="spaceRect" presStyleCnt="0"/>
      <dgm:spPr/>
    </dgm:pt>
    <dgm:pt modelId="{F491FC14-647E-4A69-9D95-1DDE0E611729}" type="pres">
      <dgm:prSet presAssocID="{9B7BCC7E-24F5-4A10-A49F-8A5926455F91}" presName="parTx" presStyleLbl="revTx" presStyleIdx="2" presStyleCnt="3">
        <dgm:presLayoutVars>
          <dgm:chMax val="0"/>
          <dgm:chPref val="0"/>
        </dgm:presLayoutVars>
      </dgm:prSet>
      <dgm:spPr/>
    </dgm:pt>
  </dgm:ptLst>
  <dgm:cxnLst>
    <dgm:cxn modelId="{81562E0A-2F3C-4E59-BF9F-6D52F16C5593}" srcId="{C9B3381F-2F04-4526-86FF-DA9A1DF5F73E}" destId="{9B7BCC7E-24F5-4A10-A49F-8A5926455F91}" srcOrd="2" destOrd="0" parTransId="{F94F0B5E-28F1-4581-915A-2854E0E569A1}" sibTransId="{A0032AD9-B8F5-42CA-B1B9-B8D427D0694E}"/>
    <dgm:cxn modelId="{D6D7480D-C202-4305-B3C4-A0BE575BA43B}" type="presOf" srcId="{9B7BCC7E-24F5-4A10-A49F-8A5926455F91}" destId="{F491FC14-647E-4A69-9D95-1DDE0E611729}" srcOrd="0" destOrd="0" presId="urn:microsoft.com/office/officeart/2018/2/layout/IconVerticalSolidList"/>
    <dgm:cxn modelId="{56EF3E6E-2AAD-4219-9103-B2E7E0B7D725}" srcId="{C9B3381F-2F04-4526-86FF-DA9A1DF5F73E}" destId="{23C686A5-364A-4CF7-A769-D768971245E8}" srcOrd="0" destOrd="0" parTransId="{DD004A73-1D16-48B1-B537-287428013797}" sibTransId="{AB3AC9AE-12A4-4699-AC61-9E4E51A3690E}"/>
    <dgm:cxn modelId="{D3679688-406F-40F6-B8B5-C225BA71DE8C}" type="presOf" srcId="{C4401E45-2725-43FB-90E2-994CC7DC2424}" destId="{775BCD53-CB8B-48A4-9EE9-40EB783F7433}" srcOrd="0" destOrd="0" presId="urn:microsoft.com/office/officeart/2018/2/layout/IconVerticalSolidList"/>
    <dgm:cxn modelId="{AA5A2DBF-8137-4BD3-A173-84E422C68775}" srcId="{C9B3381F-2F04-4526-86FF-DA9A1DF5F73E}" destId="{C4401E45-2725-43FB-90E2-994CC7DC2424}" srcOrd="1" destOrd="0" parTransId="{7049E6CB-C9CD-493C-95F2-4C5C3D842EF4}" sibTransId="{E496BEC2-5687-4A01-AA59-C8CB5400DFD1}"/>
    <dgm:cxn modelId="{29F3E3D4-6D42-402E-83EC-B052E67AC40E}" type="presOf" srcId="{23C686A5-364A-4CF7-A769-D768971245E8}" destId="{2FEC4F96-6545-48B9-BE5C-0D6E8D88CA33}" srcOrd="0" destOrd="0" presId="urn:microsoft.com/office/officeart/2018/2/layout/IconVerticalSolidList"/>
    <dgm:cxn modelId="{EFA770EB-8227-4BC1-AE97-CEDD538DD265}" type="presOf" srcId="{C9B3381F-2F04-4526-86FF-DA9A1DF5F73E}" destId="{9721137D-8A27-410B-9B30-7D8223279F72}" srcOrd="0" destOrd="0" presId="urn:microsoft.com/office/officeart/2018/2/layout/IconVerticalSolidList"/>
    <dgm:cxn modelId="{48A8EB56-35B8-4D8C-80AB-2E8F046377F2}" type="presParOf" srcId="{9721137D-8A27-410B-9B30-7D8223279F72}" destId="{E1357EAB-3457-4A78-AA90-B9C7B44A67FF}" srcOrd="0" destOrd="0" presId="urn:microsoft.com/office/officeart/2018/2/layout/IconVerticalSolidList"/>
    <dgm:cxn modelId="{55C455FE-0AD8-4CFF-9284-7C7CF306ACE1}" type="presParOf" srcId="{E1357EAB-3457-4A78-AA90-B9C7B44A67FF}" destId="{B7CFC55C-5EF1-4636-8627-3BC6A98D92C0}" srcOrd="0" destOrd="0" presId="urn:microsoft.com/office/officeart/2018/2/layout/IconVerticalSolidList"/>
    <dgm:cxn modelId="{FED7D639-6806-40F9-B135-1BB99535167F}" type="presParOf" srcId="{E1357EAB-3457-4A78-AA90-B9C7B44A67FF}" destId="{ED057C85-672D-41F0-A3C9-9BFFCB6B0164}" srcOrd="1" destOrd="0" presId="urn:microsoft.com/office/officeart/2018/2/layout/IconVerticalSolidList"/>
    <dgm:cxn modelId="{EA038344-4F82-40B3-957D-94BF812AD48D}" type="presParOf" srcId="{E1357EAB-3457-4A78-AA90-B9C7B44A67FF}" destId="{3CEC4D73-B58F-4A64-96D7-9678D3A24C3F}" srcOrd="2" destOrd="0" presId="urn:microsoft.com/office/officeart/2018/2/layout/IconVerticalSolidList"/>
    <dgm:cxn modelId="{366D7196-8640-4597-97EB-CF8AB468F60F}" type="presParOf" srcId="{E1357EAB-3457-4A78-AA90-B9C7B44A67FF}" destId="{2FEC4F96-6545-48B9-BE5C-0D6E8D88CA33}" srcOrd="3" destOrd="0" presId="urn:microsoft.com/office/officeart/2018/2/layout/IconVerticalSolidList"/>
    <dgm:cxn modelId="{ABBC8060-4686-43A4-A378-8C05CFFB9D17}" type="presParOf" srcId="{9721137D-8A27-410B-9B30-7D8223279F72}" destId="{81BCA820-68CC-4574-905F-25CF5B63BE0F}" srcOrd="1" destOrd="0" presId="urn:microsoft.com/office/officeart/2018/2/layout/IconVerticalSolidList"/>
    <dgm:cxn modelId="{0AECA97B-1CE8-48EA-B15F-80F5B1938F38}" type="presParOf" srcId="{9721137D-8A27-410B-9B30-7D8223279F72}" destId="{CF9E5301-FA03-460C-8EF8-40FB75203963}" srcOrd="2" destOrd="0" presId="urn:microsoft.com/office/officeart/2018/2/layout/IconVerticalSolidList"/>
    <dgm:cxn modelId="{D62C9B6A-AAF8-4253-A3DD-56E2EC66642C}" type="presParOf" srcId="{CF9E5301-FA03-460C-8EF8-40FB75203963}" destId="{9D205982-E199-40A8-A20F-39F2121200E6}" srcOrd="0" destOrd="0" presId="urn:microsoft.com/office/officeart/2018/2/layout/IconVerticalSolidList"/>
    <dgm:cxn modelId="{0886B576-4FD2-425E-92CE-597FD67E89EE}" type="presParOf" srcId="{CF9E5301-FA03-460C-8EF8-40FB75203963}" destId="{84EB4C53-DD42-493F-B006-CB7DD4BC8AF6}" srcOrd="1" destOrd="0" presId="urn:microsoft.com/office/officeart/2018/2/layout/IconVerticalSolidList"/>
    <dgm:cxn modelId="{4A7596E2-AE63-43FE-9E27-91A352B75CB1}" type="presParOf" srcId="{CF9E5301-FA03-460C-8EF8-40FB75203963}" destId="{A72E4404-4576-481C-8733-479609823EFA}" srcOrd="2" destOrd="0" presId="urn:microsoft.com/office/officeart/2018/2/layout/IconVerticalSolidList"/>
    <dgm:cxn modelId="{3A4EC50C-FAAF-4ACC-9635-974C509F6FC3}" type="presParOf" srcId="{CF9E5301-FA03-460C-8EF8-40FB75203963}" destId="{775BCD53-CB8B-48A4-9EE9-40EB783F7433}" srcOrd="3" destOrd="0" presId="urn:microsoft.com/office/officeart/2018/2/layout/IconVerticalSolidList"/>
    <dgm:cxn modelId="{270ED010-860A-4706-9B77-93C5DB9E882A}" type="presParOf" srcId="{9721137D-8A27-410B-9B30-7D8223279F72}" destId="{4D0FED5D-4390-4AC1-AE39-E4D5F327E7B4}" srcOrd="3" destOrd="0" presId="urn:microsoft.com/office/officeart/2018/2/layout/IconVerticalSolidList"/>
    <dgm:cxn modelId="{3B6C279E-752A-4DBD-913D-B0187E790C72}" type="presParOf" srcId="{9721137D-8A27-410B-9B30-7D8223279F72}" destId="{7701CAF7-0A0A-4F24-B1FC-3D80A3AC9F66}" srcOrd="4" destOrd="0" presId="urn:microsoft.com/office/officeart/2018/2/layout/IconVerticalSolidList"/>
    <dgm:cxn modelId="{DB10B4FA-C8DF-4F90-B23A-D34303FD17F9}" type="presParOf" srcId="{7701CAF7-0A0A-4F24-B1FC-3D80A3AC9F66}" destId="{7F51FDDE-667A-4FAF-A241-1AA6D2CF93EF}" srcOrd="0" destOrd="0" presId="urn:microsoft.com/office/officeart/2018/2/layout/IconVerticalSolidList"/>
    <dgm:cxn modelId="{443D1261-24E1-4292-A821-5B80B9657591}" type="presParOf" srcId="{7701CAF7-0A0A-4F24-B1FC-3D80A3AC9F66}" destId="{53ED49F2-311F-474E-896E-490666A32855}" srcOrd="1" destOrd="0" presId="urn:microsoft.com/office/officeart/2018/2/layout/IconVerticalSolidList"/>
    <dgm:cxn modelId="{1BD74911-E6DE-451D-A42F-AFD180AD3E41}" type="presParOf" srcId="{7701CAF7-0A0A-4F24-B1FC-3D80A3AC9F66}" destId="{3E24D768-07EA-4131-96E0-E1C66E7C5457}" srcOrd="2" destOrd="0" presId="urn:microsoft.com/office/officeart/2018/2/layout/IconVerticalSolidList"/>
    <dgm:cxn modelId="{71CA4641-DBB8-41D3-B2FC-72DC96040206}" type="presParOf" srcId="{7701CAF7-0A0A-4F24-B1FC-3D80A3AC9F66}" destId="{F491FC14-647E-4A69-9D95-1DDE0E611729}"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C6FB0-6C43-461A-BDFA-CDFC96B75203}">
      <dsp:nvSpPr>
        <dsp:cNvPr id="0" name=""/>
        <dsp:cNvSpPr/>
      </dsp:nvSpPr>
      <dsp:spPr>
        <a:xfrm>
          <a:off x="0" y="3056"/>
          <a:ext cx="7598568" cy="5989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EBBFEA-16D0-47A8-BD6C-EB5AACA566D5}">
      <dsp:nvSpPr>
        <dsp:cNvPr id="0" name=""/>
        <dsp:cNvSpPr/>
      </dsp:nvSpPr>
      <dsp:spPr>
        <a:xfrm>
          <a:off x="181194" y="137829"/>
          <a:ext cx="329767" cy="3294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901FD19-46B0-4994-93E9-61D7D7667B79}">
      <dsp:nvSpPr>
        <dsp:cNvPr id="0" name=""/>
        <dsp:cNvSpPr/>
      </dsp:nvSpPr>
      <dsp:spPr>
        <a:xfrm>
          <a:off x="692157" y="3056"/>
          <a:ext cx="6844225" cy="711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280" tIns="75280" rIns="75280" bIns="75280" numCol="1" spcCol="1270" anchor="ctr" anchorCtr="0">
          <a:noAutofit/>
        </a:bodyPr>
        <a:lstStyle/>
        <a:p>
          <a:pPr marL="0" lvl="0" indent="0" algn="l" defTabSz="622300">
            <a:lnSpc>
              <a:spcPct val="100000"/>
            </a:lnSpc>
            <a:spcBef>
              <a:spcPct val="0"/>
            </a:spcBef>
            <a:spcAft>
              <a:spcPct val="35000"/>
            </a:spcAft>
            <a:buNone/>
          </a:pPr>
          <a:r>
            <a:rPr lang="it-IT" sz="1400" kern="1200"/>
            <a:t>Adriano VI (1459-1523), Istruzioni al nunzio in Germania: «Metteremo tutto il nostro impegno perché innanzitutto si riformi questa curia, da cui probabilmente è derivato questo male».</a:t>
          </a:r>
          <a:endParaRPr lang="en-US" sz="1400" kern="1200"/>
        </a:p>
      </dsp:txBody>
      <dsp:txXfrm>
        <a:off x="692157" y="3056"/>
        <a:ext cx="6844225" cy="711302"/>
      </dsp:txXfrm>
    </dsp:sp>
    <dsp:sp modelId="{B1CA6249-CD18-4E95-808A-11D076E1B4ED}">
      <dsp:nvSpPr>
        <dsp:cNvPr id="0" name=""/>
        <dsp:cNvSpPr/>
      </dsp:nvSpPr>
      <dsp:spPr>
        <a:xfrm>
          <a:off x="0" y="892184"/>
          <a:ext cx="7598568" cy="5989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4F1296-613C-4458-9449-64C3866D7E17}">
      <dsp:nvSpPr>
        <dsp:cNvPr id="0" name=""/>
        <dsp:cNvSpPr/>
      </dsp:nvSpPr>
      <dsp:spPr>
        <a:xfrm>
          <a:off x="181194" y="1026957"/>
          <a:ext cx="329767" cy="3294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770E78D-C875-4603-86FF-C51BF6FAB61D}">
      <dsp:nvSpPr>
        <dsp:cNvPr id="0" name=""/>
        <dsp:cNvSpPr/>
      </dsp:nvSpPr>
      <dsp:spPr>
        <a:xfrm>
          <a:off x="692157" y="892184"/>
          <a:ext cx="6844225" cy="711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280" tIns="75280" rIns="75280" bIns="75280" numCol="1" spcCol="1270" anchor="ctr" anchorCtr="0">
          <a:noAutofit/>
        </a:bodyPr>
        <a:lstStyle/>
        <a:p>
          <a:pPr marL="0" lvl="0" indent="0" algn="l" defTabSz="622300">
            <a:lnSpc>
              <a:spcPct val="100000"/>
            </a:lnSpc>
            <a:spcBef>
              <a:spcPct val="0"/>
            </a:spcBef>
            <a:spcAft>
              <a:spcPct val="35000"/>
            </a:spcAft>
            <a:buNone/>
          </a:pPr>
          <a:r>
            <a:rPr lang="it-IT" sz="1400" kern="1200"/>
            <a:t>Le stesse idee ritornano negli autori del piano di riforma presentato a Paolo III nel 1537, e nei discorsi di diversi padri conciliari a Trento (ad es il  card. Madruzzo, 22 gennaio 1546, e il card. di Lorena 23 novembre 1562)</a:t>
          </a:r>
          <a:endParaRPr lang="en-US" sz="1400" kern="1200"/>
        </a:p>
      </dsp:txBody>
      <dsp:txXfrm>
        <a:off x="692157" y="892184"/>
        <a:ext cx="6844225" cy="711302"/>
      </dsp:txXfrm>
    </dsp:sp>
    <dsp:sp modelId="{A9F50810-07C1-4F3C-8076-3995377C410A}">
      <dsp:nvSpPr>
        <dsp:cNvPr id="0" name=""/>
        <dsp:cNvSpPr/>
      </dsp:nvSpPr>
      <dsp:spPr>
        <a:xfrm>
          <a:off x="0" y="1781312"/>
          <a:ext cx="7598568" cy="5989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AF0142-2919-4848-BFC8-CEA1A3D2F5CA}">
      <dsp:nvSpPr>
        <dsp:cNvPr id="0" name=""/>
        <dsp:cNvSpPr/>
      </dsp:nvSpPr>
      <dsp:spPr>
        <a:xfrm>
          <a:off x="181194" y="1916085"/>
          <a:ext cx="329767" cy="3294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E2E3210-FCD7-499C-9AA6-CC29453D3CE9}">
      <dsp:nvSpPr>
        <dsp:cNvPr id="0" name=""/>
        <dsp:cNvSpPr/>
      </dsp:nvSpPr>
      <dsp:spPr>
        <a:xfrm>
          <a:off x="692157" y="1781312"/>
          <a:ext cx="6844225" cy="711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280" tIns="75280" rIns="75280" bIns="75280" numCol="1" spcCol="1270" anchor="ctr" anchorCtr="0">
          <a:noAutofit/>
        </a:bodyPr>
        <a:lstStyle/>
        <a:p>
          <a:pPr marL="0" lvl="0" indent="0" algn="l" defTabSz="622300">
            <a:lnSpc>
              <a:spcPct val="100000"/>
            </a:lnSpc>
            <a:spcBef>
              <a:spcPct val="0"/>
            </a:spcBef>
            <a:spcAft>
              <a:spcPct val="35000"/>
            </a:spcAft>
            <a:buNone/>
          </a:pPr>
          <a:r>
            <a:rPr lang="it-IT" sz="1400" kern="1200"/>
            <a:t>La tesi viene ripresa infinite volte (nel Seicento da Bossuet, nell’Ottocento da Lord Acton e anche oggi nel dialogo ecumenico)</a:t>
          </a:r>
          <a:endParaRPr lang="en-US" sz="1400" kern="1200"/>
        </a:p>
      </dsp:txBody>
      <dsp:txXfrm>
        <a:off x="692157" y="1781312"/>
        <a:ext cx="6844225" cy="711302"/>
      </dsp:txXfrm>
    </dsp:sp>
    <dsp:sp modelId="{1ECB1ADF-0CB4-4D86-9294-DE96C9102F47}">
      <dsp:nvSpPr>
        <dsp:cNvPr id="0" name=""/>
        <dsp:cNvSpPr/>
      </dsp:nvSpPr>
      <dsp:spPr>
        <a:xfrm>
          <a:off x="0" y="2670440"/>
          <a:ext cx="7598568" cy="5989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B8E959-7F7E-419A-9B87-DA70E0EFF8A1}">
      <dsp:nvSpPr>
        <dsp:cNvPr id="0" name=""/>
        <dsp:cNvSpPr/>
      </dsp:nvSpPr>
      <dsp:spPr>
        <a:xfrm>
          <a:off x="181194" y="2805213"/>
          <a:ext cx="329767" cy="3294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F5DF909-E5C6-4932-93DF-0849B41DA2DF}">
      <dsp:nvSpPr>
        <dsp:cNvPr id="0" name=""/>
        <dsp:cNvSpPr/>
      </dsp:nvSpPr>
      <dsp:spPr>
        <a:xfrm>
          <a:off x="692157" y="2670440"/>
          <a:ext cx="6844225" cy="711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280" tIns="75280" rIns="75280" bIns="75280" numCol="1" spcCol="1270" anchor="ctr" anchorCtr="0">
          <a:noAutofit/>
        </a:bodyPr>
        <a:lstStyle/>
        <a:p>
          <a:pPr marL="0" lvl="0" indent="0" algn="l" defTabSz="622300">
            <a:lnSpc>
              <a:spcPct val="100000"/>
            </a:lnSpc>
            <a:spcBef>
              <a:spcPct val="0"/>
            </a:spcBef>
            <a:spcAft>
              <a:spcPct val="35000"/>
            </a:spcAft>
            <a:buNone/>
          </a:pPr>
          <a:r>
            <a:rPr lang="it-IT" sz="1400" kern="1200"/>
            <a:t>La tesi viene però criticata sia da cattolici che da protestanti (Imbart de la Tour 1905; Georg von Bulow 1916).</a:t>
          </a:r>
          <a:endParaRPr lang="en-US" sz="1400" kern="1200"/>
        </a:p>
      </dsp:txBody>
      <dsp:txXfrm>
        <a:off x="692157" y="2670440"/>
        <a:ext cx="6844225" cy="7113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FC55C-5EF1-4636-8627-3BC6A98D92C0}">
      <dsp:nvSpPr>
        <dsp:cNvPr id="0" name=""/>
        <dsp:cNvSpPr/>
      </dsp:nvSpPr>
      <dsp:spPr>
        <a:xfrm>
          <a:off x="0" y="4462"/>
          <a:ext cx="4414719" cy="140708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057C85-672D-41F0-A3C9-9BFFCB6B0164}">
      <dsp:nvSpPr>
        <dsp:cNvPr id="0" name=""/>
        <dsp:cNvSpPr/>
      </dsp:nvSpPr>
      <dsp:spPr>
        <a:xfrm>
          <a:off x="425644" y="321057"/>
          <a:ext cx="774655" cy="7738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FEC4F96-6545-48B9-BE5C-0D6E8D88CA33}">
      <dsp:nvSpPr>
        <dsp:cNvPr id="0" name=""/>
        <dsp:cNvSpPr/>
      </dsp:nvSpPr>
      <dsp:spPr>
        <a:xfrm>
          <a:off x="1625944" y="4462"/>
          <a:ext cx="2725070" cy="140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063" tIns="149063" rIns="149063" bIns="149063" numCol="1" spcCol="1270" anchor="ctr" anchorCtr="0">
          <a:noAutofit/>
        </a:bodyPr>
        <a:lstStyle/>
        <a:p>
          <a:pPr marL="0" lvl="0" indent="0" algn="l" defTabSz="622300">
            <a:lnSpc>
              <a:spcPct val="90000"/>
            </a:lnSpc>
            <a:spcBef>
              <a:spcPct val="0"/>
            </a:spcBef>
            <a:spcAft>
              <a:spcPct val="35000"/>
            </a:spcAft>
            <a:buNone/>
          </a:pPr>
          <a:r>
            <a:rPr lang="it-IT" sz="1400" kern="1200"/>
            <a:t>Alle nazioni si affiancò il collegio cardinalizio (formato da una deputazione di sei porporati). </a:t>
          </a:r>
          <a:endParaRPr lang="en-US" sz="1400" kern="1200"/>
        </a:p>
      </dsp:txBody>
      <dsp:txXfrm>
        <a:off x="1625944" y="4462"/>
        <a:ext cx="2725070" cy="1408464"/>
      </dsp:txXfrm>
    </dsp:sp>
    <dsp:sp modelId="{9D205982-E199-40A8-A20F-39F2121200E6}">
      <dsp:nvSpPr>
        <dsp:cNvPr id="0" name=""/>
        <dsp:cNvSpPr/>
      </dsp:nvSpPr>
      <dsp:spPr>
        <a:xfrm>
          <a:off x="0" y="1754373"/>
          <a:ext cx="4414719" cy="140708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EB4C53-DD42-493F-B006-CB7DD4BC8AF6}">
      <dsp:nvSpPr>
        <dsp:cNvPr id="0" name=""/>
        <dsp:cNvSpPr/>
      </dsp:nvSpPr>
      <dsp:spPr>
        <a:xfrm>
          <a:off x="425644" y="2070968"/>
          <a:ext cx="774655" cy="7738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75BCD53-CB8B-48A4-9EE9-40EB783F7433}">
      <dsp:nvSpPr>
        <dsp:cNvPr id="0" name=""/>
        <dsp:cNvSpPr/>
      </dsp:nvSpPr>
      <dsp:spPr>
        <a:xfrm>
          <a:off x="1625944" y="1754373"/>
          <a:ext cx="2725070" cy="140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063" tIns="149063" rIns="149063" bIns="149063" numCol="1" spcCol="1270" anchor="ctr" anchorCtr="0">
          <a:noAutofit/>
        </a:bodyPr>
        <a:lstStyle/>
        <a:p>
          <a:pPr marL="0" lvl="0" indent="0" algn="l" defTabSz="622300">
            <a:lnSpc>
              <a:spcPct val="90000"/>
            </a:lnSpc>
            <a:spcBef>
              <a:spcPct val="0"/>
            </a:spcBef>
            <a:spcAft>
              <a:spcPct val="35000"/>
            </a:spcAft>
            <a:buNone/>
          </a:pPr>
          <a:r>
            <a:rPr lang="it-IT" sz="1400" kern="1200"/>
            <a:t>Questi cinque gruppi intervenivano nei dibattiti e votavano </a:t>
          </a:r>
          <a:r>
            <a:rPr lang="it-IT" sz="1400" i="1" kern="1200"/>
            <a:t>per nationes</a:t>
          </a:r>
          <a:r>
            <a:rPr lang="it-IT" sz="1400" kern="1200"/>
            <a:t>, ossia esprimevano un unico voto per tutta la nazione. </a:t>
          </a:r>
          <a:endParaRPr lang="en-US" sz="1400" kern="1200"/>
        </a:p>
      </dsp:txBody>
      <dsp:txXfrm>
        <a:off x="1625944" y="1754373"/>
        <a:ext cx="2725070" cy="1408464"/>
      </dsp:txXfrm>
    </dsp:sp>
    <dsp:sp modelId="{7F51FDDE-667A-4FAF-A241-1AA6D2CF93EF}">
      <dsp:nvSpPr>
        <dsp:cNvPr id="0" name=""/>
        <dsp:cNvSpPr/>
      </dsp:nvSpPr>
      <dsp:spPr>
        <a:xfrm>
          <a:off x="0" y="3504283"/>
          <a:ext cx="4414719" cy="140708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ED49F2-311F-474E-896E-490666A32855}">
      <dsp:nvSpPr>
        <dsp:cNvPr id="0" name=""/>
        <dsp:cNvSpPr/>
      </dsp:nvSpPr>
      <dsp:spPr>
        <a:xfrm>
          <a:off x="426060" y="3820879"/>
          <a:ext cx="774655" cy="7738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491FC14-647E-4A69-9D95-1DDE0E611729}">
      <dsp:nvSpPr>
        <dsp:cNvPr id="0" name=""/>
        <dsp:cNvSpPr/>
      </dsp:nvSpPr>
      <dsp:spPr>
        <a:xfrm>
          <a:off x="1626776" y="3504283"/>
          <a:ext cx="2725070" cy="140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063" tIns="149063" rIns="149063" bIns="149063" numCol="1" spcCol="1270" anchor="ctr" anchorCtr="0">
          <a:noAutofit/>
        </a:bodyPr>
        <a:lstStyle/>
        <a:p>
          <a:pPr marL="0" lvl="0" indent="0" algn="l" defTabSz="622300">
            <a:lnSpc>
              <a:spcPct val="90000"/>
            </a:lnSpc>
            <a:spcBef>
              <a:spcPct val="0"/>
            </a:spcBef>
            <a:spcAft>
              <a:spcPct val="35000"/>
            </a:spcAft>
            <a:buNone/>
          </a:pPr>
          <a:r>
            <a:rPr lang="it-IT" sz="1400" kern="1200"/>
            <a:t>Non c’era quindi, come avvenne per tutti gli altri concili ecumenici, il voto </a:t>
          </a:r>
          <a:r>
            <a:rPr lang="it-IT" sz="1400" i="1" kern="1200"/>
            <a:t>per capita</a:t>
          </a:r>
          <a:r>
            <a:rPr lang="it-IT" sz="1400" kern="1200"/>
            <a:t>; in tal modo fu superato il problema del predominio italiano nei lavori conciliari.</a:t>
          </a:r>
          <a:endParaRPr lang="en-US" sz="1400" kern="1200"/>
        </a:p>
      </dsp:txBody>
      <dsp:txXfrm>
        <a:off x="1626776" y="3504283"/>
        <a:ext cx="2725070" cy="140846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B514E5-A6EA-1B49-8C81-C060D0048828}" type="datetimeFigureOut">
              <a:rPr lang="it-IT" smtClean="0"/>
              <a:t>10/10/25</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7E1CD-CE72-0943-BC4B-441678BEB4A8}" type="slidenum">
              <a:rPr lang="it-IT" smtClean="0"/>
              <a:t>‹N›</a:t>
            </a:fld>
            <a:endParaRPr lang="it-IT"/>
          </a:p>
        </p:txBody>
      </p:sp>
    </p:spTree>
    <p:extLst>
      <p:ext uri="{BB962C8B-B14F-4D97-AF65-F5344CB8AC3E}">
        <p14:creationId xmlns:p14="http://schemas.microsoft.com/office/powerpoint/2010/main" val="2110805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kern="100" dirty="0">
                <a:effectLst/>
                <a:latin typeface="Aptos" panose="020B0004020202020204" pitchFamily="34" charset="0"/>
                <a:ea typeface="Aptos" panose="020B0004020202020204" pitchFamily="34" charset="0"/>
                <a:cs typeface="Times New Roman" panose="02020603050405020304" pitchFamily="18" charset="0"/>
              </a:rPr>
              <a:t>Il calo di prestigio e di autorità, che il papato aveva subito in tutta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li’Europa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era pressoché irreparabile: infatti, proprio durante il periodo in cui la sede papale fu stabilita nella città, affacciata sulla riva del Rodano (1309-1377), la centralizzazione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dellíapparato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ecclesiastico, al fine di sottrarre la Chiesa al controllo del potere laico, ebbe la massima rilevanza. </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Fu allora che nella curia pontificia prevalse la determinazione a costituire un apparato amministrativo sul modello di una vera e propria corte regia; era quindi naturale che, in aperta reazione a tale indirizzo, si riaccendessero le tendenze ascetiche di mistici, chierici e laici, pronti a scagliare pesanti accuse contro quella che Dante aveva definito </a:t>
            </a:r>
            <a:r>
              <a:rPr lang="it-IT" sz="1800" i="1" kern="100" dirty="0">
                <a:effectLst/>
                <a:latin typeface="Aptos" panose="020B0004020202020204" pitchFamily="34" charset="0"/>
                <a:ea typeface="Aptos" panose="020B0004020202020204" pitchFamily="34" charset="0"/>
                <a:cs typeface="Times New Roman" panose="02020603050405020304" pitchFamily="18" charset="0"/>
              </a:rPr>
              <a:t>cattività avignonese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Non minore influenza, negativa, ebbe la sempre più accentuata dipendenza del papato avignonese dalla monarchia francese dei Capetingi e dei Valois, un asservimento talvolta solo formale, che oscurò però l’immagine della Chiesa, quale istituzione divina e per ciò stesso universale e al di sopra delle parti. Di fronte a una Chiesa , quasi dimentica delle finalità originali della sua missione, il disorientamento della gente, angosciata e impoverita dalle continue guerre, dalla crescente crisi economica, dalle frequenti carestie e dalle ricorrenti epidemie, divenne sempre più grande.</a:t>
            </a:r>
          </a:p>
          <a:p>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it-IT" dirty="0"/>
          </a:p>
        </p:txBody>
      </p:sp>
      <p:sp>
        <p:nvSpPr>
          <p:cNvPr id="4" name="Segnaposto numero diapositiva 3"/>
          <p:cNvSpPr>
            <a:spLocks noGrp="1"/>
          </p:cNvSpPr>
          <p:nvPr>
            <p:ph type="sldNum" sz="quarter" idx="5"/>
          </p:nvPr>
        </p:nvSpPr>
        <p:spPr/>
        <p:txBody>
          <a:bodyPr/>
          <a:lstStyle/>
          <a:p>
            <a:fld id="{2377E1CD-CE72-0943-BC4B-441678BEB4A8}" type="slidenum">
              <a:rPr lang="it-IT" smtClean="0"/>
              <a:t>5</a:t>
            </a:fld>
            <a:endParaRPr lang="it-IT"/>
          </a:p>
        </p:txBody>
      </p:sp>
    </p:spTree>
    <p:extLst>
      <p:ext uri="{BB962C8B-B14F-4D97-AF65-F5344CB8AC3E}">
        <p14:creationId xmlns:p14="http://schemas.microsoft.com/office/powerpoint/2010/main" val="744416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Censo: l’ente ecclesiastico, proprietario di terreni o case o altri beni immobili, li concede in affitto e ne percepisce la rendita.</a:t>
            </a:r>
          </a:p>
          <a:p>
            <a:r>
              <a:rPr lang="it-IT" dirty="0"/>
              <a:t>Spoglio: l’ente ecclesiastico, alla morte del concessionario del bene, ne rientra in possesso.</a:t>
            </a:r>
          </a:p>
          <a:p>
            <a:r>
              <a:rPr lang="it-IT" dirty="0"/>
              <a:t>Procurazione: chi pone una causa presso un tribunale della Curia papale può farsi rappresentare da un procuratore, pagando una tassa.</a:t>
            </a:r>
          </a:p>
          <a:p>
            <a:r>
              <a:rPr lang="it-IT" dirty="0"/>
              <a:t>Tassa: ad esempio l’«</a:t>
            </a:r>
            <a:r>
              <a:rPr lang="it-IT" dirty="0" err="1"/>
              <a:t>animatico</a:t>
            </a:r>
            <a:r>
              <a:rPr lang="it-IT" dirty="0"/>
              <a:t>» (tassa su ogni «anima» soggetta a un vescovo o a un parroco); si tassavano anche gli animali, le case canoniche, ecc.</a:t>
            </a:r>
          </a:p>
          <a:p>
            <a:r>
              <a:rPr lang="it-IT" dirty="0"/>
              <a:t>Annata: la Curia avignonese incamerava le rendite dei benefici vacanti o le rendite del primo o dei primi tre anni degli ecclesiastici nominati a nuovo incarico.</a:t>
            </a:r>
          </a:p>
        </p:txBody>
      </p:sp>
      <p:sp>
        <p:nvSpPr>
          <p:cNvPr id="4" name="Segnaposto numero diapositiva 3"/>
          <p:cNvSpPr>
            <a:spLocks noGrp="1"/>
          </p:cNvSpPr>
          <p:nvPr>
            <p:ph type="sldNum" sz="quarter" idx="5"/>
          </p:nvPr>
        </p:nvSpPr>
        <p:spPr/>
        <p:txBody>
          <a:bodyPr/>
          <a:lstStyle/>
          <a:p>
            <a:fld id="{2377E1CD-CE72-0943-BC4B-441678BEB4A8}" type="slidenum">
              <a:rPr lang="it-IT" smtClean="0"/>
              <a:t>11</a:t>
            </a:fld>
            <a:endParaRPr lang="it-IT"/>
          </a:p>
        </p:txBody>
      </p:sp>
    </p:spTree>
    <p:extLst>
      <p:ext uri="{BB962C8B-B14F-4D97-AF65-F5344CB8AC3E}">
        <p14:creationId xmlns:p14="http://schemas.microsoft.com/office/powerpoint/2010/main" val="29504267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73DE04BF-01EA-E24A-B292-D8493D13315C}" type="datetime1">
              <a:rPr lang="it-IT" smtClean="0"/>
              <a:t>10/10/25</a:t>
            </a:fld>
            <a:endParaRPr lang="it-IT"/>
          </a:p>
        </p:txBody>
      </p:sp>
      <p:sp>
        <p:nvSpPr>
          <p:cNvPr id="5" name="Footer Placeholder 4"/>
          <p:cNvSpPr>
            <a:spLocks noGrp="1"/>
          </p:cNvSpPr>
          <p:nvPr>
            <p:ph type="ftr" sz="quarter" idx="11"/>
          </p:nvPr>
        </p:nvSpPr>
        <p:spPr>
          <a:xfrm>
            <a:off x="2743973" y="5870576"/>
            <a:ext cx="3932137" cy="377825"/>
          </a:xfrm>
        </p:spPr>
        <p:txBody>
          <a:bodyPr/>
          <a:lstStyle/>
          <a:p>
            <a:r>
              <a:rPr lang="it-IT"/>
              <a:t>Storia della Chiesa moderna 2023 Lezione 1</a:t>
            </a:r>
          </a:p>
        </p:txBody>
      </p:sp>
      <p:sp>
        <p:nvSpPr>
          <p:cNvPr id="6" name="Slide Number Placeholder 5"/>
          <p:cNvSpPr>
            <a:spLocks noGrp="1"/>
          </p:cNvSpPr>
          <p:nvPr>
            <p:ph type="sldNum" sz="quarter" idx="12"/>
          </p:nvPr>
        </p:nvSpPr>
        <p:spPr>
          <a:xfrm>
            <a:off x="8040685" y="5870576"/>
            <a:ext cx="417516" cy="377825"/>
          </a:xfrm>
        </p:spPr>
        <p:txBody>
          <a:bodyPr/>
          <a:lstStyle/>
          <a:p>
            <a:fld id="{99CE8D00-4923-FC48-83AF-162D26B29E4B}" type="slidenum">
              <a:rPr lang="it-IT" smtClean="0"/>
              <a:pPr/>
              <a:t>‹N›</a:t>
            </a:fld>
            <a:endParaRPr lang="it-IT"/>
          </a:p>
        </p:txBody>
      </p:sp>
    </p:spTree>
    <p:extLst>
      <p:ext uri="{BB962C8B-B14F-4D97-AF65-F5344CB8AC3E}">
        <p14:creationId xmlns:p14="http://schemas.microsoft.com/office/powerpoint/2010/main" val="3177750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it-IT"/>
              <a:t>Fare clic sull'icona per inserire un'immagine</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5188DC3-23BF-8C40-B520-7DCCECCEBAC7}" type="datetime1">
              <a:rPr lang="it-IT" smtClean="0"/>
              <a:t>10/10/25</a:t>
            </a:fld>
            <a:endParaRPr lang="it-IT"/>
          </a:p>
        </p:txBody>
      </p:sp>
      <p:sp>
        <p:nvSpPr>
          <p:cNvPr id="6" name="Footer Placeholder 5"/>
          <p:cNvSpPr>
            <a:spLocks noGrp="1"/>
          </p:cNvSpPr>
          <p:nvPr>
            <p:ph type="ftr" sz="quarter" idx="11"/>
          </p:nvPr>
        </p:nvSpPr>
        <p:spPr/>
        <p:txBody>
          <a:bodyPr/>
          <a:lstStyle/>
          <a:p>
            <a:r>
              <a:rPr lang="it-IT"/>
              <a:t>Storia della Chiesa moderna 2023 Lezione 1</a:t>
            </a:r>
          </a:p>
        </p:txBody>
      </p:sp>
      <p:sp>
        <p:nvSpPr>
          <p:cNvPr id="7" name="Slide Number Placeholder 6"/>
          <p:cNvSpPr>
            <a:spLocks noGrp="1"/>
          </p:cNvSpPr>
          <p:nvPr>
            <p:ph type="sldNum" sz="quarter" idx="12"/>
          </p:nvPr>
        </p:nvSpPr>
        <p:spPr/>
        <p:txBody>
          <a:bodyPr/>
          <a:lstStyle/>
          <a:p>
            <a:fld id="{99CE8D00-4923-FC48-83AF-162D26B29E4B}" type="slidenum">
              <a:rPr lang="it-IT" smtClean="0"/>
              <a:pPr/>
              <a:t>‹N›</a:t>
            </a:fld>
            <a:endParaRPr lang="it-IT"/>
          </a:p>
        </p:txBody>
      </p:sp>
    </p:spTree>
    <p:extLst>
      <p:ext uri="{BB962C8B-B14F-4D97-AF65-F5344CB8AC3E}">
        <p14:creationId xmlns:p14="http://schemas.microsoft.com/office/powerpoint/2010/main" val="3915665484"/>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5188DC3-23BF-8C40-B520-7DCCECCEBAC7}" type="datetime1">
              <a:rPr lang="it-IT" smtClean="0"/>
              <a:t>10/10/25</a:t>
            </a:fld>
            <a:endParaRPr lang="it-IT"/>
          </a:p>
        </p:txBody>
      </p:sp>
      <p:sp>
        <p:nvSpPr>
          <p:cNvPr id="5" name="Footer Placeholder 4"/>
          <p:cNvSpPr>
            <a:spLocks noGrp="1"/>
          </p:cNvSpPr>
          <p:nvPr>
            <p:ph type="ftr" sz="quarter" idx="11"/>
          </p:nvPr>
        </p:nvSpPr>
        <p:spPr/>
        <p:txBody>
          <a:bodyPr/>
          <a:lstStyle/>
          <a:p>
            <a:r>
              <a:rPr lang="it-IT"/>
              <a:t>Storia della Chiesa moderna 2023 Lezione 1</a:t>
            </a:r>
          </a:p>
        </p:txBody>
      </p:sp>
      <p:sp>
        <p:nvSpPr>
          <p:cNvPr id="6" name="Slide Number Placeholder 5"/>
          <p:cNvSpPr>
            <a:spLocks noGrp="1"/>
          </p:cNvSpPr>
          <p:nvPr>
            <p:ph type="sldNum" sz="quarter" idx="12"/>
          </p:nvPr>
        </p:nvSpPr>
        <p:spPr/>
        <p:txBody>
          <a:bodyPr/>
          <a:lstStyle/>
          <a:p>
            <a:fld id="{99CE8D00-4923-FC48-83AF-162D26B29E4B}" type="slidenum">
              <a:rPr lang="it-IT" smtClean="0"/>
              <a:pPr/>
              <a:t>‹N›</a:t>
            </a:fld>
            <a:endParaRPr lang="it-IT"/>
          </a:p>
        </p:txBody>
      </p:sp>
    </p:spTree>
    <p:extLst>
      <p:ext uri="{BB962C8B-B14F-4D97-AF65-F5344CB8AC3E}">
        <p14:creationId xmlns:p14="http://schemas.microsoft.com/office/powerpoint/2010/main" val="2763037848"/>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4" name="TextBox 13"/>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5188DC3-23BF-8C40-B520-7DCCECCEBAC7}" type="datetime1">
              <a:rPr lang="it-IT" smtClean="0"/>
              <a:t>10/10/25</a:t>
            </a:fld>
            <a:endParaRPr lang="it-IT"/>
          </a:p>
        </p:txBody>
      </p:sp>
      <p:sp>
        <p:nvSpPr>
          <p:cNvPr id="5" name="Footer Placeholder 4"/>
          <p:cNvSpPr>
            <a:spLocks noGrp="1"/>
          </p:cNvSpPr>
          <p:nvPr>
            <p:ph type="ftr" sz="quarter" idx="11"/>
          </p:nvPr>
        </p:nvSpPr>
        <p:spPr/>
        <p:txBody>
          <a:bodyPr/>
          <a:lstStyle/>
          <a:p>
            <a:r>
              <a:rPr lang="it-IT"/>
              <a:t>Storia della Chiesa moderna 2023 Lezione 1</a:t>
            </a:r>
          </a:p>
        </p:txBody>
      </p:sp>
      <p:sp>
        <p:nvSpPr>
          <p:cNvPr id="6" name="Slide Number Placeholder 5"/>
          <p:cNvSpPr>
            <a:spLocks noGrp="1"/>
          </p:cNvSpPr>
          <p:nvPr>
            <p:ph type="sldNum" sz="quarter" idx="12"/>
          </p:nvPr>
        </p:nvSpPr>
        <p:spPr/>
        <p:txBody>
          <a:bodyPr/>
          <a:lstStyle/>
          <a:p>
            <a:fld id="{99CE8D00-4923-FC48-83AF-162D26B29E4B}" type="slidenum">
              <a:rPr lang="it-IT" smtClean="0"/>
              <a:pPr/>
              <a:t>‹N›</a:t>
            </a:fld>
            <a:endParaRPr lang="it-IT"/>
          </a:p>
        </p:txBody>
      </p:sp>
    </p:spTree>
    <p:extLst>
      <p:ext uri="{BB962C8B-B14F-4D97-AF65-F5344CB8AC3E}">
        <p14:creationId xmlns:p14="http://schemas.microsoft.com/office/powerpoint/2010/main" val="2180823776"/>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5188DC3-23BF-8C40-B520-7DCCECCEBAC7}" type="datetime1">
              <a:rPr lang="it-IT" smtClean="0"/>
              <a:t>10/10/25</a:t>
            </a:fld>
            <a:endParaRPr lang="it-IT"/>
          </a:p>
        </p:txBody>
      </p:sp>
      <p:sp>
        <p:nvSpPr>
          <p:cNvPr id="5" name="Footer Placeholder 4"/>
          <p:cNvSpPr>
            <a:spLocks noGrp="1"/>
          </p:cNvSpPr>
          <p:nvPr>
            <p:ph type="ftr" sz="quarter" idx="11"/>
          </p:nvPr>
        </p:nvSpPr>
        <p:spPr/>
        <p:txBody>
          <a:bodyPr/>
          <a:lstStyle/>
          <a:p>
            <a:r>
              <a:rPr lang="it-IT"/>
              <a:t>Storia della Chiesa moderna 2023 Lezione 1</a:t>
            </a:r>
          </a:p>
        </p:txBody>
      </p:sp>
      <p:sp>
        <p:nvSpPr>
          <p:cNvPr id="6" name="Slide Number Placeholder 5"/>
          <p:cNvSpPr>
            <a:spLocks noGrp="1"/>
          </p:cNvSpPr>
          <p:nvPr>
            <p:ph type="sldNum" sz="quarter" idx="12"/>
          </p:nvPr>
        </p:nvSpPr>
        <p:spPr/>
        <p:txBody>
          <a:bodyPr/>
          <a:lstStyle/>
          <a:p>
            <a:fld id="{99CE8D00-4923-FC48-83AF-162D26B29E4B}" type="slidenum">
              <a:rPr lang="it-IT" smtClean="0"/>
              <a:pPr/>
              <a:t>‹N›</a:t>
            </a:fld>
            <a:endParaRPr lang="it-IT"/>
          </a:p>
        </p:txBody>
      </p:sp>
    </p:spTree>
    <p:extLst>
      <p:ext uri="{BB962C8B-B14F-4D97-AF65-F5344CB8AC3E}">
        <p14:creationId xmlns:p14="http://schemas.microsoft.com/office/powerpoint/2010/main" val="683485367"/>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6" name="TextBox 15"/>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5188DC3-23BF-8C40-B520-7DCCECCEBAC7}" type="datetime1">
              <a:rPr lang="it-IT" smtClean="0"/>
              <a:t>10/10/25</a:t>
            </a:fld>
            <a:endParaRPr lang="it-IT"/>
          </a:p>
        </p:txBody>
      </p:sp>
      <p:sp>
        <p:nvSpPr>
          <p:cNvPr id="5" name="Footer Placeholder 4"/>
          <p:cNvSpPr>
            <a:spLocks noGrp="1"/>
          </p:cNvSpPr>
          <p:nvPr>
            <p:ph type="ftr" sz="quarter" idx="11"/>
          </p:nvPr>
        </p:nvSpPr>
        <p:spPr/>
        <p:txBody>
          <a:bodyPr/>
          <a:lstStyle/>
          <a:p>
            <a:r>
              <a:rPr lang="it-IT"/>
              <a:t>Storia della Chiesa moderna 2023 Lezione 1</a:t>
            </a:r>
          </a:p>
        </p:txBody>
      </p:sp>
      <p:sp>
        <p:nvSpPr>
          <p:cNvPr id="6" name="Slide Number Placeholder 5"/>
          <p:cNvSpPr>
            <a:spLocks noGrp="1"/>
          </p:cNvSpPr>
          <p:nvPr>
            <p:ph type="sldNum" sz="quarter" idx="12"/>
          </p:nvPr>
        </p:nvSpPr>
        <p:spPr/>
        <p:txBody>
          <a:bodyPr/>
          <a:lstStyle/>
          <a:p>
            <a:fld id="{99CE8D00-4923-FC48-83AF-162D26B29E4B}" type="slidenum">
              <a:rPr lang="it-IT" smtClean="0"/>
              <a:pPr/>
              <a:t>‹N›</a:t>
            </a:fld>
            <a:endParaRPr lang="it-IT"/>
          </a:p>
        </p:txBody>
      </p:sp>
    </p:spTree>
    <p:extLst>
      <p:ext uri="{BB962C8B-B14F-4D97-AF65-F5344CB8AC3E}">
        <p14:creationId xmlns:p14="http://schemas.microsoft.com/office/powerpoint/2010/main" val="220416494"/>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it-IT"/>
              <a:t>Fare clic per modificare lo stile del titolo dello schema</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5188DC3-23BF-8C40-B520-7DCCECCEBAC7}" type="datetime1">
              <a:rPr lang="it-IT" smtClean="0"/>
              <a:t>10/10/25</a:t>
            </a:fld>
            <a:endParaRPr lang="it-IT"/>
          </a:p>
        </p:txBody>
      </p:sp>
      <p:sp>
        <p:nvSpPr>
          <p:cNvPr id="5" name="Footer Placeholder 4"/>
          <p:cNvSpPr>
            <a:spLocks noGrp="1"/>
          </p:cNvSpPr>
          <p:nvPr>
            <p:ph type="ftr" sz="quarter" idx="11"/>
          </p:nvPr>
        </p:nvSpPr>
        <p:spPr/>
        <p:txBody>
          <a:bodyPr/>
          <a:lstStyle/>
          <a:p>
            <a:r>
              <a:rPr lang="it-IT"/>
              <a:t>Storia della Chiesa moderna 2023 Lezione 1</a:t>
            </a:r>
          </a:p>
        </p:txBody>
      </p:sp>
      <p:sp>
        <p:nvSpPr>
          <p:cNvPr id="6" name="Slide Number Placeholder 5"/>
          <p:cNvSpPr>
            <a:spLocks noGrp="1"/>
          </p:cNvSpPr>
          <p:nvPr>
            <p:ph type="sldNum" sz="quarter" idx="12"/>
          </p:nvPr>
        </p:nvSpPr>
        <p:spPr/>
        <p:txBody>
          <a:bodyPr/>
          <a:lstStyle/>
          <a:p>
            <a:fld id="{99CE8D00-4923-FC48-83AF-162D26B29E4B}" type="slidenum">
              <a:rPr lang="it-IT" smtClean="0"/>
              <a:pPr/>
              <a:t>‹N›</a:t>
            </a:fld>
            <a:endParaRPr lang="it-IT"/>
          </a:p>
        </p:txBody>
      </p:sp>
    </p:spTree>
    <p:extLst>
      <p:ext uri="{BB962C8B-B14F-4D97-AF65-F5344CB8AC3E}">
        <p14:creationId xmlns:p14="http://schemas.microsoft.com/office/powerpoint/2010/main" val="1878598209"/>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18191AF-39F9-2246-A557-AA36EAF095BE}" type="datetime1">
              <a:rPr lang="it-IT" smtClean="0"/>
              <a:t>10/10/25</a:t>
            </a:fld>
            <a:endParaRPr lang="it-IT"/>
          </a:p>
        </p:txBody>
      </p:sp>
      <p:sp>
        <p:nvSpPr>
          <p:cNvPr id="5" name="Footer Placeholder 4"/>
          <p:cNvSpPr>
            <a:spLocks noGrp="1"/>
          </p:cNvSpPr>
          <p:nvPr>
            <p:ph type="ftr" sz="quarter" idx="11"/>
          </p:nvPr>
        </p:nvSpPr>
        <p:spPr/>
        <p:txBody>
          <a:bodyPr/>
          <a:lstStyle/>
          <a:p>
            <a:r>
              <a:rPr lang="it-IT"/>
              <a:t>Storia della Chiesa moderna 2023 Lezione 1</a:t>
            </a:r>
          </a:p>
        </p:txBody>
      </p:sp>
      <p:sp>
        <p:nvSpPr>
          <p:cNvPr id="6" name="Slide Number Placeholder 5"/>
          <p:cNvSpPr>
            <a:spLocks noGrp="1"/>
          </p:cNvSpPr>
          <p:nvPr>
            <p:ph type="sldNum" sz="quarter" idx="12"/>
          </p:nvPr>
        </p:nvSpPr>
        <p:spPr/>
        <p:txBody>
          <a:bodyPr/>
          <a:lstStyle/>
          <a:p>
            <a:fld id="{99CE8D00-4923-FC48-83AF-162D26B29E4B}" type="slidenum">
              <a:rPr lang="it-IT" smtClean="0"/>
              <a:pPr/>
              <a:t>‹N›</a:t>
            </a:fld>
            <a:endParaRPr lang="it-IT"/>
          </a:p>
        </p:txBody>
      </p:sp>
    </p:spTree>
    <p:extLst>
      <p:ext uri="{BB962C8B-B14F-4D97-AF65-F5344CB8AC3E}">
        <p14:creationId xmlns:p14="http://schemas.microsoft.com/office/powerpoint/2010/main" val="3503093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2E22421-F171-0342-A8D5-8476C8750986}" type="datetime1">
              <a:rPr lang="it-IT" smtClean="0"/>
              <a:t>10/10/25</a:t>
            </a:fld>
            <a:endParaRPr lang="it-IT"/>
          </a:p>
        </p:txBody>
      </p:sp>
      <p:sp>
        <p:nvSpPr>
          <p:cNvPr id="5" name="Footer Placeholder 4"/>
          <p:cNvSpPr>
            <a:spLocks noGrp="1"/>
          </p:cNvSpPr>
          <p:nvPr>
            <p:ph type="ftr" sz="quarter" idx="11"/>
          </p:nvPr>
        </p:nvSpPr>
        <p:spPr/>
        <p:txBody>
          <a:bodyPr/>
          <a:lstStyle/>
          <a:p>
            <a:r>
              <a:rPr lang="it-IT"/>
              <a:t>Storia della Chiesa moderna 2023 Lezione 1</a:t>
            </a:r>
          </a:p>
        </p:txBody>
      </p:sp>
      <p:sp>
        <p:nvSpPr>
          <p:cNvPr id="6" name="Slide Number Placeholder 5"/>
          <p:cNvSpPr>
            <a:spLocks noGrp="1"/>
          </p:cNvSpPr>
          <p:nvPr>
            <p:ph type="sldNum" sz="quarter" idx="12"/>
          </p:nvPr>
        </p:nvSpPr>
        <p:spPr/>
        <p:txBody>
          <a:bodyPr/>
          <a:lstStyle/>
          <a:p>
            <a:fld id="{99CE8D00-4923-FC48-83AF-162D26B29E4B}" type="slidenum">
              <a:rPr lang="it-IT" smtClean="0"/>
              <a:pPr/>
              <a:t>‹N›</a:t>
            </a:fld>
            <a:endParaRPr lang="it-IT"/>
          </a:p>
        </p:txBody>
      </p:sp>
    </p:spTree>
    <p:extLst>
      <p:ext uri="{BB962C8B-B14F-4D97-AF65-F5344CB8AC3E}">
        <p14:creationId xmlns:p14="http://schemas.microsoft.com/office/powerpoint/2010/main" val="1380327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105A045-4FB1-D64B-9735-DA7D712A53C7}" type="datetime1">
              <a:rPr lang="it-IT" smtClean="0"/>
              <a:t>10/10/25</a:t>
            </a:fld>
            <a:endParaRPr lang="it-IT"/>
          </a:p>
        </p:txBody>
      </p:sp>
      <p:sp>
        <p:nvSpPr>
          <p:cNvPr id="5" name="Footer Placeholder 4"/>
          <p:cNvSpPr>
            <a:spLocks noGrp="1"/>
          </p:cNvSpPr>
          <p:nvPr>
            <p:ph type="ftr" sz="quarter" idx="11"/>
          </p:nvPr>
        </p:nvSpPr>
        <p:spPr/>
        <p:txBody>
          <a:bodyPr/>
          <a:lstStyle/>
          <a:p>
            <a:r>
              <a:rPr lang="it-IT"/>
              <a:t>Storia della Chiesa moderna 2023 Lezione 1</a:t>
            </a:r>
          </a:p>
        </p:txBody>
      </p:sp>
      <p:sp>
        <p:nvSpPr>
          <p:cNvPr id="6" name="Slide Number Placeholder 5"/>
          <p:cNvSpPr>
            <a:spLocks noGrp="1"/>
          </p:cNvSpPr>
          <p:nvPr>
            <p:ph type="sldNum" sz="quarter" idx="12"/>
          </p:nvPr>
        </p:nvSpPr>
        <p:spPr/>
        <p:txBody>
          <a:bodyPr/>
          <a:lstStyle/>
          <a:p>
            <a:fld id="{99CE8D00-4923-FC48-83AF-162D26B29E4B}" type="slidenum">
              <a:rPr lang="it-IT" smtClean="0"/>
              <a:pPr/>
              <a:t>‹N›</a:t>
            </a:fld>
            <a:endParaRPr lang="it-IT"/>
          </a:p>
        </p:txBody>
      </p:sp>
    </p:spTree>
    <p:extLst>
      <p:ext uri="{BB962C8B-B14F-4D97-AF65-F5344CB8AC3E}">
        <p14:creationId xmlns:p14="http://schemas.microsoft.com/office/powerpoint/2010/main" val="2239333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EEF95C57-E75F-F64A-9E70-9D37D8432AE3}" type="datetime1">
              <a:rPr lang="it-IT" smtClean="0"/>
              <a:t>10/10/25</a:t>
            </a:fld>
            <a:endParaRPr lang="it-IT"/>
          </a:p>
        </p:txBody>
      </p:sp>
      <p:sp>
        <p:nvSpPr>
          <p:cNvPr id="5" name="Footer Placeholder 4"/>
          <p:cNvSpPr>
            <a:spLocks noGrp="1"/>
          </p:cNvSpPr>
          <p:nvPr>
            <p:ph type="ftr" sz="quarter" idx="11"/>
          </p:nvPr>
        </p:nvSpPr>
        <p:spPr/>
        <p:txBody>
          <a:bodyPr/>
          <a:lstStyle/>
          <a:p>
            <a:r>
              <a:rPr lang="it-IT"/>
              <a:t>Storia della Chiesa moderna 2023 Lezione 1</a:t>
            </a:r>
          </a:p>
        </p:txBody>
      </p:sp>
      <p:sp>
        <p:nvSpPr>
          <p:cNvPr id="6" name="Slide Number Placeholder 5"/>
          <p:cNvSpPr>
            <a:spLocks noGrp="1"/>
          </p:cNvSpPr>
          <p:nvPr>
            <p:ph type="sldNum" sz="quarter" idx="12"/>
          </p:nvPr>
        </p:nvSpPr>
        <p:spPr/>
        <p:txBody>
          <a:bodyPr/>
          <a:lstStyle/>
          <a:p>
            <a:fld id="{8A7A6979-0714-4377-B894-6BE4C2D6E202}" type="slidenum">
              <a:rPr lang="en-US" smtClean="0"/>
              <a:pPr/>
              <a:t>‹N›</a:t>
            </a:fld>
            <a:endParaRPr lang="en-US" dirty="0"/>
          </a:p>
        </p:txBody>
      </p:sp>
    </p:spTree>
    <p:extLst>
      <p:ext uri="{BB962C8B-B14F-4D97-AF65-F5344CB8AC3E}">
        <p14:creationId xmlns:p14="http://schemas.microsoft.com/office/powerpoint/2010/main" val="2690572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FFD4BE2-801E-B748-B0EE-14661B723C05}" type="datetime1">
              <a:rPr lang="it-IT" smtClean="0"/>
              <a:t>10/10/25</a:t>
            </a:fld>
            <a:endParaRPr lang="it-IT"/>
          </a:p>
        </p:txBody>
      </p:sp>
      <p:sp>
        <p:nvSpPr>
          <p:cNvPr id="6" name="Footer Placeholder 5"/>
          <p:cNvSpPr>
            <a:spLocks noGrp="1"/>
          </p:cNvSpPr>
          <p:nvPr>
            <p:ph type="ftr" sz="quarter" idx="11"/>
          </p:nvPr>
        </p:nvSpPr>
        <p:spPr/>
        <p:txBody>
          <a:bodyPr/>
          <a:lstStyle/>
          <a:p>
            <a:r>
              <a:rPr lang="it-IT"/>
              <a:t>Storia della Chiesa moderna 2023 Lezione 1</a:t>
            </a:r>
          </a:p>
        </p:txBody>
      </p:sp>
      <p:sp>
        <p:nvSpPr>
          <p:cNvPr id="7" name="Slide Number Placeholder 6"/>
          <p:cNvSpPr>
            <a:spLocks noGrp="1"/>
          </p:cNvSpPr>
          <p:nvPr>
            <p:ph type="sldNum" sz="quarter" idx="12"/>
          </p:nvPr>
        </p:nvSpPr>
        <p:spPr/>
        <p:txBody>
          <a:bodyPr/>
          <a:lstStyle/>
          <a:p>
            <a:fld id="{99CE8D00-4923-FC48-83AF-162D26B29E4B}" type="slidenum">
              <a:rPr lang="it-IT" smtClean="0"/>
              <a:pPr/>
              <a:t>‹N›</a:t>
            </a:fld>
            <a:endParaRPr lang="it-IT"/>
          </a:p>
        </p:txBody>
      </p:sp>
    </p:spTree>
    <p:extLst>
      <p:ext uri="{BB962C8B-B14F-4D97-AF65-F5344CB8AC3E}">
        <p14:creationId xmlns:p14="http://schemas.microsoft.com/office/powerpoint/2010/main" val="695665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5188DC3-23BF-8C40-B520-7DCCECCEBAC7}" type="datetime1">
              <a:rPr lang="it-IT" smtClean="0"/>
              <a:t>10/10/25</a:t>
            </a:fld>
            <a:endParaRPr lang="it-IT"/>
          </a:p>
        </p:txBody>
      </p:sp>
      <p:sp>
        <p:nvSpPr>
          <p:cNvPr id="8" name="Footer Placeholder 7"/>
          <p:cNvSpPr>
            <a:spLocks noGrp="1"/>
          </p:cNvSpPr>
          <p:nvPr>
            <p:ph type="ftr" sz="quarter" idx="11"/>
          </p:nvPr>
        </p:nvSpPr>
        <p:spPr/>
        <p:txBody>
          <a:bodyPr/>
          <a:lstStyle/>
          <a:p>
            <a:r>
              <a:rPr lang="it-IT"/>
              <a:t>Storia della Chiesa moderna 2023 Lezione 1</a:t>
            </a:r>
          </a:p>
        </p:txBody>
      </p:sp>
      <p:sp>
        <p:nvSpPr>
          <p:cNvPr id="9" name="Slide Number Placeholder 8"/>
          <p:cNvSpPr>
            <a:spLocks noGrp="1"/>
          </p:cNvSpPr>
          <p:nvPr>
            <p:ph type="sldNum" sz="quarter" idx="12"/>
          </p:nvPr>
        </p:nvSpPr>
        <p:spPr/>
        <p:txBody>
          <a:bodyPr/>
          <a:lstStyle/>
          <a:p>
            <a:fld id="{99CE8D00-4923-FC48-83AF-162D26B29E4B}" type="slidenum">
              <a:rPr lang="it-IT" smtClean="0"/>
              <a:pPr/>
              <a:t>‹N›</a:t>
            </a:fld>
            <a:endParaRPr lang="it-IT"/>
          </a:p>
        </p:txBody>
      </p:sp>
    </p:spTree>
    <p:extLst>
      <p:ext uri="{BB962C8B-B14F-4D97-AF65-F5344CB8AC3E}">
        <p14:creationId xmlns:p14="http://schemas.microsoft.com/office/powerpoint/2010/main" val="1640773413"/>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4105BF32-E01D-BD42-BE77-7ACE9724E6C3}" type="datetime1">
              <a:rPr lang="it-IT" smtClean="0"/>
              <a:t>10/10/25</a:t>
            </a:fld>
            <a:endParaRPr lang="it-IT"/>
          </a:p>
        </p:txBody>
      </p:sp>
      <p:sp>
        <p:nvSpPr>
          <p:cNvPr id="4" name="Footer Placeholder 3"/>
          <p:cNvSpPr>
            <a:spLocks noGrp="1"/>
          </p:cNvSpPr>
          <p:nvPr>
            <p:ph type="ftr" sz="quarter" idx="11"/>
          </p:nvPr>
        </p:nvSpPr>
        <p:spPr/>
        <p:txBody>
          <a:bodyPr/>
          <a:lstStyle/>
          <a:p>
            <a:r>
              <a:rPr lang="it-IT"/>
              <a:t>Storia della Chiesa moderna 2023 Lezione 1</a:t>
            </a:r>
          </a:p>
        </p:txBody>
      </p:sp>
      <p:sp>
        <p:nvSpPr>
          <p:cNvPr id="5" name="Slide Number Placeholder 4"/>
          <p:cNvSpPr>
            <a:spLocks noGrp="1"/>
          </p:cNvSpPr>
          <p:nvPr>
            <p:ph type="sldNum" sz="quarter" idx="12"/>
          </p:nvPr>
        </p:nvSpPr>
        <p:spPr/>
        <p:txBody>
          <a:bodyPr/>
          <a:lstStyle/>
          <a:p>
            <a:fld id="{99CE8D00-4923-FC48-83AF-162D26B29E4B}" type="slidenum">
              <a:rPr lang="it-IT" smtClean="0"/>
              <a:pPr/>
              <a:t>‹N›</a:t>
            </a:fld>
            <a:endParaRPr lang="it-IT"/>
          </a:p>
        </p:txBody>
      </p:sp>
    </p:spTree>
    <p:extLst>
      <p:ext uri="{BB962C8B-B14F-4D97-AF65-F5344CB8AC3E}">
        <p14:creationId xmlns:p14="http://schemas.microsoft.com/office/powerpoint/2010/main" val="2739895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C85EF7CF-51F4-1A42-AC28-A909413FA1CC}" type="datetime1">
              <a:rPr lang="it-IT" smtClean="0"/>
              <a:t>10/10/25</a:t>
            </a:fld>
            <a:endParaRPr lang="it-IT"/>
          </a:p>
        </p:txBody>
      </p:sp>
      <p:sp>
        <p:nvSpPr>
          <p:cNvPr id="3" name="Footer Placeholder 2"/>
          <p:cNvSpPr>
            <a:spLocks noGrp="1"/>
          </p:cNvSpPr>
          <p:nvPr>
            <p:ph type="ftr" sz="quarter" idx="11"/>
          </p:nvPr>
        </p:nvSpPr>
        <p:spPr/>
        <p:txBody>
          <a:bodyPr/>
          <a:lstStyle/>
          <a:p>
            <a:r>
              <a:rPr lang="it-IT"/>
              <a:t>Storia della Chiesa moderna 2023 Lezione 1</a:t>
            </a:r>
          </a:p>
        </p:txBody>
      </p:sp>
      <p:sp>
        <p:nvSpPr>
          <p:cNvPr id="4" name="Slide Number Placeholder 3"/>
          <p:cNvSpPr>
            <a:spLocks noGrp="1"/>
          </p:cNvSpPr>
          <p:nvPr>
            <p:ph type="sldNum" sz="quarter" idx="12"/>
          </p:nvPr>
        </p:nvSpPr>
        <p:spPr/>
        <p:txBody>
          <a:bodyPr/>
          <a:lstStyle/>
          <a:p>
            <a:fld id="{99CE8D00-4923-FC48-83AF-162D26B29E4B}" type="slidenum">
              <a:rPr lang="it-IT" smtClean="0"/>
              <a:pPr/>
              <a:t>‹N›</a:t>
            </a:fld>
            <a:endParaRPr lang="it-IT"/>
          </a:p>
        </p:txBody>
      </p:sp>
    </p:spTree>
    <p:extLst>
      <p:ext uri="{BB962C8B-B14F-4D97-AF65-F5344CB8AC3E}">
        <p14:creationId xmlns:p14="http://schemas.microsoft.com/office/powerpoint/2010/main" val="1157216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1475BEA-25AC-7C4A-854F-6E8EDBD59154}" type="datetime1">
              <a:rPr lang="it-IT" smtClean="0"/>
              <a:t>10/10/25</a:t>
            </a:fld>
            <a:endParaRPr lang="it-IT"/>
          </a:p>
        </p:txBody>
      </p:sp>
      <p:sp>
        <p:nvSpPr>
          <p:cNvPr id="6" name="Footer Placeholder 5"/>
          <p:cNvSpPr>
            <a:spLocks noGrp="1"/>
          </p:cNvSpPr>
          <p:nvPr>
            <p:ph type="ftr" sz="quarter" idx="11"/>
          </p:nvPr>
        </p:nvSpPr>
        <p:spPr/>
        <p:txBody>
          <a:bodyPr/>
          <a:lstStyle/>
          <a:p>
            <a:r>
              <a:rPr lang="it-IT"/>
              <a:t>Storia della Chiesa moderna 2023 Lezione 1</a:t>
            </a:r>
          </a:p>
        </p:txBody>
      </p:sp>
      <p:sp>
        <p:nvSpPr>
          <p:cNvPr id="7" name="Slide Number Placeholder 6"/>
          <p:cNvSpPr>
            <a:spLocks noGrp="1"/>
          </p:cNvSpPr>
          <p:nvPr>
            <p:ph type="sldNum" sz="quarter" idx="12"/>
          </p:nvPr>
        </p:nvSpPr>
        <p:spPr/>
        <p:txBody>
          <a:bodyPr/>
          <a:lstStyle/>
          <a:p>
            <a:fld id="{99CE8D00-4923-FC48-83AF-162D26B29E4B}" type="slidenum">
              <a:rPr lang="it-IT" smtClean="0"/>
              <a:pPr/>
              <a:t>‹N›</a:t>
            </a:fld>
            <a:endParaRPr lang="it-IT"/>
          </a:p>
        </p:txBody>
      </p:sp>
    </p:spTree>
    <p:extLst>
      <p:ext uri="{BB962C8B-B14F-4D97-AF65-F5344CB8AC3E}">
        <p14:creationId xmlns:p14="http://schemas.microsoft.com/office/powerpoint/2010/main" val="275093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it-IT"/>
              <a:t>Fare clic per modificare lo stile del titolo dello schema</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it-IT"/>
              <a:t>Fare clic sull'icona per inserire un'immagine</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0E9378B-C925-6345-9C76-1A4F16D18553}" type="datetime1">
              <a:rPr lang="it-IT" smtClean="0"/>
              <a:t>10/10/25</a:t>
            </a:fld>
            <a:endParaRPr lang="it-IT"/>
          </a:p>
        </p:txBody>
      </p:sp>
      <p:sp>
        <p:nvSpPr>
          <p:cNvPr id="6" name="Footer Placeholder 5"/>
          <p:cNvSpPr>
            <a:spLocks noGrp="1"/>
          </p:cNvSpPr>
          <p:nvPr>
            <p:ph type="ftr" sz="quarter" idx="11"/>
          </p:nvPr>
        </p:nvSpPr>
        <p:spPr/>
        <p:txBody>
          <a:bodyPr/>
          <a:lstStyle/>
          <a:p>
            <a:r>
              <a:rPr lang="it-IT"/>
              <a:t>Storia della Chiesa moderna 2023 Lezione 1</a:t>
            </a:r>
          </a:p>
        </p:txBody>
      </p:sp>
      <p:sp>
        <p:nvSpPr>
          <p:cNvPr id="7" name="Slide Number Placeholder 6"/>
          <p:cNvSpPr>
            <a:spLocks noGrp="1"/>
          </p:cNvSpPr>
          <p:nvPr>
            <p:ph type="sldNum" sz="quarter" idx="12"/>
          </p:nvPr>
        </p:nvSpPr>
        <p:spPr/>
        <p:txBody>
          <a:bodyPr/>
          <a:lstStyle/>
          <a:p>
            <a:fld id="{99CE8D00-4923-FC48-83AF-162D26B29E4B}" type="slidenum">
              <a:rPr lang="it-IT" smtClean="0"/>
              <a:pPr/>
              <a:t>‹N›</a:t>
            </a:fld>
            <a:endParaRPr lang="it-IT"/>
          </a:p>
        </p:txBody>
      </p:sp>
    </p:spTree>
    <p:extLst>
      <p:ext uri="{BB962C8B-B14F-4D97-AF65-F5344CB8AC3E}">
        <p14:creationId xmlns:p14="http://schemas.microsoft.com/office/powerpoint/2010/main" val="455671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5188DC3-23BF-8C40-B520-7DCCECCEBAC7}" type="datetime1">
              <a:rPr lang="it-IT" smtClean="0"/>
              <a:t>10/10/25</a:t>
            </a:fld>
            <a:endParaRPr lang="it-IT"/>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it-IT"/>
              <a:t>Storia della Chiesa moderna 2023 Lezione 1</a:t>
            </a:r>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9CE8D00-4923-FC48-83AF-162D26B29E4B}" type="slidenum">
              <a:rPr lang="it-IT" smtClean="0"/>
              <a:pPr/>
              <a:t>‹N›</a:t>
            </a:fld>
            <a:endParaRPr lang="it-IT"/>
          </a:p>
        </p:txBody>
      </p:sp>
    </p:spTree>
    <p:extLst>
      <p:ext uri="{BB962C8B-B14F-4D97-AF65-F5344CB8AC3E}">
        <p14:creationId xmlns:p14="http://schemas.microsoft.com/office/powerpoint/2010/main" val="1165317973"/>
      </p:ext>
    </p:extLst>
  </p:cSld>
  <p:clrMap bg1="dk1" tx1="lt1" bg2="dk2"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Lst>
  <p:hf sldNum="0" hdr="0" dt="0"/>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NUL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4.png"/><Relationship Id="rId7" Type="http://schemas.openxmlformats.org/officeDocument/2006/relationships/diagramColors" Target="../diagrams/colors2.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a:bodyPr>
          <a:lstStyle/>
          <a:p>
            <a:r>
              <a:rPr lang="it-IT" dirty="0"/>
              <a:t>Storia della Chiesa</a:t>
            </a:r>
            <a:br>
              <a:rPr lang="it-IT" dirty="0"/>
            </a:br>
            <a:r>
              <a:rPr lang="it-IT" dirty="0"/>
              <a:t>nell’età moderna</a:t>
            </a:r>
          </a:p>
        </p:txBody>
      </p:sp>
      <p:sp>
        <p:nvSpPr>
          <p:cNvPr id="3" name="Sottotitolo 2"/>
          <p:cNvSpPr>
            <a:spLocks noGrp="1"/>
          </p:cNvSpPr>
          <p:nvPr>
            <p:ph type="subTitle" idx="1"/>
          </p:nvPr>
        </p:nvSpPr>
        <p:spPr/>
        <p:txBody>
          <a:bodyPr/>
          <a:lstStyle/>
          <a:p>
            <a:r>
              <a:rPr lang="it-IT" dirty="0"/>
              <a:t>Lezione 1</a:t>
            </a:r>
          </a:p>
          <a:p>
            <a:endParaRPr lang="it-IT" dirty="0"/>
          </a:p>
        </p:txBody>
      </p:sp>
      <p:sp>
        <p:nvSpPr>
          <p:cNvPr id="4" name="CasellaDiTesto 3">
            <a:extLst>
              <a:ext uri="{FF2B5EF4-FFF2-40B4-BE49-F238E27FC236}">
                <a16:creationId xmlns:a16="http://schemas.microsoft.com/office/drawing/2014/main" id="{3F283A4E-898B-AB21-73E2-A6B1859E7359}"/>
              </a:ext>
            </a:extLst>
          </p:cNvPr>
          <p:cNvSpPr txBox="1"/>
          <p:nvPr/>
        </p:nvSpPr>
        <p:spPr>
          <a:xfrm>
            <a:off x="4427984" y="2699214"/>
            <a:ext cx="4373826" cy="369332"/>
          </a:xfrm>
          <a:prstGeom prst="rect">
            <a:avLst/>
          </a:prstGeom>
          <a:noFill/>
        </p:spPr>
        <p:txBody>
          <a:bodyPr wrap="none" rtlCol="0">
            <a:spAutoFit/>
          </a:bodyPr>
          <a:lstStyle/>
          <a:p>
            <a:r>
              <a:rPr lang="it-IT" dirty="0"/>
              <a:t>Cfr. </a:t>
            </a:r>
            <a:r>
              <a:rPr lang="it-IT" i="1" dirty="0"/>
              <a:t>Manuale di Storia della Chiesa</a:t>
            </a:r>
            <a:r>
              <a:rPr lang="it-IT" dirty="0"/>
              <a:t> vol. 3, cap. 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Il periodo avignonese</a:t>
            </a:r>
            <a:endParaRPr lang="it-IT" dirty="0"/>
          </a:p>
        </p:txBody>
      </p:sp>
      <p:sp>
        <p:nvSpPr>
          <p:cNvPr id="3" name="Segnaposto contenuto 2"/>
          <p:cNvSpPr>
            <a:spLocks noGrp="1"/>
          </p:cNvSpPr>
          <p:nvPr>
            <p:ph idx="1"/>
          </p:nvPr>
        </p:nvSpPr>
        <p:spPr/>
        <p:txBody>
          <a:bodyPr>
            <a:normAutofit fontScale="92500" lnSpcReduction="10000"/>
          </a:bodyPr>
          <a:lstStyle/>
          <a:p>
            <a:pPr lvl="0"/>
            <a:r>
              <a:rPr lang="it-IT"/>
              <a:t>Bonifacio VIII (Benedetto Caetani) 1293-1303</a:t>
            </a:r>
          </a:p>
          <a:p>
            <a:pPr lvl="0"/>
            <a:r>
              <a:rPr lang="it-IT"/>
              <a:t>b. Benedetto XI (Nicola Boccasini) 1303-1304</a:t>
            </a:r>
          </a:p>
          <a:p>
            <a:pPr lvl="0"/>
            <a:r>
              <a:rPr lang="it-IT"/>
              <a:t>Clemente V (Bertrand de Gout) 1305-1314</a:t>
            </a:r>
          </a:p>
          <a:p>
            <a:pPr lvl="0"/>
            <a:r>
              <a:rPr lang="it-IT"/>
              <a:t>Giovanni XXII (Jacques Duèse) 1316-1334</a:t>
            </a:r>
          </a:p>
          <a:p>
            <a:pPr lvl="0"/>
            <a:r>
              <a:rPr lang="it-IT"/>
              <a:t>Benedetto XII (Jacques Fournier) 1334-1342</a:t>
            </a:r>
          </a:p>
          <a:p>
            <a:pPr lvl="0"/>
            <a:r>
              <a:rPr lang="it-IT"/>
              <a:t>Clemente VI (Pierre Roger) 1342-1352</a:t>
            </a:r>
          </a:p>
          <a:p>
            <a:pPr lvl="0"/>
            <a:r>
              <a:rPr lang="it-IT"/>
              <a:t>Innocenzo VI (Etienne Aubert) 1352-1362</a:t>
            </a:r>
          </a:p>
          <a:p>
            <a:pPr lvl="0"/>
            <a:r>
              <a:rPr lang="it-IT"/>
              <a:t>b. Urbano V (Etienne de Grimoard) 1362-1370</a:t>
            </a:r>
          </a:p>
          <a:p>
            <a:pPr lvl="0"/>
            <a:r>
              <a:rPr lang="it-IT"/>
              <a:t>Gregorio XI (Pierre Roger de Beaufort) 1370-1378 </a:t>
            </a:r>
          </a:p>
          <a:p>
            <a:pPr lvl="0"/>
            <a:r>
              <a:rPr lang="it-IT"/>
              <a:t>Urbano VI (Bartolomeo Prignano) 1378-1389</a:t>
            </a:r>
            <a:endParaRPr lang="it-IT" dirty="0"/>
          </a:p>
        </p:txBody>
      </p:sp>
      <p:sp>
        <p:nvSpPr>
          <p:cNvPr id="4" name="Segnaposto piè di pagina 3">
            <a:extLst>
              <a:ext uri="{FF2B5EF4-FFF2-40B4-BE49-F238E27FC236}">
                <a16:creationId xmlns:a16="http://schemas.microsoft.com/office/drawing/2014/main" id="{DAB0BA94-9A39-6DBD-17FD-9B736CCDC8C6}"/>
              </a:ext>
            </a:extLst>
          </p:cNvPr>
          <p:cNvSpPr>
            <a:spLocks noGrp="1"/>
          </p:cNvSpPr>
          <p:nvPr>
            <p:ph type="ftr" sz="quarter" idx="11"/>
          </p:nvPr>
        </p:nvSpPr>
        <p:spPr/>
        <p:txBody>
          <a:bodyPr/>
          <a:lstStyle/>
          <a:p>
            <a:r>
              <a:rPr lang="it-IT"/>
              <a:t>Storia della Chiesa moderna 2023 Lezione 1</a:t>
            </a:r>
          </a:p>
        </p:txBody>
      </p:sp>
    </p:spTree>
    <p:extLst>
      <p:ext uri="{BB962C8B-B14F-4D97-AF65-F5344CB8AC3E}">
        <p14:creationId xmlns:p14="http://schemas.microsoft.com/office/powerpoint/2010/main" val="159463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Il periodo avignonese</a:t>
            </a:r>
            <a:endParaRPr lang="it-IT" dirty="0"/>
          </a:p>
        </p:txBody>
      </p:sp>
      <p:sp>
        <p:nvSpPr>
          <p:cNvPr id="3" name="Segnaposto contenuto 2"/>
          <p:cNvSpPr>
            <a:spLocks noGrp="1"/>
          </p:cNvSpPr>
          <p:nvPr>
            <p:ph idx="1"/>
          </p:nvPr>
        </p:nvSpPr>
        <p:spPr/>
        <p:txBody>
          <a:bodyPr>
            <a:normAutofit/>
          </a:bodyPr>
          <a:lstStyle/>
          <a:p>
            <a:r>
              <a:rPr lang="it-IT" dirty="0"/>
              <a:t>Pesante condizionamento del papato da parte della monarchia francese</a:t>
            </a:r>
          </a:p>
          <a:p>
            <a:r>
              <a:rPr lang="it-IT" dirty="0"/>
              <a:t>Ostilità nei confronti dell’imperatore tedesco</a:t>
            </a:r>
          </a:p>
          <a:p>
            <a:r>
              <a:rPr lang="it-IT" dirty="0"/>
              <a:t>Fiscalismo della Curia papale</a:t>
            </a:r>
          </a:p>
          <a:p>
            <a:pPr lvl="1"/>
            <a:r>
              <a:rPr lang="it-IT" dirty="0"/>
              <a:t>Censi </a:t>
            </a:r>
          </a:p>
          <a:p>
            <a:pPr lvl="1"/>
            <a:r>
              <a:rPr lang="it-IT" dirty="0"/>
              <a:t>Spogli</a:t>
            </a:r>
          </a:p>
          <a:p>
            <a:pPr lvl="1"/>
            <a:r>
              <a:rPr lang="it-IT" dirty="0"/>
              <a:t>Procurazioni</a:t>
            </a:r>
          </a:p>
          <a:p>
            <a:pPr lvl="1"/>
            <a:r>
              <a:rPr lang="it-IT" dirty="0"/>
              <a:t>Tasse</a:t>
            </a:r>
          </a:p>
          <a:p>
            <a:pPr lvl="1"/>
            <a:r>
              <a:rPr lang="it-IT" dirty="0"/>
              <a:t>Annate</a:t>
            </a:r>
          </a:p>
          <a:p>
            <a:pPr lvl="1"/>
            <a:r>
              <a:rPr lang="it-IT" dirty="0"/>
              <a:t>Concentrazione nelle mani della Curia delle nomine ai benefici ecclesiastici</a:t>
            </a:r>
          </a:p>
        </p:txBody>
      </p:sp>
      <p:sp>
        <p:nvSpPr>
          <p:cNvPr id="4" name="Segnaposto piè di pagina 3">
            <a:extLst>
              <a:ext uri="{FF2B5EF4-FFF2-40B4-BE49-F238E27FC236}">
                <a16:creationId xmlns:a16="http://schemas.microsoft.com/office/drawing/2014/main" id="{C08E4CD2-6036-7933-B48C-3E1AAA18D11D}"/>
              </a:ext>
            </a:extLst>
          </p:cNvPr>
          <p:cNvSpPr>
            <a:spLocks noGrp="1"/>
          </p:cNvSpPr>
          <p:nvPr>
            <p:ph type="ftr" sz="quarter" idx="11"/>
          </p:nvPr>
        </p:nvSpPr>
        <p:spPr/>
        <p:txBody>
          <a:bodyPr/>
          <a:lstStyle/>
          <a:p>
            <a:r>
              <a:rPr lang="it-IT"/>
              <a:t>Storia della Chiesa moderna 2023 Lezione 1</a:t>
            </a:r>
          </a:p>
        </p:txBody>
      </p:sp>
    </p:spTree>
    <p:extLst>
      <p:ext uri="{BB962C8B-B14F-4D97-AF65-F5344CB8AC3E}">
        <p14:creationId xmlns:p14="http://schemas.microsoft.com/office/powerpoint/2010/main" val="17016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Lo scisma d’Occidente</a:t>
            </a:r>
            <a:endParaRPr lang="it-IT" dirty="0"/>
          </a:p>
        </p:txBody>
      </p:sp>
      <p:sp>
        <p:nvSpPr>
          <p:cNvPr id="3" name="Segnaposto contenuto 2"/>
          <p:cNvSpPr>
            <a:spLocks noGrp="1"/>
          </p:cNvSpPr>
          <p:nvPr>
            <p:ph idx="1"/>
          </p:nvPr>
        </p:nvSpPr>
        <p:spPr/>
        <p:txBody>
          <a:bodyPr>
            <a:normAutofit/>
          </a:bodyPr>
          <a:lstStyle/>
          <a:p>
            <a:r>
              <a:rPr lang="it-IT" dirty="0"/>
              <a:t>1378</a:t>
            </a:r>
          </a:p>
          <a:p>
            <a:pPr lvl="1"/>
            <a:r>
              <a:rPr lang="it-IT" dirty="0"/>
              <a:t>8 aprile: elezione di Urbano VI (Bartolomeo Prignano)</a:t>
            </a:r>
          </a:p>
          <a:p>
            <a:pPr lvl="1"/>
            <a:r>
              <a:rPr lang="it-IT" dirty="0"/>
              <a:t>2/9 agosto: deposizione di Urbano VI</a:t>
            </a:r>
          </a:p>
          <a:p>
            <a:pPr lvl="1"/>
            <a:r>
              <a:rPr lang="it-IT" dirty="0"/>
              <a:t>20 settembre: elezione di Clemente VII (Roberto di Ginevra)</a:t>
            </a:r>
          </a:p>
          <a:p>
            <a:pPr lvl="1"/>
            <a:r>
              <a:rPr lang="it-IT" dirty="0"/>
              <a:t>Due obbedienze:</a:t>
            </a:r>
          </a:p>
          <a:p>
            <a:pPr lvl="2"/>
            <a:r>
              <a:rPr lang="it-IT" dirty="0"/>
              <a:t>Avignonese (Francia, Spagna, Scozia, poi anche Napoli)</a:t>
            </a:r>
          </a:p>
          <a:p>
            <a:pPr lvl="2"/>
            <a:r>
              <a:rPr lang="it-IT" dirty="0"/>
              <a:t>Romana (Italia settentrionale e centrale, Inghilterra, Irlanda, Boemia, Polonia, Ungheria, Germania)</a:t>
            </a:r>
          </a:p>
          <a:p>
            <a:pPr marL="630000" lvl="2" indent="0">
              <a:buNone/>
            </a:pPr>
            <a:r>
              <a:rPr lang="it-IT" dirty="0"/>
              <a:t>La vicenda è descritta accuratamente nel vol. XIV/1 della «Storia della Chiesa» di </a:t>
            </a:r>
            <a:r>
              <a:rPr lang="it-IT" dirty="0" err="1"/>
              <a:t>Fliche</a:t>
            </a:r>
            <a:r>
              <a:rPr lang="it-IT" dirty="0"/>
              <a:t>-Martin (ed. </a:t>
            </a:r>
            <a:r>
              <a:rPr lang="it-IT" dirty="0" err="1"/>
              <a:t>it</a:t>
            </a:r>
            <a:r>
              <a:rPr lang="it-IT" dirty="0"/>
              <a:t>.), pp. 29 ss.</a:t>
            </a:r>
          </a:p>
          <a:p>
            <a:pPr lvl="2"/>
            <a:endParaRPr lang="it-IT" dirty="0"/>
          </a:p>
          <a:p>
            <a:endParaRPr lang="it-IT" dirty="0"/>
          </a:p>
        </p:txBody>
      </p:sp>
      <p:sp>
        <p:nvSpPr>
          <p:cNvPr id="4" name="Segnaposto piè di pagina 3">
            <a:extLst>
              <a:ext uri="{FF2B5EF4-FFF2-40B4-BE49-F238E27FC236}">
                <a16:creationId xmlns:a16="http://schemas.microsoft.com/office/drawing/2014/main" id="{4C0C7EDB-2B5A-3401-D221-210C93A36A18}"/>
              </a:ext>
            </a:extLst>
          </p:cNvPr>
          <p:cNvSpPr>
            <a:spLocks noGrp="1"/>
          </p:cNvSpPr>
          <p:nvPr>
            <p:ph type="ftr" sz="quarter" idx="11"/>
          </p:nvPr>
        </p:nvSpPr>
        <p:spPr/>
        <p:txBody>
          <a:bodyPr/>
          <a:lstStyle/>
          <a:p>
            <a:r>
              <a:rPr lang="it-IT"/>
              <a:t>Storia della Chiesa moderna 2023 Lezione 1</a:t>
            </a:r>
          </a:p>
        </p:txBody>
      </p:sp>
    </p:spTree>
    <p:extLst>
      <p:ext uri="{BB962C8B-B14F-4D97-AF65-F5344CB8AC3E}">
        <p14:creationId xmlns:p14="http://schemas.microsoft.com/office/powerpoint/2010/main" val="1307115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F7A86133-C82D-1C5C-9AE3-F5579BFC1675}"/>
              </a:ext>
            </a:extLst>
          </p:cNvPr>
          <p:cNvSpPr>
            <a:spLocks noGrp="1"/>
          </p:cNvSpPr>
          <p:nvPr>
            <p:ph type="ftr" sz="quarter" idx="11"/>
          </p:nvPr>
        </p:nvSpPr>
        <p:spPr/>
        <p:txBody>
          <a:bodyPr/>
          <a:lstStyle/>
          <a:p>
            <a:r>
              <a:rPr lang="it-IT"/>
              <a:t>Storia della Chiesa moderna 2023 Lezione 1</a:t>
            </a:r>
          </a:p>
        </p:txBody>
      </p:sp>
      <p:pic>
        <p:nvPicPr>
          <p:cNvPr id="4" name="Segnaposto contenuto 3"/>
          <p:cNvPicPr>
            <a:picLocks noGrp="1" noChangeAspect="1"/>
          </p:cNvPicPr>
          <p:nvPr>
            <p:ph idx="4294967295"/>
          </p:nvPr>
        </p:nvPicPr>
        <p:blipFill>
          <a:blip r:embed="rId2"/>
          <a:stretch>
            <a:fillRect/>
          </a:stretch>
        </p:blipFill>
        <p:spPr>
          <a:xfrm>
            <a:off x="250825" y="1588"/>
            <a:ext cx="8893175" cy="6858000"/>
          </a:xfrm>
        </p:spPr>
      </p:pic>
    </p:spTree>
    <p:extLst>
      <p:ext uri="{BB962C8B-B14F-4D97-AF65-F5344CB8AC3E}">
        <p14:creationId xmlns:p14="http://schemas.microsoft.com/office/powerpoint/2010/main" val="1944537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75">
          <a:fgClr>
            <a:schemeClr val="accent1"/>
          </a:fgClr>
          <a:bgClr>
            <a:schemeClr val="bg1"/>
          </a:bgClr>
        </a:patt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35894" y="702156"/>
            <a:ext cx="8272212" cy="1013800"/>
          </a:xfrm>
        </p:spPr>
        <p:txBody>
          <a:bodyPr>
            <a:normAutofit/>
          </a:bodyPr>
          <a:lstStyle/>
          <a:p>
            <a:r>
              <a:rPr lang="it-IT"/>
              <a:t>Lo scisma d’Occidente</a:t>
            </a:r>
            <a:endParaRPr lang="it-IT" dirty="0"/>
          </a:p>
        </p:txBody>
      </p:sp>
      <p:sp>
        <p:nvSpPr>
          <p:cNvPr id="3" name="Segnaposto contenuto 2"/>
          <p:cNvSpPr>
            <a:spLocks noGrp="1"/>
          </p:cNvSpPr>
          <p:nvPr>
            <p:ph idx="1"/>
          </p:nvPr>
        </p:nvSpPr>
        <p:spPr>
          <a:xfrm>
            <a:off x="4751853" y="2180496"/>
            <a:ext cx="3956251" cy="4045683"/>
          </a:xfrm>
        </p:spPr>
        <p:txBody>
          <a:bodyPr>
            <a:normAutofit/>
          </a:bodyPr>
          <a:lstStyle/>
          <a:p>
            <a:r>
              <a:rPr lang="it-IT"/>
              <a:t>Papi dell’obbedienza romana:</a:t>
            </a:r>
          </a:p>
          <a:p>
            <a:pPr lvl="1"/>
            <a:r>
              <a:rPr lang="it-IT"/>
              <a:t>Urbano VI (Bartolomeo Prignano) 1378-1389</a:t>
            </a:r>
          </a:p>
          <a:p>
            <a:pPr lvl="1"/>
            <a:r>
              <a:rPr lang="it-IT"/>
              <a:t>Bonifacio IX (Pietro Tomacelli) 1389-1404</a:t>
            </a:r>
          </a:p>
          <a:p>
            <a:pPr lvl="1"/>
            <a:r>
              <a:rPr lang="it-IT"/>
              <a:t>Innocenzo VII (Cosimo Migliorati) 1404-1406)</a:t>
            </a:r>
          </a:p>
          <a:p>
            <a:pPr lvl="1"/>
            <a:r>
              <a:rPr lang="it-IT"/>
              <a:t>Gregorio XII (Angelo Correr) 1406-1415 (+1416)</a:t>
            </a:r>
          </a:p>
          <a:p>
            <a:pPr lvl="1"/>
            <a:r>
              <a:rPr lang="it-IT"/>
              <a:t>Martino V (Oddone Colonna) 1416-1431</a:t>
            </a:r>
          </a:p>
          <a:p>
            <a:pPr lvl="1"/>
            <a:endParaRPr lang="it-IT"/>
          </a:p>
        </p:txBody>
      </p:sp>
      <p:sp>
        <p:nvSpPr>
          <p:cNvPr id="4" name="Segnaposto piè di pagina 3">
            <a:extLst>
              <a:ext uri="{FF2B5EF4-FFF2-40B4-BE49-F238E27FC236}">
                <a16:creationId xmlns:a16="http://schemas.microsoft.com/office/drawing/2014/main" id="{2F0399B0-9C7E-B349-603B-F743C1B42DC9}"/>
              </a:ext>
            </a:extLst>
          </p:cNvPr>
          <p:cNvSpPr>
            <a:spLocks noGrp="1"/>
          </p:cNvSpPr>
          <p:nvPr>
            <p:ph type="ftr" sz="quarter" idx="11"/>
          </p:nvPr>
        </p:nvSpPr>
        <p:spPr>
          <a:xfrm>
            <a:off x="435894" y="6400800"/>
            <a:ext cx="5187907" cy="365125"/>
          </a:xfrm>
        </p:spPr>
        <p:txBody>
          <a:bodyPr>
            <a:normAutofit/>
          </a:bodyPr>
          <a:lstStyle/>
          <a:p>
            <a:pPr>
              <a:spcAft>
                <a:spcPts val="600"/>
              </a:spcAft>
            </a:pPr>
            <a:r>
              <a:rPr lang="it-IT"/>
              <a:t>Storia della Chiesa moderna 2023 Lezione 1</a:t>
            </a:r>
          </a:p>
        </p:txBody>
      </p:sp>
      <p:pic>
        <p:nvPicPr>
          <p:cNvPr id="2050" name="Picture 2" descr="undefined">
            <a:extLst>
              <a:ext uri="{FF2B5EF4-FFF2-40B4-BE49-F238E27FC236}">
                <a16:creationId xmlns:a16="http://schemas.microsoft.com/office/drawing/2014/main" id="{789C11F9-48BE-AD84-369C-A39A624DF90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2918" y="3501767"/>
            <a:ext cx="3721894" cy="1367796"/>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ADF29651-AD3E-9189-9A7D-1ED73FAE4AE9}"/>
              </a:ext>
            </a:extLst>
          </p:cNvPr>
          <p:cNvSpPr txBox="1"/>
          <p:nvPr/>
        </p:nvSpPr>
        <p:spPr>
          <a:xfrm>
            <a:off x="435894" y="5614014"/>
            <a:ext cx="3618298" cy="430887"/>
          </a:xfrm>
          <a:prstGeom prst="rect">
            <a:avLst/>
          </a:prstGeom>
          <a:noFill/>
        </p:spPr>
        <p:txBody>
          <a:bodyPr wrap="none" rtlCol="0">
            <a:spAutoFit/>
          </a:bodyPr>
          <a:lstStyle/>
          <a:p>
            <a:r>
              <a:rPr lang="it-IT" sz="1100" dirty="0">
                <a:latin typeface="+mj-lt"/>
              </a:rPr>
              <a:t>Papa Urbano VI assediato da Carlo III nel castello di Nocera</a:t>
            </a:r>
          </a:p>
          <a:p>
            <a:r>
              <a:rPr lang="it-IT" sz="1100" dirty="0">
                <a:latin typeface="+mj-lt"/>
              </a:rPr>
              <a:t>(dalle </a:t>
            </a:r>
            <a:r>
              <a:rPr lang="it-IT" sz="1100" i="1" dirty="0">
                <a:latin typeface="+mj-lt"/>
              </a:rPr>
              <a:t>Croniche</a:t>
            </a:r>
            <a:r>
              <a:rPr lang="it-IT" sz="1100" dirty="0">
                <a:latin typeface="+mj-lt"/>
              </a:rPr>
              <a:t> di Giovanni </a:t>
            </a:r>
            <a:r>
              <a:rPr lang="it-IT" sz="1100" dirty="0" err="1">
                <a:latin typeface="+mj-lt"/>
              </a:rPr>
              <a:t>Sercambi</a:t>
            </a:r>
            <a:r>
              <a:rPr lang="it-IT" sz="1100" dirty="0">
                <a:latin typeface="+mj-lt"/>
              </a:rPr>
              <a:t>)</a:t>
            </a:r>
          </a:p>
        </p:txBody>
      </p:sp>
    </p:spTree>
    <p:extLst>
      <p:ext uri="{BB962C8B-B14F-4D97-AF65-F5344CB8AC3E}">
        <p14:creationId xmlns:p14="http://schemas.microsoft.com/office/powerpoint/2010/main" val="112408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0941" y="702156"/>
            <a:ext cx="2557337" cy="1013800"/>
          </a:xfrm>
        </p:spPr>
        <p:txBody>
          <a:bodyPr>
            <a:normAutofit/>
          </a:bodyPr>
          <a:lstStyle/>
          <a:p>
            <a:r>
              <a:rPr lang="it-IT"/>
              <a:t>Lo scisma d’Occidente</a:t>
            </a:r>
          </a:p>
        </p:txBody>
      </p:sp>
      <p:sp>
        <p:nvSpPr>
          <p:cNvPr id="3" name="Segnaposto contenuto 2"/>
          <p:cNvSpPr>
            <a:spLocks noGrp="1"/>
          </p:cNvSpPr>
          <p:nvPr>
            <p:ph idx="1"/>
          </p:nvPr>
        </p:nvSpPr>
        <p:spPr>
          <a:xfrm>
            <a:off x="450941" y="1964168"/>
            <a:ext cx="2557336" cy="4036582"/>
          </a:xfrm>
        </p:spPr>
        <p:txBody>
          <a:bodyPr>
            <a:normAutofit/>
          </a:bodyPr>
          <a:lstStyle/>
          <a:p>
            <a:r>
              <a:rPr lang="it-IT">
                <a:solidFill>
                  <a:schemeClr val="bg1"/>
                </a:solidFill>
              </a:rPr>
              <a:t>Papi dell’obbedienza avignonese:</a:t>
            </a:r>
          </a:p>
          <a:p>
            <a:pPr lvl="1"/>
            <a:r>
              <a:rPr lang="it-IT">
                <a:solidFill>
                  <a:schemeClr val="bg1"/>
                </a:solidFill>
              </a:rPr>
              <a:t>Clemente VII (Roberto di Ginevra) 1378-1394</a:t>
            </a:r>
          </a:p>
          <a:p>
            <a:pPr lvl="1"/>
            <a:r>
              <a:rPr lang="it-IT">
                <a:solidFill>
                  <a:schemeClr val="bg1"/>
                </a:solidFill>
              </a:rPr>
              <a:t>Benetto XIII (Pedro de Luna) 1394-1423</a:t>
            </a:r>
          </a:p>
        </p:txBody>
      </p:sp>
      <p:sp>
        <p:nvSpPr>
          <p:cNvPr id="4" name="Segnaposto piè di pagina 3">
            <a:extLst>
              <a:ext uri="{FF2B5EF4-FFF2-40B4-BE49-F238E27FC236}">
                <a16:creationId xmlns:a16="http://schemas.microsoft.com/office/drawing/2014/main" id="{EA28F222-751E-1431-3E0E-72D6A4808387}"/>
              </a:ext>
            </a:extLst>
          </p:cNvPr>
          <p:cNvSpPr>
            <a:spLocks noGrp="1"/>
          </p:cNvSpPr>
          <p:nvPr>
            <p:ph type="ftr" sz="quarter" idx="11"/>
          </p:nvPr>
        </p:nvSpPr>
        <p:spPr>
          <a:xfrm>
            <a:off x="435894" y="6400800"/>
            <a:ext cx="5187907" cy="365125"/>
          </a:xfrm>
        </p:spPr>
        <p:txBody>
          <a:bodyPr>
            <a:normAutofit/>
          </a:bodyPr>
          <a:lstStyle/>
          <a:p>
            <a:pPr>
              <a:spcAft>
                <a:spcPts val="600"/>
              </a:spcAft>
            </a:pPr>
            <a:r>
              <a:rPr lang="it-IT"/>
              <a:t>Storia della Chiesa moderna 2023 Lezione 1</a:t>
            </a:r>
          </a:p>
        </p:txBody>
      </p:sp>
      <p:pic>
        <p:nvPicPr>
          <p:cNvPr id="1026" name="Picture 2" descr="undefined">
            <a:extLst>
              <a:ext uri="{FF2B5EF4-FFF2-40B4-BE49-F238E27FC236}">
                <a16:creationId xmlns:a16="http://schemas.microsoft.com/office/drawing/2014/main" id="{602FD9EB-5BE0-9A02-83E3-D66AF251F87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93641" y="1358517"/>
            <a:ext cx="4867364" cy="4161596"/>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78377B3D-8F82-9095-F8AE-897018374618}"/>
              </a:ext>
            </a:extLst>
          </p:cNvPr>
          <p:cNvSpPr txBox="1"/>
          <p:nvPr/>
        </p:nvSpPr>
        <p:spPr>
          <a:xfrm>
            <a:off x="3800819" y="5651653"/>
            <a:ext cx="4957447" cy="369332"/>
          </a:xfrm>
          <a:prstGeom prst="rect">
            <a:avLst/>
          </a:prstGeom>
          <a:noFill/>
        </p:spPr>
        <p:txBody>
          <a:bodyPr wrap="none" rtlCol="0">
            <a:spAutoFit/>
          </a:bodyPr>
          <a:lstStyle/>
          <a:p>
            <a:r>
              <a:rPr lang="it-IT" dirty="0"/>
              <a:t>Clemente VII incontra il duca Luigi I d’Angiò (1379)</a:t>
            </a:r>
          </a:p>
        </p:txBody>
      </p:sp>
    </p:spTree>
    <p:extLst>
      <p:ext uri="{BB962C8B-B14F-4D97-AF65-F5344CB8AC3E}">
        <p14:creationId xmlns:p14="http://schemas.microsoft.com/office/powerpoint/2010/main" val="1680159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0941" y="702156"/>
            <a:ext cx="2557337" cy="1013800"/>
          </a:xfrm>
        </p:spPr>
        <p:txBody>
          <a:bodyPr>
            <a:normAutofit/>
          </a:bodyPr>
          <a:lstStyle/>
          <a:p>
            <a:r>
              <a:rPr lang="it-IT"/>
              <a:t>Lo scisma d’Occidente</a:t>
            </a:r>
            <a:endParaRPr lang="it-IT" dirty="0"/>
          </a:p>
        </p:txBody>
      </p:sp>
      <p:sp>
        <p:nvSpPr>
          <p:cNvPr id="3" name="Segnaposto contenuto 2"/>
          <p:cNvSpPr>
            <a:spLocks noGrp="1"/>
          </p:cNvSpPr>
          <p:nvPr>
            <p:ph idx="1"/>
          </p:nvPr>
        </p:nvSpPr>
        <p:spPr>
          <a:xfrm>
            <a:off x="450941" y="1964168"/>
            <a:ext cx="2557336" cy="4036582"/>
          </a:xfrm>
        </p:spPr>
        <p:txBody>
          <a:bodyPr>
            <a:normAutofit/>
          </a:bodyPr>
          <a:lstStyle/>
          <a:p>
            <a:r>
              <a:rPr lang="it-IT" dirty="0">
                <a:solidFill>
                  <a:schemeClr val="bg1"/>
                </a:solidFill>
              </a:rPr>
              <a:t>Papi dell’obbedienza pisana:</a:t>
            </a:r>
          </a:p>
          <a:p>
            <a:pPr lvl="1"/>
            <a:r>
              <a:rPr lang="it-IT" dirty="0">
                <a:solidFill>
                  <a:schemeClr val="bg1"/>
                </a:solidFill>
              </a:rPr>
              <a:t>Alessandro V (Pietro </a:t>
            </a:r>
            <a:r>
              <a:rPr lang="it-IT" dirty="0" err="1">
                <a:solidFill>
                  <a:schemeClr val="bg1"/>
                </a:solidFill>
              </a:rPr>
              <a:t>Filargo</a:t>
            </a:r>
            <a:r>
              <a:rPr lang="it-IT" dirty="0">
                <a:solidFill>
                  <a:schemeClr val="bg1"/>
                </a:solidFill>
              </a:rPr>
              <a:t>) 1409-1410</a:t>
            </a:r>
          </a:p>
          <a:p>
            <a:pPr lvl="1"/>
            <a:r>
              <a:rPr lang="it-IT" dirty="0">
                <a:solidFill>
                  <a:schemeClr val="bg1"/>
                </a:solidFill>
              </a:rPr>
              <a:t>Giovanni XXIII (Baldassarre Cossa) 1410-1415</a:t>
            </a:r>
          </a:p>
        </p:txBody>
      </p:sp>
      <p:sp>
        <p:nvSpPr>
          <p:cNvPr id="5" name="Segnaposto piè di pagina 4">
            <a:extLst>
              <a:ext uri="{FF2B5EF4-FFF2-40B4-BE49-F238E27FC236}">
                <a16:creationId xmlns:a16="http://schemas.microsoft.com/office/drawing/2014/main" id="{699B6473-8871-4F7E-2725-1CB1A60B1505}"/>
              </a:ext>
            </a:extLst>
          </p:cNvPr>
          <p:cNvSpPr>
            <a:spLocks noGrp="1"/>
          </p:cNvSpPr>
          <p:nvPr>
            <p:ph type="ftr" sz="quarter" idx="11"/>
          </p:nvPr>
        </p:nvSpPr>
        <p:spPr>
          <a:xfrm>
            <a:off x="435894" y="6400800"/>
            <a:ext cx="5187907" cy="365125"/>
          </a:xfrm>
        </p:spPr>
        <p:txBody>
          <a:bodyPr>
            <a:normAutofit/>
          </a:bodyPr>
          <a:lstStyle/>
          <a:p>
            <a:pPr>
              <a:spcAft>
                <a:spcPts val="600"/>
              </a:spcAft>
            </a:pPr>
            <a:r>
              <a:rPr lang="it-IT"/>
              <a:t>Storia della Chiesa moderna 2023 Lezione 1</a:t>
            </a:r>
          </a:p>
        </p:txBody>
      </p:sp>
      <p:pic>
        <p:nvPicPr>
          <p:cNvPr id="4" name="Immagine 3"/>
          <p:cNvPicPr>
            <a:picLocks noChangeAspect="1"/>
          </p:cNvPicPr>
          <p:nvPr/>
        </p:nvPicPr>
        <p:blipFill>
          <a:blip r:embed="rId2"/>
          <a:stretch>
            <a:fillRect/>
          </a:stretch>
        </p:blipFill>
        <p:spPr>
          <a:xfrm>
            <a:off x="3593641" y="1790495"/>
            <a:ext cx="4867364" cy="3297639"/>
          </a:xfrm>
          <a:prstGeom prst="rect">
            <a:avLst/>
          </a:prstGeom>
        </p:spPr>
      </p:pic>
    </p:spTree>
    <p:extLst>
      <p:ext uri="{BB962C8B-B14F-4D97-AF65-F5344CB8AC3E}">
        <p14:creationId xmlns:p14="http://schemas.microsoft.com/office/powerpoint/2010/main" val="1405140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5" name="Segnaposto piè di pagina 4">
            <a:extLst>
              <a:ext uri="{FF2B5EF4-FFF2-40B4-BE49-F238E27FC236}">
                <a16:creationId xmlns:a16="http://schemas.microsoft.com/office/drawing/2014/main" id="{75AE42EB-ED61-5A7C-E897-0CB9E05FB6B3}"/>
              </a:ext>
            </a:extLst>
          </p:cNvPr>
          <p:cNvSpPr>
            <a:spLocks noGrp="1"/>
          </p:cNvSpPr>
          <p:nvPr>
            <p:ph type="ftr" sz="quarter" idx="11"/>
          </p:nvPr>
        </p:nvSpPr>
        <p:spPr/>
        <p:txBody>
          <a:bodyPr/>
          <a:lstStyle/>
          <a:p>
            <a:r>
              <a:rPr lang="it-IT"/>
              <a:t>Storia della Chiesa moderna 2023 Lezione 1</a:t>
            </a:r>
          </a:p>
        </p:txBody>
      </p:sp>
      <p:pic>
        <p:nvPicPr>
          <p:cNvPr id="4" name="Immagine 3"/>
          <p:cNvPicPr>
            <a:picLocks noChangeAspect="1"/>
          </p:cNvPicPr>
          <p:nvPr/>
        </p:nvPicPr>
        <p:blipFill>
          <a:blip r:embed="rId2"/>
          <a:stretch>
            <a:fillRect/>
          </a:stretch>
        </p:blipFill>
        <p:spPr>
          <a:xfrm>
            <a:off x="20485" y="26504"/>
            <a:ext cx="9094429" cy="6831496"/>
          </a:xfrm>
          <a:prstGeom prst="rect">
            <a:avLst/>
          </a:prstGeom>
        </p:spPr>
      </p:pic>
    </p:spTree>
    <p:extLst>
      <p:ext uri="{BB962C8B-B14F-4D97-AF65-F5344CB8AC3E}">
        <p14:creationId xmlns:p14="http://schemas.microsoft.com/office/powerpoint/2010/main" val="1119106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Lo scisma d’Occidente</a:t>
            </a:r>
          </a:p>
        </p:txBody>
      </p:sp>
      <p:sp>
        <p:nvSpPr>
          <p:cNvPr id="3" name="Segnaposto contenuto 2"/>
          <p:cNvSpPr>
            <a:spLocks noGrp="1"/>
          </p:cNvSpPr>
          <p:nvPr>
            <p:ph idx="1"/>
          </p:nvPr>
        </p:nvSpPr>
        <p:spPr/>
        <p:txBody>
          <a:bodyPr/>
          <a:lstStyle/>
          <a:p>
            <a:r>
              <a:rPr lang="it-IT" dirty="0"/>
              <a:t>Ipotesi di soluzione:</a:t>
            </a:r>
          </a:p>
          <a:p>
            <a:pPr lvl="1"/>
            <a:r>
              <a:rPr lang="it-IT" i="1" dirty="0"/>
              <a:t>Via </a:t>
            </a:r>
            <a:r>
              <a:rPr lang="it-IT" i="1" dirty="0" err="1"/>
              <a:t>facti</a:t>
            </a:r>
            <a:endParaRPr lang="it-IT" i="1" dirty="0"/>
          </a:p>
          <a:p>
            <a:pPr lvl="1"/>
            <a:r>
              <a:rPr lang="it-IT" i="1" dirty="0"/>
              <a:t>Via </a:t>
            </a:r>
            <a:r>
              <a:rPr lang="it-IT" i="1" dirty="0" err="1"/>
              <a:t>cessionis</a:t>
            </a:r>
            <a:endParaRPr lang="it-IT" i="1" dirty="0"/>
          </a:p>
          <a:p>
            <a:pPr lvl="1"/>
            <a:r>
              <a:rPr lang="it-IT" i="1" dirty="0"/>
              <a:t>Via </a:t>
            </a:r>
            <a:r>
              <a:rPr lang="it-IT" i="1" dirty="0" err="1"/>
              <a:t>compromissionis</a:t>
            </a:r>
            <a:endParaRPr lang="it-IT" i="1" dirty="0"/>
          </a:p>
          <a:p>
            <a:pPr lvl="1"/>
            <a:r>
              <a:rPr lang="it-IT" i="1" dirty="0"/>
              <a:t>Via </a:t>
            </a:r>
            <a:r>
              <a:rPr lang="it-IT" i="1" dirty="0" err="1"/>
              <a:t>concilii</a:t>
            </a:r>
            <a:endParaRPr lang="it-IT" i="1" dirty="0"/>
          </a:p>
          <a:p>
            <a:pPr lvl="2"/>
            <a:r>
              <a:rPr lang="it-IT" dirty="0"/>
              <a:t>1409: Concilio di Pisa. Elezione di Alessandro V (Pietro </a:t>
            </a:r>
            <a:r>
              <a:rPr lang="it-IT" dirty="0" err="1"/>
              <a:t>Filargo</a:t>
            </a:r>
            <a:r>
              <a:rPr lang="it-IT" dirty="0"/>
              <a:t>)</a:t>
            </a:r>
          </a:p>
        </p:txBody>
      </p:sp>
      <p:sp>
        <p:nvSpPr>
          <p:cNvPr id="4" name="Segnaposto piè di pagina 3">
            <a:extLst>
              <a:ext uri="{FF2B5EF4-FFF2-40B4-BE49-F238E27FC236}">
                <a16:creationId xmlns:a16="http://schemas.microsoft.com/office/drawing/2014/main" id="{CD1801C1-0930-FBB5-3960-71603DC142C5}"/>
              </a:ext>
            </a:extLst>
          </p:cNvPr>
          <p:cNvSpPr>
            <a:spLocks noGrp="1"/>
          </p:cNvSpPr>
          <p:nvPr>
            <p:ph type="ftr" sz="quarter" idx="11"/>
          </p:nvPr>
        </p:nvSpPr>
        <p:spPr/>
        <p:txBody>
          <a:bodyPr/>
          <a:lstStyle/>
          <a:p>
            <a:r>
              <a:rPr lang="it-IT"/>
              <a:t>Storia della Chiesa moderna 2023 Lezione 1</a:t>
            </a:r>
          </a:p>
        </p:txBody>
      </p:sp>
    </p:spTree>
    <p:extLst>
      <p:ext uri="{BB962C8B-B14F-4D97-AF65-F5344CB8AC3E}">
        <p14:creationId xmlns:p14="http://schemas.microsoft.com/office/powerpoint/2010/main" val="1332582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27010">
              <a:srgbClr val="EFD9F3"/>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35894" y="491159"/>
            <a:ext cx="6209291" cy="1013800"/>
          </a:xfrm>
        </p:spPr>
        <p:txBody>
          <a:bodyPr>
            <a:normAutofit/>
          </a:bodyPr>
          <a:lstStyle/>
          <a:p>
            <a:r>
              <a:rPr lang="it-IT" sz="3600" dirty="0">
                <a:solidFill>
                  <a:schemeClr val="bg1"/>
                </a:solidFill>
              </a:rPr>
              <a:t>Il Concilio di Costanza</a:t>
            </a:r>
          </a:p>
        </p:txBody>
      </p:sp>
      <p:sp>
        <p:nvSpPr>
          <p:cNvPr id="3" name="Segnaposto contenuto 2"/>
          <p:cNvSpPr>
            <a:spLocks noGrp="1"/>
          </p:cNvSpPr>
          <p:nvPr>
            <p:ph idx="1"/>
          </p:nvPr>
        </p:nvSpPr>
        <p:spPr>
          <a:xfrm>
            <a:off x="37421" y="1741822"/>
            <a:ext cx="3384375" cy="4436632"/>
          </a:xfrm>
        </p:spPr>
        <p:txBody>
          <a:bodyPr>
            <a:normAutofit/>
          </a:bodyPr>
          <a:lstStyle/>
          <a:p>
            <a:pPr>
              <a:lnSpc>
                <a:spcPct val="90000"/>
              </a:lnSpc>
            </a:pPr>
            <a:r>
              <a:rPr lang="it-IT" sz="1400" dirty="0">
                <a:solidFill>
                  <a:schemeClr val="bg1"/>
                </a:solidFill>
              </a:rPr>
              <a:t>Aperto il 5 novembre 1414 alla presenza di Giovanni XXIII</a:t>
            </a:r>
          </a:p>
          <a:p>
            <a:pPr>
              <a:lnSpc>
                <a:spcPct val="90000"/>
              </a:lnSpc>
            </a:pPr>
            <a:r>
              <a:rPr lang="it-IT" sz="1400" dirty="0">
                <a:solidFill>
                  <a:schemeClr val="bg1"/>
                </a:solidFill>
              </a:rPr>
              <a:t>Ebbe una configurazione del tutto particolare:</a:t>
            </a:r>
          </a:p>
          <a:p>
            <a:pPr lvl="1">
              <a:lnSpc>
                <a:spcPct val="90000"/>
              </a:lnSpc>
            </a:pPr>
            <a:r>
              <a:rPr lang="it-IT" sz="1400" dirty="0">
                <a:solidFill>
                  <a:schemeClr val="bg1"/>
                </a:solidFill>
              </a:rPr>
              <a:t>circa 70.000 persone (più o meno 18.000 ecclesiastici e 50.000 laici), </a:t>
            </a:r>
          </a:p>
          <a:p>
            <a:pPr lvl="1">
              <a:lnSpc>
                <a:spcPct val="90000"/>
              </a:lnSpc>
            </a:pPr>
            <a:r>
              <a:rPr lang="it-IT" sz="1400" dirty="0">
                <a:solidFill>
                  <a:schemeClr val="bg1"/>
                </a:solidFill>
              </a:rPr>
              <a:t>dal novembre 1415 raggruppate in </a:t>
            </a:r>
            <a:r>
              <a:rPr lang="it-IT" sz="1400" b="1" dirty="0">
                <a:solidFill>
                  <a:schemeClr val="bg1"/>
                </a:solidFill>
              </a:rPr>
              <a:t>quattro nazioni</a:t>
            </a:r>
            <a:r>
              <a:rPr lang="it-IT" sz="1400" dirty="0">
                <a:solidFill>
                  <a:schemeClr val="bg1"/>
                </a:solidFill>
              </a:rPr>
              <a:t>: </a:t>
            </a:r>
            <a:br>
              <a:rPr lang="it-IT" sz="1400" dirty="0">
                <a:solidFill>
                  <a:schemeClr val="bg1"/>
                </a:solidFill>
              </a:rPr>
            </a:br>
            <a:r>
              <a:rPr lang="it-IT" sz="1400" b="1" dirty="0">
                <a:solidFill>
                  <a:schemeClr val="bg1"/>
                </a:solidFill>
              </a:rPr>
              <a:t>inglese</a:t>
            </a:r>
            <a:r>
              <a:rPr lang="it-IT" sz="1400" dirty="0">
                <a:solidFill>
                  <a:schemeClr val="bg1"/>
                </a:solidFill>
              </a:rPr>
              <a:t> (Inghilterra, Scozia, Galles, e Irlanda)</a:t>
            </a:r>
            <a:br>
              <a:rPr lang="it-IT" sz="1400" dirty="0">
                <a:solidFill>
                  <a:schemeClr val="bg1"/>
                </a:solidFill>
              </a:rPr>
            </a:br>
            <a:r>
              <a:rPr lang="it-IT" sz="1400" b="1" dirty="0">
                <a:solidFill>
                  <a:schemeClr val="bg1"/>
                </a:solidFill>
              </a:rPr>
              <a:t>tedesca</a:t>
            </a:r>
            <a:r>
              <a:rPr lang="it-IT" sz="1400" dirty="0">
                <a:solidFill>
                  <a:schemeClr val="bg1"/>
                </a:solidFill>
              </a:rPr>
              <a:t> (zone tedesche, Ungheria, Dalmazia, Croazia, Boemia, Polonia e Scandinavia) </a:t>
            </a:r>
            <a:br>
              <a:rPr lang="it-IT" sz="1400" dirty="0">
                <a:solidFill>
                  <a:schemeClr val="bg1"/>
                </a:solidFill>
              </a:rPr>
            </a:br>
            <a:r>
              <a:rPr lang="it-IT" sz="1400" b="1" dirty="0">
                <a:solidFill>
                  <a:schemeClr val="bg1"/>
                </a:solidFill>
              </a:rPr>
              <a:t>francese</a:t>
            </a:r>
            <a:br>
              <a:rPr lang="it-IT" sz="1400" dirty="0">
                <a:solidFill>
                  <a:schemeClr val="bg1"/>
                </a:solidFill>
              </a:rPr>
            </a:br>
            <a:r>
              <a:rPr lang="it-IT" sz="1400" b="1" dirty="0">
                <a:solidFill>
                  <a:schemeClr val="bg1"/>
                </a:solidFill>
              </a:rPr>
              <a:t>italiana</a:t>
            </a:r>
            <a:br>
              <a:rPr lang="it-IT" sz="1400" dirty="0">
                <a:solidFill>
                  <a:schemeClr val="bg1"/>
                </a:solidFill>
              </a:rPr>
            </a:br>
            <a:r>
              <a:rPr lang="it-IT" sz="1400" dirty="0">
                <a:solidFill>
                  <a:schemeClr val="bg1"/>
                </a:solidFill>
              </a:rPr>
              <a:t>in seguito, tra l’ottobre 1416 e il luglio 1417, nazione </a:t>
            </a:r>
            <a:r>
              <a:rPr lang="it-IT" sz="1400" b="1" dirty="0">
                <a:solidFill>
                  <a:schemeClr val="bg1"/>
                </a:solidFill>
              </a:rPr>
              <a:t>iberica</a:t>
            </a:r>
            <a:r>
              <a:rPr lang="it-IT" sz="1400" dirty="0">
                <a:solidFill>
                  <a:schemeClr val="bg1"/>
                </a:solidFill>
              </a:rPr>
              <a:t> (Aragona, Portogallo, Navarra e Castiglia)</a:t>
            </a:r>
          </a:p>
        </p:txBody>
      </p:sp>
      <p:sp>
        <p:nvSpPr>
          <p:cNvPr id="4" name="Segnaposto piè di pagina 3">
            <a:extLst>
              <a:ext uri="{FF2B5EF4-FFF2-40B4-BE49-F238E27FC236}">
                <a16:creationId xmlns:a16="http://schemas.microsoft.com/office/drawing/2014/main" id="{7ADF1B60-5279-CFE6-33DF-AABD646756B1}"/>
              </a:ext>
            </a:extLst>
          </p:cNvPr>
          <p:cNvSpPr>
            <a:spLocks noGrp="1"/>
          </p:cNvSpPr>
          <p:nvPr>
            <p:ph type="ftr" sz="quarter" idx="11"/>
          </p:nvPr>
        </p:nvSpPr>
        <p:spPr>
          <a:xfrm>
            <a:off x="435894" y="6400800"/>
            <a:ext cx="5187907" cy="365125"/>
          </a:xfrm>
        </p:spPr>
        <p:txBody>
          <a:bodyPr>
            <a:normAutofit/>
          </a:bodyPr>
          <a:lstStyle/>
          <a:p>
            <a:pPr>
              <a:spcAft>
                <a:spcPts val="600"/>
              </a:spcAft>
            </a:pPr>
            <a:r>
              <a:rPr lang="it-IT"/>
              <a:t>Storia della Chiesa moderna 2023 Lezione 1</a:t>
            </a:r>
          </a:p>
        </p:txBody>
      </p:sp>
      <p:pic>
        <p:nvPicPr>
          <p:cNvPr id="3074" name="Picture 2" descr="undefined">
            <a:extLst>
              <a:ext uri="{FF2B5EF4-FFF2-40B4-BE49-F238E27FC236}">
                <a16:creationId xmlns:a16="http://schemas.microsoft.com/office/drawing/2014/main" id="{28F64C6B-7C65-D124-18AF-9759EFF4F7A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93641" y="1741822"/>
            <a:ext cx="4867364" cy="3394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37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65970" y="927098"/>
            <a:ext cx="7162414" cy="709865"/>
          </a:xfrm>
        </p:spPr>
        <p:txBody>
          <a:bodyPr>
            <a:normAutofit fontScale="90000"/>
          </a:bodyPr>
          <a:lstStyle/>
          <a:p>
            <a:r>
              <a:rPr lang="it-IT" dirty="0"/>
              <a:t>Il nodo critico della storia della chiesa moderna: la riforma protestante</a:t>
            </a:r>
          </a:p>
        </p:txBody>
      </p:sp>
      <p:sp>
        <p:nvSpPr>
          <p:cNvPr id="3" name="Segnaposto contenuto 2"/>
          <p:cNvSpPr>
            <a:spLocks noGrp="1"/>
          </p:cNvSpPr>
          <p:nvPr>
            <p:ph idx="1"/>
          </p:nvPr>
        </p:nvSpPr>
        <p:spPr>
          <a:xfrm>
            <a:off x="864382" y="2489200"/>
            <a:ext cx="4698218" cy="3530600"/>
          </a:xfrm>
        </p:spPr>
        <p:txBody>
          <a:bodyPr/>
          <a:lstStyle/>
          <a:p>
            <a:r>
              <a:rPr lang="it-IT" dirty="0"/>
              <a:t>Quali sono le cause della riforma protestante?</a:t>
            </a:r>
          </a:p>
          <a:p>
            <a:pPr lvl="1"/>
            <a:r>
              <a:rPr lang="it-IT" dirty="0"/>
              <a:t>Tesi tradizionale: La riforma protestante nasce a causa degli abusi e dei disordini diffusi nella Chiesa, e soprattutto nella curia romana</a:t>
            </a:r>
          </a:p>
        </p:txBody>
      </p:sp>
      <p:sp>
        <p:nvSpPr>
          <p:cNvPr id="5" name="Segnaposto piè di pagina 4">
            <a:extLst>
              <a:ext uri="{FF2B5EF4-FFF2-40B4-BE49-F238E27FC236}">
                <a16:creationId xmlns:a16="http://schemas.microsoft.com/office/drawing/2014/main" id="{E8B817DD-0A7D-ABEC-3235-896E32DA0806}"/>
              </a:ext>
            </a:extLst>
          </p:cNvPr>
          <p:cNvSpPr>
            <a:spLocks noGrp="1"/>
          </p:cNvSpPr>
          <p:nvPr>
            <p:ph type="ftr" sz="quarter" idx="11"/>
          </p:nvPr>
        </p:nvSpPr>
        <p:spPr/>
        <p:txBody>
          <a:bodyPr/>
          <a:lstStyle/>
          <a:p>
            <a:r>
              <a:rPr lang="it-IT"/>
              <a:t>Storia della Chiesa moderna 2023 Lezione 1</a:t>
            </a:r>
          </a:p>
        </p:txBody>
      </p:sp>
      <p:pic>
        <p:nvPicPr>
          <p:cNvPr id="4" name="Immagine 3"/>
          <p:cNvPicPr>
            <a:picLocks noChangeAspect="1"/>
          </p:cNvPicPr>
          <p:nvPr/>
        </p:nvPicPr>
        <p:blipFill>
          <a:blip r:embed="rId2"/>
          <a:stretch>
            <a:fillRect/>
          </a:stretch>
        </p:blipFill>
        <p:spPr>
          <a:xfrm>
            <a:off x="5562600" y="1712913"/>
            <a:ext cx="3484920" cy="4413250"/>
          </a:xfrm>
          <a:prstGeom prst="rect">
            <a:avLst/>
          </a:prstGeom>
        </p:spPr>
      </p:pic>
      <p:pic>
        <p:nvPicPr>
          <p:cNvPr id="7" name="Immagine 6"/>
          <p:cNvPicPr>
            <a:picLocks noChangeAspect="1"/>
          </p:cNvPicPr>
          <p:nvPr/>
        </p:nvPicPr>
        <p:blipFill>
          <a:blip r:embed="rId3"/>
          <a:stretch>
            <a:fillRect/>
          </a:stretch>
        </p:blipFill>
        <p:spPr>
          <a:xfrm>
            <a:off x="5562600" y="1725083"/>
            <a:ext cx="3484920" cy="44132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A166780-9337-4437-95D3-5EA9D55AAA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3D0F40-BF1F-4120-945D-90C5AAD6E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0"/>
            <a:ext cx="3490721" cy="6856214"/>
          </a:xfrm>
          <a:prstGeom prst="rect">
            <a:avLst/>
          </a:prstGeom>
          <a:blipFill dpi="0" rotWithShape="1">
            <a:blip r:embed="rId2"/>
            <a:srcRect/>
            <a:tile tx="0" ty="0" sx="100000" sy="100000" flip="none" algn="tl"/>
          </a:blip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5640A69-3748-450C-8DDB-B2051AC04B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893"/>
          <a:stretch/>
        </p:blipFill>
        <p:spPr>
          <a:xfrm>
            <a:off x="0" y="0"/>
            <a:ext cx="3483577" cy="6856214"/>
          </a:xfrm>
          <a:prstGeom prst="rect">
            <a:avLst/>
          </a:prstGeom>
        </p:spPr>
      </p:pic>
      <p:sp>
        <p:nvSpPr>
          <p:cNvPr id="2" name="Titolo 1"/>
          <p:cNvSpPr>
            <a:spLocks noGrp="1"/>
          </p:cNvSpPr>
          <p:nvPr>
            <p:ph type="title"/>
          </p:nvPr>
        </p:nvSpPr>
        <p:spPr>
          <a:xfrm>
            <a:off x="514350" y="643466"/>
            <a:ext cx="2513648" cy="4995333"/>
          </a:xfrm>
        </p:spPr>
        <p:txBody>
          <a:bodyPr>
            <a:normAutofit/>
          </a:bodyPr>
          <a:lstStyle/>
          <a:p>
            <a:r>
              <a:rPr lang="it-IT">
                <a:solidFill>
                  <a:srgbClr val="FFFFFF"/>
                </a:solidFill>
              </a:rPr>
              <a:t>Il Concilio di Costanza</a:t>
            </a:r>
          </a:p>
        </p:txBody>
      </p:sp>
      <p:sp useBgFill="1">
        <p:nvSpPr>
          <p:cNvPr id="16" name="Rectangle 15">
            <a:extLst>
              <a:ext uri="{FF2B5EF4-FFF2-40B4-BE49-F238E27FC236}">
                <a16:creationId xmlns:a16="http://schemas.microsoft.com/office/drawing/2014/main" id="{66F4F323-644B-4A47-97E9-BFB73840F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8340" y="-2"/>
            <a:ext cx="5653278" cy="6856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egnaposto piè di pagina 3">
            <a:extLst>
              <a:ext uri="{FF2B5EF4-FFF2-40B4-BE49-F238E27FC236}">
                <a16:creationId xmlns:a16="http://schemas.microsoft.com/office/drawing/2014/main" id="{B01678B4-498C-8902-BA9B-EC5B3E348382}"/>
              </a:ext>
            </a:extLst>
          </p:cNvPr>
          <p:cNvSpPr>
            <a:spLocks noGrp="1"/>
          </p:cNvSpPr>
          <p:nvPr>
            <p:ph type="ftr" sz="quarter" idx="11"/>
          </p:nvPr>
        </p:nvSpPr>
        <p:spPr>
          <a:xfrm>
            <a:off x="3914796" y="5870575"/>
            <a:ext cx="4600554" cy="377825"/>
          </a:xfrm>
        </p:spPr>
        <p:txBody>
          <a:bodyPr>
            <a:normAutofit/>
          </a:bodyPr>
          <a:lstStyle/>
          <a:p>
            <a:pPr algn="r">
              <a:spcAft>
                <a:spcPts val="600"/>
              </a:spcAft>
            </a:pPr>
            <a:r>
              <a:rPr lang="it-IT"/>
              <a:t>Storia della Chiesa moderna 2023 Lezione 1</a:t>
            </a:r>
          </a:p>
        </p:txBody>
      </p:sp>
      <p:graphicFrame>
        <p:nvGraphicFramePr>
          <p:cNvPr id="6" name="Segnaposto contenuto 2">
            <a:extLst>
              <a:ext uri="{FF2B5EF4-FFF2-40B4-BE49-F238E27FC236}">
                <a16:creationId xmlns:a16="http://schemas.microsoft.com/office/drawing/2014/main" id="{9FE7D4F1-5EC6-E659-CA99-D2D04AD0B681}"/>
              </a:ext>
            </a:extLst>
          </p:cNvPr>
          <p:cNvGraphicFramePr>
            <a:graphicFrameLocks noGrp="1"/>
          </p:cNvGraphicFramePr>
          <p:nvPr>
            <p:ph idx="1"/>
            <p:extLst>
              <p:ext uri="{D42A27DB-BD31-4B8C-83A1-F6EECF244321}">
                <p14:modId xmlns:p14="http://schemas.microsoft.com/office/powerpoint/2010/main" val="794093999"/>
              </p:ext>
            </p:extLst>
          </p:nvPr>
        </p:nvGraphicFramePr>
        <p:xfrm>
          <a:off x="4100631" y="804671"/>
          <a:ext cx="4414719" cy="49172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84991000"/>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olo 1"/>
          <p:cNvSpPr>
            <a:spLocks noGrp="1"/>
          </p:cNvSpPr>
          <p:nvPr>
            <p:ph type="title"/>
          </p:nvPr>
        </p:nvSpPr>
        <p:spPr>
          <a:xfrm>
            <a:off x="514350" y="1719807"/>
            <a:ext cx="2744542" cy="3418387"/>
          </a:xfrm>
        </p:spPr>
        <p:txBody>
          <a:bodyPr>
            <a:normAutofit/>
          </a:bodyPr>
          <a:lstStyle/>
          <a:p>
            <a:pPr algn="r"/>
            <a:r>
              <a:rPr lang="it-IT" dirty="0"/>
              <a:t>Il Concilio di Costanza: le basi del conciliarismo</a:t>
            </a:r>
            <a:endParaRPr lang="it-IT"/>
          </a:p>
        </p:txBody>
      </p:sp>
      <p:cxnSp>
        <p:nvCxnSpPr>
          <p:cNvPr id="11" name="Straight Connector 10">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0192" y="2108835"/>
            <a:ext cx="0" cy="264033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idx="1"/>
          </p:nvPr>
        </p:nvSpPr>
        <p:spPr>
          <a:xfrm>
            <a:off x="3741494" y="1719807"/>
            <a:ext cx="4888157" cy="3418387"/>
          </a:xfrm>
        </p:spPr>
        <p:txBody>
          <a:bodyPr>
            <a:normAutofit/>
          </a:bodyPr>
          <a:lstStyle/>
          <a:p>
            <a:r>
              <a:rPr lang="it-IT" dirty="0" err="1"/>
              <a:t>Haec</a:t>
            </a:r>
            <a:r>
              <a:rPr lang="it-IT" dirty="0"/>
              <a:t> Sancta</a:t>
            </a:r>
          </a:p>
          <a:p>
            <a:pPr lvl="1"/>
            <a:r>
              <a:rPr lang="it-IT" b="1" dirty="0"/>
              <a:t>«</a:t>
            </a:r>
            <a:r>
              <a:rPr lang="it-IT" dirty="0"/>
              <a:t> Questo santo sinodo di Costanza…, legittimamente riunito nello Spirito santo, essendo </a:t>
            </a:r>
            <a:r>
              <a:rPr lang="it-IT" b="1" dirty="0"/>
              <a:t>concilio generale </a:t>
            </a:r>
            <a:r>
              <a:rPr lang="it-IT" dirty="0"/>
              <a:t>ed </a:t>
            </a:r>
            <a:r>
              <a:rPr lang="it-IT" b="1" dirty="0"/>
              <a:t>espressione della chiesa cattolica militante</a:t>
            </a:r>
            <a:r>
              <a:rPr lang="it-IT" dirty="0"/>
              <a:t>, </a:t>
            </a:r>
            <a:r>
              <a:rPr lang="it-IT" b="1" dirty="0"/>
              <a:t>riceve il proprio potere direttamente dal Cristo e chiunque di qualunque condizione e dignità, compresa quella papale, è tenuto ad obbedirgli in ciò che riguarda la fede e l'estirpazione dello scisma »</a:t>
            </a:r>
            <a:endParaRPr lang="it-IT" dirty="0"/>
          </a:p>
          <a:p>
            <a:pPr lvl="1"/>
            <a:endParaRPr lang="it-IT" dirty="0"/>
          </a:p>
        </p:txBody>
      </p:sp>
      <p:sp>
        <p:nvSpPr>
          <p:cNvPr id="4" name="Segnaposto piè di pagina 3">
            <a:extLst>
              <a:ext uri="{FF2B5EF4-FFF2-40B4-BE49-F238E27FC236}">
                <a16:creationId xmlns:a16="http://schemas.microsoft.com/office/drawing/2014/main" id="{4F1A5C9D-419A-30E2-4A54-983FBDE3D766}"/>
              </a:ext>
            </a:extLst>
          </p:cNvPr>
          <p:cNvSpPr>
            <a:spLocks noGrp="1"/>
          </p:cNvSpPr>
          <p:nvPr>
            <p:ph type="ftr" sz="quarter" idx="11"/>
          </p:nvPr>
        </p:nvSpPr>
        <p:spPr>
          <a:xfrm>
            <a:off x="514351" y="5260182"/>
            <a:ext cx="5551715" cy="283369"/>
          </a:xfrm>
        </p:spPr>
        <p:txBody>
          <a:bodyPr>
            <a:normAutofit/>
          </a:bodyPr>
          <a:lstStyle/>
          <a:p>
            <a:pPr>
              <a:spcAft>
                <a:spcPts val="600"/>
              </a:spcAft>
            </a:pPr>
            <a:r>
              <a:rPr lang="it-IT"/>
              <a:t>Storia della Chiesa moderna 2023 Lezione 1</a:t>
            </a:r>
          </a:p>
        </p:txBody>
      </p:sp>
    </p:spTree>
    <p:extLst>
      <p:ext uri="{BB962C8B-B14F-4D97-AF65-F5344CB8AC3E}">
        <p14:creationId xmlns:p14="http://schemas.microsoft.com/office/powerpoint/2010/main" val="1751398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2A8B43-E288-418B-8561-C979F7B9CC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82584CD3-40DA-4BB8-B4B7-D8D04BB31B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1112676"/>
            <a:ext cx="9141619" cy="5142161"/>
          </a:xfrm>
          <a:prstGeom prst="rect">
            <a:avLst/>
          </a:prstGeom>
        </p:spPr>
      </p:pic>
      <p:sp useBgFill="1">
        <p:nvSpPr>
          <p:cNvPr id="13" name="Freeform: Shape 12">
            <a:extLst>
              <a:ext uri="{FF2B5EF4-FFF2-40B4-BE49-F238E27FC236}">
                <a16:creationId xmlns:a16="http://schemas.microsoft.com/office/drawing/2014/main" id="{F40D237A-4D9F-42DC-BAEB-E07EDD74B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50"/>
            <a:ext cx="7906232" cy="5143500"/>
          </a:xfrm>
          <a:custGeom>
            <a:avLst/>
            <a:gdLst>
              <a:gd name="connsiteX0" fmla="*/ 10541643 w 10541643"/>
              <a:gd name="connsiteY0" fmla="*/ 0 h 6858000"/>
              <a:gd name="connsiteX1" fmla="*/ 8414569 w 10541643"/>
              <a:gd name="connsiteY1" fmla="*/ 0 h 6858000"/>
              <a:gd name="connsiteX2" fmla="*/ 7787557 w 10541643"/>
              <a:gd name="connsiteY2" fmla="*/ 0 h 6858000"/>
              <a:gd name="connsiteX3" fmla="*/ 5640889 w 10541643"/>
              <a:gd name="connsiteY3" fmla="*/ 0 h 6858000"/>
              <a:gd name="connsiteX4" fmla="*/ 1682914 w 10541643"/>
              <a:gd name="connsiteY4" fmla="*/ 0 h 6858000"/>
              <a:gd name="connsiteX5" fmla="*/ 0 w 10541643"/>
              <a:gd name="connsiteY5" fmla="*/ 6858000 h 6858000"/>
              <a:gd name="connsiteX6" fmla="*/ 5640889 w 10541643"/>
              <a:gd name="connsiteY6" fmla="*/ 6858000 h 6858000"/>
              <a:gd name="connsiteX7" fmla="*/ 6731655 w 10541643"/>
              <a:gd name="connsiteY7" fmla="*/ 6858000 h 6858000"/>
              <a:gd name="connsiteX8" fmla="*/ 7787557 w 10541643"/>
              <a:gd name="connsiteY8" fmla="*/ 6858000 h 6858000"/>
              <a:gd name="connsiteX9" fmla="*/ 8414569 w 10541643"/>
              <a:gd name="connsiteY9" fmla="*/ 6858000 h 6858000"/>
              <a:gd name="connsiteX10" fmla="*/ 10541643 w 10541643"/>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41643" h="6858000">
                <a:moveTo>
                  <a:pt x="10541643" y="0"/>
                </a:moveTo>
                <a:lnTo>
                  <a:pt x="8414569" y="0"/>
                </a:lnTo>
                <a:lnTo>
                  <a:pt x="7787557" y="0"/>
                </a:lnTo>
                <a:lnTo>
                  <a:pt x="5640889" y="0"/>
                </a:lnTo>
                <a:lnTo>
                  <a:pt x="1682914" y="0"/>
                </a:lnTo>
                <a:lnTo>
                  <a:pt x="0" y="6858000"/>
                </a:lnTo>
                <a:lnTo>
                  <a:pt x="5640889" y="6858000"/>
                </a:lnTo>
                <a:lnTo>
                  <a:pt x="6731655" y="6858000"/>
                </a:lnTo>
                <a:lnTo>
                  <a:pt x="7787557" y="6858000"/>
                </a:lnTo>
                <a:lnTo>
                  <a:pt x="8414569" y="6858000"/>
                </a:lnTo>
                <a:lnTo>
                  <a:pt x="10541643"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olo 1"/>
          <p:cNvSpPr>
            <a:spLocks noGrp="1"/>
          </p:cNvSpPr>
          <p:nvPr>
            <p:ph type="title"/>
          </p:nvPr>
        </p:nvSpPr>
        <p:spPr>
          <a:xfrm>
            <a:off x="514352" y="1314451"/>
            <a:ext cx="5804806" cy="692150"/>
          </a:xfrm>
        </p:spPr>
        <p:txBody>
          <a:bodyPr anchor="b">
            <a:normAutofit/>
          </a:bodyPr>
          <a:lstStyle/>
          <a:p>
            <a:r>
              <a:rPr lang="it-IT" sz="2400"/>
              <a:t>Il Concilio di Costanza: gli obiettivi</a:t>
            </a:r>
          </a:p>
        </p:txBody>
      </p:sp>
      <p:sp>
        <p:nvSpPr>
          <p:cNvPr id="3" name="Segnaposto contenuto 2"/>
          <p:cNvSpPr>
            <a:spLocks noGrp="1"/>
          </p:cNvSpPr>
          <p:nvPr>
            <p:ph idx="1"/>
          </p:nvPr>
        </p:nvSpPr>
        <p:spPr>
          <a:xfrm>
            <a:off x="514352" y="2220318"/>
            <a:ext cx="6229349" cy="2980333"/>
          </a:xfrm>
        </p:spPr>
        <p:txBody>
          <a:bodyPr>
            <a:normAutofit fontScale="92500" lnSpcReduction="10000"/>
          </a:bodyPr>
          <a:lstStyle/>
          <a:p>
            <a:pPr>
              <a:lnSpc>
                <a:spcPct val="90000"/>
              </a:lnSpc>
            </a:pPr>
            <a:r>
              <a:rPr lang="it-IT" sz="1700">
                <a:solidFill>
                  <a:schemeClr val="tx1">
                    <a:lumMod val="85000"/>
                    <a:lumOff val="15000"/>
                  </a:schemeClr>
                </a:solidFill>
              </a:rPr>
              <a:t>Causa unionis</a:t>
            </a:r>
          </a:p>
          <a:p>
            <a:pPr>
              <a:lnSpc>
                <a:spcPct val="90000"/>
              </a:lnSpc>
            </a:pPr>
            <a:r>
              <a:rPr lang="it-IT" sz="1700">
                <a:solidFill>
                  <a:schemeClr val="tx1">
                    <a:lumMod val="85000"/>
                    <a:lumOff val="15000"/>
                  </a:schemeClr>
                </a:solidFill>
              </a:rPr>
              <a:t>Causa fidei</a:t>
            </a:r>
          </a:p>
          <a:p>
            <a:pPr>
              <a:lnSpc>
                <a:spcPct val="90000"/>
              </a:lnSpc>
            </a:pPr>
            <a:r>
              <a:rPr lang="it-IT" sz="1700">
                <a:solidFill>
                  <a:schemeClr val="tx1">
                    <a:lumMod val="85000"/>
                    <a:lumOff val="15000"/>
                  </a:schemeClr>
                </a:solidFill>
              </a:rPr>
              <a:t>Causa reformationis</a:t>
            </a:r>
          </a:p>
          <a:p>
            <a:pPr lvl="1">
              <a:lnSpc>
                <a:spcPct val="90000"/>
              </a:lnSpc>
            </a:pPr>
            <a:r>
              <a:rPr lang="it-IT" sz="1700">
                <a:solidFill>
                  <a:schemeClr val="tx1">
                    <a:lumMod val="85000"/>
                    <a:lumOff val="15000"/>
                  </a:schemeClr>
                </a:solidFill>
              </a:rPr>
              <a:t>Decreto “</a:t>
            </a:r>
            <a:r>
              <a:rPr lang="it-IT" sz="1700" i="1">
                <a:solidFill>
                  <a:schemeClr val="tx1">
                    <a:lumMod val="85000"/>
                    <a:lumOff val="15000"/>
                  </a:schemeClr>
                </a:solidFill>
              </a:rPr>
              <a:t>Frequens</a:t>
            </a:r>
            <a:r>
              <a:rPr lang="it-IT" sz="1700">
                <a:solidFill>
                  <a:schemeClr val="tx1">
                    <a:lumMod val="85000"/>
                    <a:lumOff val="15000"/>
                  </a:schemeClr>
                </a:solidFill>
              </a:rPr>
              <a:t>” (9 ottobre 1417)</a:t>
            </a:r>
          </a:p>
          <a:p>
            <a:pPr lvl="1">
              <a:lnSpc>
                <a:spcPct val="90000"/>
              </a:lnSpc>
            </a:pPr>
            <a:r>
              <a:rPr lang="it-IT" sz="1700">
                <a:solidFill>
                  <a:schemeClr val="tx1">
                    <a:lumMod val="85000"/>
                    <a:lumOff val="15000"/>
                  </a:schemeClr>
                </a:solidFill>
              </a:rPr>
              <a:t>«La riunione frequente di Concilii Generali è il mezzo principale per coltivare i campi del Signore, perché estirpa i rovi, le spine e i cardi delle eresie, degli errori e degli scismi, corregge gli eccessi, raddrizza le deformità e fa sì che la vigna del Signore dia il frutto di una piena fertilità. Infatti se si trascurano tali Concili, vengono diffusi ed incoraggiati i detti mali; questo ci appare evidente sia dal ricordo del passato che dalla considerazione del presente»</a:t>
            </a:r>
          </a:p>
        </p:txBody>
      </p:sp>
      <p:sp>
        <p:nvSpPr>
          <p:cNvPr id="4" name="Segnaposto piè di pagina 3">
            <a:extLst>
              <a:ext uri="{FF2B5EF4-FFF2-40B4-BE49-F238E27FC236}">
                <a16:creationId xmlns:a16="http://schemas.microsoft.com/office/drawing/2014/main" id="{909CA76A-D023-5100-3089-0B002AF4A185}"/>
              </a:ext>
            </a:extLst>
          </p:cNvPr>
          <p:cNvSpPr>
            <a:spLocks noGrp="1"/>
          </p:cNvSpPr>
          <p:nvPr>
            <p:ph type="ftr" sz="quarter" idx="11"/>
          </p:nvPr>
        </p:nvSpPr>
        <p:spPr>
          <a:xfrm>
            <a:off x="514352" y="5260182"/>
            <a:ext cx="5415119" cy="283369"/>
          </a:xfrm>
        </p:spPr>
        <p:txBody>
          <a:bodyPr>
            <a:normAutofit/>
          </a:bodyPr>
          <a:lstStyle/>
          <a:p>
            <a:pPr>
              <a:spcAft>
                <a:spcPts val="600"/>
              </a:spcAft>
            </a:pPr>
            <a:r>
              <a:rPr lang="it-IT">
                <a:solidFill>
                  <a:schemeClr val="tx1">
                    <a:lumMod val="75000"/>
                    <a:lumOff val="25000"/>
                  </a:schemeClr>
                </a:solidFill>
              </a:rPr>
              <a:t>Storia della Chiesa moderna 2023 Lezione 1</a:t>
            </a:r>
          </a:p>
        </p:txBody>
      </p:sp>
    </p:spTree>
    <p:extLst>
      <p:ext uri="{BB962C8B-B14F-4D97-AF65-F5344CB8AC3E}">
        <p14:creationId xmlns:p14="http://schemas.microsoft.com/office/powerpoint/2010/main" val="1980495993"/>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Concilio di Costanza</a:t>
            </a:r>
          </a:p>
        </p:txBody>
      </p:sp>
      <p:sp>
        <p:nvSpPr>
          <p:cNvPr id="3" name="Segnaposto contenuto 2"/>
          <p:cNvSpPr>
            <a:spLocks noGrp="1"/>
          </p:cNvSpPr>
          <p:nvPr>
            <p:ph idx="1"/>
          </p:nvPr>
        </p:nvSpPr>
        <p:spPr/>
        <p:txBody>
          <a:bodyPr>
            <a:normAutofit/>
          </a:bodyPr>
          <a:lstStyle/>
          <a:p>
            <a:pPr marL="282575" lvl="1" indent="-282575">
              <a:spcBef>
                <a:spcPts val="2400"/>
              </a:spcBef>
              <a:buClr>
                <a:schemeClr val="tx2"/>
              </a:buClr>
            </a:pPr>
            <a:r>
              <a:rPr lang="it-IT">
                <a:effectLst/>
              </a:rPr>
              <a:t>«Per questo noi stabiliamo, decretiamo ed ordiniamo con decreto perpetuo che </a:t>
            </a:r>
            <a:r>
              <a:rPr lang="it-IT">
                <a:solidFill>
                  <a:srgbClr val="FF0000"/>
                </a:solidFill>
                <a:effectLst/>
              </a:rPr>
              <a:t>d'ora in poi i Concilii Generali siano tenuti in modo che il prossimo segua a cinque anni precisi dalla sua fine questo</a:t>
            </a:r>
            <a:r>
              <a:rPr lang="it-IT">
                <a:effectLst/>
              </a:rPr>
              <a:t>, il secondo segua il precedente a </a:t>
            </a:r>
            <a:r>
              <a:rPr lang="it-IT">
                <a:solidFill>
                  <a:srgbClr val="FF0000"/>
                </a:solidFill>
                <a:effectLst/>
              </a:rPr>
              <a:t>sette anni</a:t>
            </a:r>
            <a:r>
              <a:rPr lang="it-IT">
                <a:effectLst/>
              </a:rPr>
              <a:t>, e i susseguenti Concilii siano sempre tenuti </a:t>
            </a:r>
            <a:r>
              <a:rPr lang="it-IT">
                <a:solidFill>
                  <a:srgbClr val="FF0000"/>
                </a:solidFill>
                <a:effectLst/>
              </a:rPr>
              <a:t>di decennio in decennio </a:t>
            </a:r>
            <a:r>
              <a:rPr lang="it-IT">
                <a:effectLst/>
              </a:rPr>
              <a:t>in luoghi che il Sommo Pontefice - o, se non Lui, lo stesso Concilio - deve stabilire e indicare un mese prima della fine di ogni Concilio con l'approvazione ed il consenso del Concilio medesimo. </a:t>
            </a:r>
            <a:r>
              <a:rPr lang="it-IT">
                <a:solidFill>
                  <a:srgbClr val="FF0000"/>
                </a:solidFill>
                <a:effectLst/>
              </a:rPr>
              <a:t>Con tale continuità vi sarà sempre un Concilio in sessione oppure l'attesa del seguente alla fine di un determinato periodo</a:t>
            </a:r>
            <a:r>
              <a:rPr lang="it-IT">
                <a:effectLst/>
              </a:rPr>
              <a:t>, che può essere abbreviato dal Sommo Pontefice con l'aiuto dei suoi fratelli, i Cardinali della santa Chiesa di Roma, qualora se ne presenti la necessità, ma non deve in alcun caso essere prorogato»</a:t>
            </a:r>
            <a:endParaRPr lang="it-IT"/>
          </a:p>
          <a:p>
            <a:endParaRPr lang="it-IT" dirty="0"/>
          </a:p>
        </p:txBody>
      </p:sp>
      <p:sp>
        <p:nvSpPr>
          <p:cNvPr id="4" name="Segnaposto piè di pagina 3">
            <a:extLst>
              <a:ext uri="{FF2B5EF4-FFF2-40B4-BE49-F238E27FC236}">
                <a16:creationId xmlns:a16="http://schemas.microsoft.com/office/drawing/2014/main" id="{87CD2E3F-D3AD-88E4-3594-2836B803E668}"/>
              </a:ext>
            </a:extLst>
          </p:cNvPr>
          <p:cNvSpPr>
            <a:spLocks noGrp="1"/>
          </p:cNvSpPr>
          <p:nvPr>
            <p:ph type="ftr" sz="quarter" idx="11"/>
          </p:nvPr>
        </p:nvSpPr>
        <p:spPr/>
        <p:txBody>
          <a:bodyPr/>
          <a:lstStyle/>
          <a:p>
            <a:r>
              <a:rPr lang="it-IT"/>
              <a:t>Storia della Chiesa moderna 2023 Lezione 1</a:t>
            </a:r>
          </a:p>
        </p:txBody>
      </p:sp>
    </p:spTree>
    <p:extLst>
      <p:ext uri="{BB962C8B-B14F-4D97-AF65-F5344CB8AC3E}">
        <p14:creationId xmlns:p14="http://schemas.microsoft.com/office/powerpoint/2010/main" val="960120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Il Concilio di Costanza</a:t>
            </a:r>
            <a:endParaRPr lang="it-IT" dirty="0"/>
          </a:p>
        </p:txBody>
      </p:sp>
      <p:sp>
        <p:nvSpPr>
          <p:cNvPr id="3" name="Segnaposto contenuto 2"/>
          <p:cNvSpPr>
            <a:spLocks noGrp="1"/>
          </p:cNvSpPr>
          <p:nvPr>
            <p:ph idx="1"/>
          </p:nvPr>
        </p:nvSpPr>
        <p:spPr/>
        <p:txBody>
          <a:bodyPr>
            <a:normAutofit/>
          </a:bodyPr>
          <a:lstStyle/>
          <a:p>
            <a:r>
              <a:rPr lang="it-IT" dirty="0"/>
              <a:t>«</a:t>
            </a:r>
            <a:r>
              <a:rPr lang="it-IT" dirty="0">
                <a:solidFill>
                  <a:srgbClr val="FF0000"/>
                </a:solidFill>
              </a:rPr>
              <a:t>Il luogo stabilito per la riunione di un Concilio futuro non deve essere cambiato senza evidente necessità</a:t>
            </a:r>
            <a:r>
              <a:rPr lang="it-IT" dirty="0"/>
              <a:t>. Ma se per avventura, si verificasse un caso per cui si ritenesse necessario cambiare detto luogo, a causa per esempio di assedio, guerra, pestilenza o altre cose simili, allora il Supremo Pontefice ha il diritto - col consenso scritto dei summenzionati fratelli o di almeno due terzi di essi - di sostituire il precedente con un altro luogo nelle vicinanze, che sia adatto e nella stessa nazione, a meno che gli stessi o simili impedimenti involgano tutta la nazione»</a:t>
            </a:r>
          </a:p>
        </p:txBody>
      </p:sp>
      <p:sp>
        <p:nvSpPr>
          <p:cNvPr id="4" name="Segnaposto piè di pagina 3">
            <a:extLst>
              <a:ext uri="{FF2B5EF4-FFF2-40B4-BE49-F238E27FC236}">
                <a16:creationId xmlns:a16="http://schemas.microsoft.com/office/drawing/2014/main" id="{60A10E06-3591-031A-47B8-7E22CC7B29DD}"/>
              </a:ext>
            </a:extLst>
          </p:cNvPr>
          <p:cNvSpPr>
            <a:spLocks noGrp="1"/>
          </p:cNvSpPr>
          <p:nvPr>
            <p:ph type="ftr" sz="quarter" idx="11"/>
          </p:nvPr>
        </p:nvSpPr>
        <p:spPr/>
        <p:txBody>
          <a:bodyPr/>
          <a:lstStyle/>
          <a:p>
            <a:r>
              <a:rPr lang="it-IT"/>
              <a:t>Storia della Chiesa moderna 2023 Lezione 1</a:t>
            </a:r>
          </a:p>
        </p:txBody>
      </p:sp>
    </p:spTree>
    <p:extLst>
      <p:ext uri="{BB962C8B-B14F-4D97-AF65-F5344CB8AC3E}">
        <p14:creationId xmlns:p14="http://schemas.microsoft.com/office/powerpoint/2010/main" val="797614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Il Concilio di Costanza</a:t>
            </a:r>
            <a:endParaRPr lang="it-IT" dirty="0"/>
          </a:p>
        </p:txBody>
      </p:sp>
      <p:sp>
        <p:nvSpPr>
          <p:cNvPr id="3" name="Segnaposto contenuto 2"/>
          <p:cNvSpPr>
            <a:spLocks noGrp="1"/>
          </p:cNvSpPr>
          <p:nvPr>
            <p:ph idx="1"/>
          </p:nvPr>
        </p:nvSpPr>
        <p:spPr/>
        <p:txBody>
          <a:bodyPr>
            <a:normAutofit/>
          </a:bodyPr>
          <a:lstStyle/>
          <a:p>
            <a:r>
              <a:rPr lang="it-IT" dirty="0"/>
              <a:t>«In tal caso il Concilio potrebbe essere convocato in un altro luogo prossimo, situato in un'altra nazione ed adatto allo scopo, ed i prelati e gli altri invitati al Concilio sono tenuti ad andarvi, come se quel luogo d'adunanza per il Concilio fosse stato fissato dall'inizio. Tuttavia il Sommo Pontefice deve render noto e dichiarare il mutamento di luogo o l'abbreviazione del periodo in modo legale e solenne, un anno prima del termine fissato, affinché le dette persone possano adunarsi per il Concilio al tempo stabilito»</a:t>
            </a:r>
          </a:p>
          <a:p>
            <a:endParaRPr lang="it-IT" dirty="0"/>
          </a:p>
        </p:txBody>
      </p:sp>
      <p:sp>
        <p:nvSpPr>
          <p:cNvPr id="4" name="Segnaposto piè di pagina 3">
            <a:extLst>
              <a:ext uri="{FF2B5EF4-FFF2-40B4-BE49-F238E27FC236}">
                <a16:creationId xmlns:a16="http://schemas.microsoft.com/office/drawing/2014/main" id="{73A81383-684B-2791-F2FE-BDEE84E3D4A4}"/>
              </a:ext>
            </a:extLst>
          </p:cNvPr>
          <p:cNvSpPr>
            <a:spLocks noGrp="1"/>
          </p:cNvSpPr>
          <p:nvPr>
            <p:ph type="ftr" sz="quarter" idx="11"/>
          </p:nvPr>
        </p:nvSpPr>
        <p:spPr/>
        <p:txBody>
          <a:bodyPr/>
          <a:lstStyle/>
          <a:p>
            <a:r>
              <a:rPr lang="it-IT"/>
              <a:t>Storia della Chiesa moderna 2023 Lezione 1</a:t>
            </a:r>
          </a:p>
        </p:txBody>
      </p:sp>
    </p:spTree>
    <p:extLst>
      <p:ext uri="{BB962C8B-B14F-4D97-AF65-F5344CB8AC3E}">
        <p14:creationId xmlns:p14="http://schemas.microsoft.com/office/powerpoint/2010/main" val="1973524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olo 1"/>
          <p:cNvSpPr>
            <a:spLocks noGrp="1"/>
          </p:cNvSpPr>
          <p:nvPr>
            <p:ph type="title"/>
          </p:nvPr>
        </p:nvSpPr>
        <p:spPr>
          <a:xfrm>
            <a:off x="514350" y="1719807"/>
            <a:ext cx="2744542" cy="3418387"/>
          </a:xfrm>
        </p:spPr>
        <p:txBody>
          <a:bodyPr>
            <a:normAutofit/>
          </a:bodyPr>
          <a:lstStyle/>
          <a:p>
            <a:pPr algn="r"/>
            <a:r>
              <a:rPr lang="it-IT" dirty="0"/>
              <a:t>Il Concilio di Costanza</a:t>
            </a:r>
            <a:endParaRPr lang="it-IT"/>
          </a:p>
        </p:txBody>
      </p:sp>
      <p:cxnSp>
        <p:nvCxnSpPr>
          <p:cNvPr id="11" name="Straight Connector 10">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00192" y="2108835"/>
            <a:ext cx="0" cy="264033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Segnaposto contenuto 2"/>
          <p:cNvSpPr>
            <a:spLocks noGrp="1"/>
          </p:cNvSpPr>
          <p:nvPr>
            <p:ph idx="1"/>
          </p:nvPr>
        </p:nvSpPr>
        <p:spPr>
          <a:xfrm>
            <a:off x="3741494" y="1719807"/>
            <a:ext cx="4888157" cy="3418387"/>
          </a:xfrm>
        </p:spPr>
        <p:txBody>
          <a:bodyPr>
            <a:normAutofit/>
          </a:bodyPr>
          <a:lstStyle/>
          <a:p>
            <a:r>
              <a:rPr lang="it-IT" dirty="0"/>
              <a:t>Un paio di decreti del 1415 e 1417 (COD, 420 e 445-446) furono dedicati a preparare l’evento centrale del concilio, cioè l’elezione papale</a:t>
            </a:r>
          </a:p>
          <a:p>
            <a:r>
              <a:rPr lang="it-IT" dirty="0"/>
              <a:t>Subito dopo la pubblicazione del </a:t>
            </a:r>
            <a:r>
              <a:rPr lang="it-IT" i="1" dirty="0" err="1"/>
              <a:t>Frequens</a:t>
            </a:r>
            <a:r>
              <a:rPr lang="it-IT" dirty="0"/>
              <a:t> si stabilirono i provvedimenti per evitare futuri scismi (COD, 439-442) </a:t>
            </a:r>
          </a:p>
          <a:p>
            <a:endParaRPr lang="it-IT" dirty="0"/>
          </a:p>
        </p:txBody>
      </p:sp>
      <p:sp>
        <p:nvSpPr>
          <p:cNvPr id="4" name="Segnaposto piè di pagina 3">
            <a:extLst>
              <a:ext uri="{FF2B5EF4-FFF2-40B4-BE49-F238E27FC236}">
                <a16:creationId xmlns:a16="http://schemas.microsoft.com/office/drawing/2014/main" id="{7239B874-9FDF-04A7-2CDE-28471FA35D89}"/>
              </a:ext>
            </a:extLst>
          </p:cNvPr>
          <p:cNvSpPr>
            <a:spLocks noGrp="1"/>
          </p:cNvSpPr>
          <p:nvPr>
            <p:ph type="ftr" sz="quarter" idx="11"/>
          </p:nvPr>
        </p:nvSpPr>
        <p:spPr>
          <a:xfrm>
            <a:off x="514351" y="5260182"/>
            <a:ext cx="5551715" cy="283369"/>
          </a:xfrm>
        </p:spPr>
        <p:txBody>
          <a:bodyPr>
            <a:normAutofit/>
          </a:bodyPr>
          <a:lstStyle/>
          <a:p>
            <a:pPr>
              <a:spcAft>
                <a:spcPts val="600"/>
              </a:spcAft>
            </a:pPr>
            <a:r>
              <a:rPr lang="it-IT"/>
              <a:t>Storia della Chiesa moderna 2023 Lezione 1</a:t>
            </a:r>
          </a:p>
        </p:txBody>
      </p:sp>
    </p:spTree>
    <p:extLst>
      <p:ext uri="{BB962C8B-B14F-4D97-AF65-F5344CB8AC3E}">
        <p14:creationId xmlns:p14="http://schemas.microsoft.com/office/powerpoint/2010/main" val="540846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8B2A8B43-E288-418B-8561-C979F7B9CC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sz="1350"/>
          </a:p>
        </p:txBody>
      </p:sp>
      <p:pic>
        <p:nvPicPr>
          <p:cNvPr id="18" name="Picture 10">
            <a:extLst>
              <a:ext uri="{FF2B5EF4-FFF2-40B4-BE49-F238E27FC236}">
                <a16:creationId xmlns:a16="http://schemas.microsoft.com/office/drawing/2014/main" id="{82584CD3-40DA-4BB8-B4B7-D8D04BB31B4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1112676"/>
            <a:ext cx="9141619" cy="5142161"/>
          </a:xfrm>
          <a:prstGeom prst="rect">
            <a:avLst/>
          </a:prstGeom>
        </p:spPr>
      </p:pic>
      <p:sp useBgFill="1">
        <p:nvSpPr>
          <p:cNvPr id="19" name="Freeform: Shape 12">
            <a:extLst>
              <a:ext uri="{FF2B5EF4-FFF2-40B4-BE49-F238E27FC236}">
                <a16:creationId xmlns:a16="http://schemas.microsoft.com/office/drawing/2014/main" id="{F40D237A-4D9F-42DC-BAEB-E07EDD74B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57250"/>
            <a:ext cx="7906232" cy="5143500"/>
          </a:xfrm>
          <a:custGeom>
            <a:avLst/>
            <a:gdLst>
              <a:gd name="connsiteX0" fmla="*/ 10541643 w 10541643"/>
              <a:gd name="connsiteY0" fmla="*/ 0 h 6858000"/>
              <a:gd name="connsiteX1" fmla="*/ 8414569 w 10541643"/>
              <a:gd name="connsiteY1" fmla="*/ 0 h 6858000"/>
              <a:gd name="connsiteX2" fmla="*/ 7787557 w 10541643"/>
              <a:gd name="connsiteY2" fmla="*/ 0 h 6858000"/>
              <a:gd name="connsiteX3" fmla="*/ 5640889 w 10541643"/>
              <a:gd name="connsiteY3" fmla="*/ 0 h 6858000"/>
              <a:gd name="connsiteX4" fmla="*/ 1682914 w 10541643"/>
              <a:gd name="connsiteY4" fmla="*/ 0 h 6858000"/>
              <a:gd name="connsiteX5" fmla="*/ 0 w 10541643"/>
              <a:gd name="connsiteY5" fmla="*/ 6858000 h 6858000"/>
              <a:gd name="connsiteX6" fmla="*/ 5640889 w 10541643"/>
              <a:gd name="connsiteY6" fmla="*/ 6858000 h 6858000"/>
              <a:gd name="connsiteX7" fmla="*/ 6731655 w 10541643"/>
              <a:gd name="connsiteY7" fmla="*/ 6858000 h 6858000"/>
              <a:gd name="connsiteX8" fmla="*/ 7787557 w 10541643"/>
              <a:gd name="connsiteY8" fmla="*/ 6858000 h 6858000"/>
              <a:gd name="connsiteX9" fmla="*/ 8414569 w 10541643"/>
              <a:gd name="connsiteY9" fmla="*/ 6858000 h 6858000"/>
              <a:gd name="connsiteX10" fmla="*/ 10541643 w 10541643"/>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41643" h="6858000">
                <a:moveTo>
                  <a:pt x="10541643" y="0"/>
                </a:moveTo>
                <a:lnTo>
                  <a:pt x="8414569" y="0"/>
                </a:lnTo>
                <a:lnTo>
                  <a:pt x="7787557" y="0"/>
                </a:lnTo>
                <a:lnTo>
                  <a:pt x="5640889" y="0"/>
                </a:lnTo>
                <a:lnTo>
                  <a:pt x="1682914" y="0"/>
                </a:lnTo>
                <a:lnTo>
                  <a:pt x="0" y="6858000"/>
                </a:lnTo>
                <a:lnTo>
                  <a:pt x="5640889" y="6858000"/>
                </a:lnTo>
                <a:lnTo>
                  <a:pt x="6731655" y="6858000"/>
                </a:lnTo>
                <a:lnTo>
                  <a:pt x="7787557" y="6858000"/>
                </a:lnTo>
                <a:lnTo>
                  <a:pt x="8414569" y="6858000"/>
                </a:lnTo>
                <a:lnTo>
                  <a:pt x="10541643"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olo 1"/>
          <p:cNvSpPr>
            <a:spLocks noGrp="1"/>
          </p:cNvSpPr>
          <p:nvPr>
            <p:ph type="title"/>
          </p:nvPr>
        </p:nvSpPr>
        <p:spPr>
          <a:xfrm>
            <a:off x="514352" y="1314451"/>
            <a:ext cx="5804806" cy="692150"/>
          </a:xfrm>
        </p:spPr>
        <p:txBody>
          <a:bodyPr anchor="b">
            <a:normAutofit/>
          </a:bodyPr>
          <a:lstStyle/>
          <a:p>
            <a:pPr>
              <a:lnSpc>
                <a:spcPct val="90000"/>
              </a:lnSpc>
            </a:pPr>
            <a:r>
              <a:rPr lang="it-IT" sz="2000"/>
              <a:t>Il Concilio di Costanza: i progetti di riforma</a:t>
            </a:r>
          </a:p>
        </p:txBody>
      </p:sp>
      <p:sp>
        <p:nvSpPr>
          <p:cNvPr id="3" name="Segnaposto contenuto 2"/>
          <p:cNvSpPr>
            <a:spLocks noGrp="1"/>
          </p:cNvSpPr>
          <p:nvPr>
            <p:ph idx="1"/>
          </p:nvPr>
        </p:nvSpPr>
        <p:spPr>
          <a:xfrm>
            <a:off x="514352" y="2220318"/>
            <a:ext cx="6229349" cy="2980333"/>
          </a:xfrm>
        </p:spPr>
        <p:txBody>
          <a:bodyPr>
            <a:normAutofit fontScale="92500"/>
          </a:bodyPr>
          <a:lstStyle/>
          <a:p>
            <a:pPr>
              <a:lnSpc>
                <a:spcPct val="90000"/>
              </a:lnSpc>
            </a:pPr>
            <a:r>
              <a:rPr lang="it-IT" sz="1500">
                <a:solidFill>
                  <a:schemeClr val="tx1">
                    <a:lumMod val="85000"/>
                    <a:lumOff val="15000"/>
                  </a:schemeClr>
                </a:solidFill>
              </a:rPr>
              <a:t>Altri decreti, pubblicati in concomitanza al </a:t>
            </a:r>
            <a:r>
              <a:rPr lang="it-IT" sz="1500" i="1">
                <a:solidFill>
                  <a:schemeClr val="tx1">
                    <a:lumMod val="85000"/>
                    <a:lumOff val="15000"/>
                  </a:schemeClr>
                </a:solidFill>
              </a:rPr>
              <a:t>Frequens</a:t>
            </a:r>
            <a:r>
              <a:rPr lang="it-IT" sz="1500">
                <a:solidFill>
                  <a:schemeClr val="tx1">
                    <a:lumMod val="85000"/>
                    <a:lumOff val="15000"/>
                  </a:schemeClr>
                </a:solidFill>
              </a:rPr>
              <a:t>, contenevano misure di riforma della Chiesa</a:t>
            </a:r>
          </a:p>
          <a:p>
            <a:pPr lvl="1">
              <a:lnSpc>
                <a:spcPct val="90000"/>
              </a:lnSpc>
            </a:pPr>
            <a:r>
              <a:rPr lang="it-IT" sz="1500">
                <a:solidFill>
                  <a:schemeClr val="tx1">
                    <a:lumMod val="85000"/>
                    <a:lumOff val="15000"/>
                  </a:schemeClr>
                </a:solidFill>
              </a:rPr>
              <a:t>Ad esempio, per impedire «gravi perdite e danni sia spirituali che materiali alle chiese», si volle porre un freno al facile trasferimento dei vescovi da una diocesi all’altra e dei prelati maggiori da un posto all’altro; il freno sarebbe stato il controllo esercitato dai cardinali</a:t>
            </a:r>
          </a:p>
          <a:p>
            <a:pPr lvl="1">
              <a:lnSpc>
                <a:spcPct val="90000"/>
              </a:lnSpc>
            </a:pPr>
            <a:r>
              <a:rPr lang="it-IT" sz="1500">
                <a:solidFill>
                  <a:schemeClr val="tx1">
                    <a:lumMod val="85000"/>
                    <a:lumOff val="15000"/>
                  </a:schemeClr>
                </a:solidFill>
              </a:rPr>
              <a:t>Tuttavia, queste misure, già di per sé abbastanza blande, furono ulteriormente depotenziate lasciando in vigore la clausola «salvo le costituzioni e i privilegi delle chiese, dei monasteri e degli ordini religiosi», riducendo così la portata effettiva del decreto (cit. in COD, 443)</a:t>
            </a:r>
          </a:p>
          <a:p>
            <a:pPr lvl="1">
              <a:lnSpc>
                <a:spcPct val="90000"/>
              </a:lnSpc>
            </a:pPr>
            <a:r>
              <a:rPr lang="it-IT" sz="1500">
                <a:solidFill>
                  <a:schemeClr val="tx1">
                    <a:lumMod val="85000"/>
                    <a:lumOff val="15000"/>
                  </a:schemeClr>
                </a:solidFill>
              </a:rPr>
              <a:t>Fu imposto al papa di rinunciare all’esercizio dello jus spolii, cioè il diritto d’incamerare i beni di un ecclesiastico al momento della sua morte</a:t>
            </a:r>
          </a:p>
        </p:txBody>
      </p:sp>
      <p:sp>
        <p:nvSpPr>
          <p:cNvPr id="4" name="Segnaposto piè di pagina 3">
            <a:extLst>
              <a:ext uri="{FF2B5EF4-FFF2-40B4-BE49-F238E27FC236}">
                <a16:creationId xmlns:a16="http://schemas.microsoft.com/office/drawing/2014/main" id="{4347D99B-3284-9414-F5EE-97B13B95300F}"/>
              </a:ext>
            </a:extLst>
          </p:cNvPr>
          <p:cNvSpPr>
            <a:spLocks noGrp="1"/>
          </p:cNvSpPr>
          <p:nvPr>
            <p:ph type="ftr" sz="quarter" idx="11"/>
          </p:nvPr>
        </p:nvSpPr>
        <p:spPr>
          <a:xfrm>
            <a:off x="514352" y="5260182"/>
            <a:ext cx="5415119" cy="283369"/>
          </a:xfrm>
        </p:spPr>
        <p:txBody>
          <a:bodyPr>
            <a:normAutofit/>
          </a:bodyPr>
          <a:lstStyle/>
          <a:p>
            <a:pPr>
              <a:spcAft>
                <a:spcPts val="600"/>
              </a:spcAft>
            </a:pPr>
            <a:r>
              <a:rPr lang="it-IT">
                <a:solidFill>
                  <a:schemeClr val="tx1">
                    <a:lumMod val="75000"/>
                    <a:lumOff val="25000"/>
                  </a:schemeClr>
                </a:solidFill>
              </a:rPr>
              <a:t>Storia della Chiesa moderna 2023 Lezione 1</a:t>
            </a:r>
          </a:p>
        </p:txBody>
      </p:sp>
    </p:spTree>
    <p:extLst>
      <p:ext uri="{BB962C8B-B14F-4D97-AF65-F5344CB8AC3E}">
        <p14:creationId xmlns:p14="http://schemas.microsoft.com/office/powerpoint/2010/main" val="96658326"/>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851920" y="1083107"/>
            <a:ext cx="4944806" cy="1008112"/>
          </a:xfrm>
        </p:spPr>
        <p:txBody>
          <a:bodyPr>
            <a:normAutofit/>
          </a:bodyPr>
          <a:lstStyle/>
          <a:p>
            <a:r>
              <a:rPr lang="it-IT" dirty="0"/>
              <a:t>Il Concilio di Costanza</a:t>
            </a:r>
          </a:p>
        </p:txBody>
      </p:sp>
      <p:sp>
        <p:nvSpPr>
          <p:cNvPr id="3" name="Segnaposto contenuto 2"/>
          <p:cNvSpPr>
            <a:spLocks noGrp="1"/>
          </p:cNvSpPr>
          <p:nvPr>
            <p:ph idx="1"/>
          </p:nvPr>
        </p:nvSpPr>
        <p:spPr>
          <a:xfrm>
            <a:off x="3716593" y="2251587"/>
            <a:ext cx="4944806" cy="3972232"/>
          </a:xfrm>
        </p:spPr>
        <p:txBody>
          <a:bodyPr>
            <a:normAutofit/>
          </a:bodyPr>
          <a:lstStyle/>
          <a:p>
            <a:pPr>
              <a:lnSpc>
                <a:spcPct val="90000"/>
              </a:lnSpc>
            </a:pPr>
            <a:r>
              <a:rPr lang="it-IT" dirty="0"/>
              <a:t>Dopo l’elezione di Martino V:</a:t>
            </a:r>
          </a:p>
          <a:p>
            <a:pPr lvl="1">
              <a:lnSpc>
                <a:spcPct val="90000"/>
              </a:lnSpc>
            </a:pPr>
            <a:r>
              <a:rPr lang="it-IT" dirty="0"/>
              <a:t>(21 marzo 1418) sette decreti di riforma generale (COD, 447-450). </a:t>
            </a:r>
          </a:p>
          <a:p>
            <a:pPr lvl="1">
              <a:lnSpc>
                <a:spcPct val="90000"/>
              </a:lnSpc>
            </a:pPr>
            <a:r>
              <a:rPr lang="it-IT" dirty="0"/>
              <a:t>Essi toccavano molti aspetti della Chiesa, come le esenzioni concesse dopo la morte di Gregorio XI, l’ultimo papa legittimo, e come le dispense per non esercitare un ufficio a cui era legato un beneficio: le prime furono annullate e le seconde revocate in base al principio «beneficia </a:t>
            </a:r>
            <a:r>
              <a:rPr lang="it-IT" dirty="0" err="1"/>
              <a:t>propter</a:t>
            </a:r>
            <a:r>
              <a:rPr lang="it-IT" dirty="0"/>
              <a:t> officia» (i benefici, cioè il sostentamento economico, valgono solo per chi esercita i servizi ecclesiali ad essi collegati) </a:t>
            </a:r>
          </a:p>
          <a:p>
            <a:pPr lvl="1">
              <a:lnSpc>
                <a:spcPct val="90000"/>
              </a:lnSpc>
            </a:pPr>
            <a:r>
              <a:rPr lang="it-IT" dirty="0"/>
              <a:t>Inoltre, furono sospesi dalle loro funzioni gli ecclesiastici ordinati simoniacamente e il clero fu richiamato ad una vita semplice e sobria </a:t>
            </a:r>
          </a:p>
        </p:txBody>
      </p:sp>
      <p:sp>
        <p:nvSpPr>
          <p:cNvPr id="4" name="Segnaposto piè di pagina 3">
            <a:extLst>
              <a:ext uri="{FF2B5EF4-FFF2-40B4-BE49-F238E27FC236}">
                <a16:creationId xmlns:a16="http://schemas.microsoft.com/office/drawing/2014/main" id="{C4E0D514-4277-EC89-5A6E-3F110CF9162A}"/>
              </a:ext>
            </a:extLst>
          </p:cNvPr>
          <p:cNvSpPr>
            <a:spLocks noGrp="1"/>
          </p:cNvSpPr>
          <p:nvPr>
            <p:ph type="ftr" sz="quarter" idx="11"/>
          </p:nvPr>
        </p:nvSpPr>
        <p:spPr>
          <a:xfrm>
            <a:off x="539747" y="6391687"/>
            <a:ext cx="2870203" cy="377825"/>
          </a:xfrm>
        </p:spPr>
        <p:txBody>
          <a:bodyPr>
            <a:normAutofit/>
          </a:bodyPr>
          <a:lstStyle/>
          <a:p>
            <a:pPr>
              <a:spcAft>
                <a:spcPts val="600"/>
              </a:spcAft>
            </a:pPr>
            <a:r>
              <a:rPr lang="it-IT">
                <a:solidFill>
                  <a:srgbClr val="FFFFFF"/>
                </a:solidFill>
              </a:rPr>
              <a:t>Storia della Chiesa moderna 2023 Lezione 1</a:t>
            </a:r>
          </a:p>
        </p:txBody>
      </p:sp>
      <p:pic>
        <p:nvPicPr>
          <p:cNvPr id="7" name="Immagine 6" descr="Immagine che contiene Intaglio, Scultura in pietra, arte, statua&#10;&#10;Descrizione generata automaticamente">
            <a:extLst>
              <a:ext uri="{FF2B5EF4-FFF2-40B4-BE49-F238E27FC236}">
                <a16:creationId xmlns:a16="http://schemas.microsoft.com/office/drawing/2014/main" id="{485B2794-D08E-73AF-49AD-09F4F54B5E00}"/>
              </a:ext>
            </a:extLst>
          </p:cNvPr>
          <p:cNvPicPr>
            <a:picLocks noChangeAspect="1"/>
          </p:cNvPicPr>
          <p:nvPr/>
        </p:nvPicPr>
        <p:blipFill>
          <a:blip r:embed="rId3"/>
          <a:stretch>
            <a:fillRect/>
          </a:stretch>
        </p:blipFill>
        <p:spPr>
          <a:xfrm>
            <a:off x="0" y="1083107"/>
            <a:ext cx="3529444" cy="5140712"/>
          </a:xfrm>
          <a:prstGeom prst="rect">
            <a:avLst/>
          </a:prstGeom>
        </p:spPr>
      </p:pic>
    </p:spTree>
    <p:extLst>
      <p:ext uri="{BB962C8B-B14F-4D97-AF65-F5344CB8AC3E}">
        <p14:creationId xmlns:p14="http://schemas.microsoft.com/office/powerpoint/2010/main" val="2023826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Concilio di Costanza</a:t>
            </a:r>
          </a:p>
        </p:txBody>
      </p:sp>
      <p:sp>
        <p:nvSpPr>
          <p:cNvPr id="3" name="Segnaposto contenuto 2"/>
          <p:cNvSpPr>
            <a:spLocks noGrp="1"/>
          </p:cNvSpPr>
          <p:nvPr>
            <p:ph idx="1"/>
          </p:nvPr>
        </p:nvSpPr>
        <p:spPr/>
        <p:txBody>
          <a:bodyPr/>
          <a:lstStyle/>
          <a:p>
            <a:r>
              <a:rPr lang="it-IT" dirty="0">
                <a:effectLst/>
              </a:rPr>
              <a:t>Se si confrontano queste misure con la lista, fissata il 30 ottobre 1417, nella quale è annotato l’elenco delle riforme che il futuro papa avrebbe dovuto affrontare con il concilio (COD, 444), si nota che molte voci non vennero riprese come, ad esempio, la riforma del collegio cardinalizio, le riserve della Sede Apostolica, il conferimento dei benefici, le cause di competenza della curia romana, gli appelli alla medesima, le competenze della cancelleria e della penitenzieria, le indulgenze.</a:t>
            </a:r>
          </a:p>
          <a:p>
            <a:endParaRPr lang="it-IT" dirty="0"/>
          </a:p>
        </p:txBody>
      </p:sp>
      <p:sp>
        <p:nvSpPr>
          <p:cNvPr id="4" name="Segnaposto piè di pagina 3">
            <a:extLst>
              <a:ext uri="{FF2B5EF4-FFF2-40B4-BE49-F238E27FC236}">
                <a16:creationId xmlns:a16="http://schemas.microsoft.com/office/drawing/2014/main" id="{4D69C7D9-273B-C22F-0F90-4866C98FBFB2}"/>
              </a:ext>
            </a:extLst>
          </p:cNvPr>
          <p:cNvSpPr>
            <a:spLocks noGrp="1"/>
          </p:cNvSpPr>
          <p:nvPr>
            <p:ph type="ftr" sz="quarter" idx="11"/>
          </p:nvPr>
        </p:nvSpPr>
        <p:spPr/>
        <p:txBody>
          <a:bodyPr/>
          <a:lstStyle/>
          <a:p>
            <a:r>
              <a:rPr lang="it-IT"/>
              <a:t>Storia della Chiesa moderna 2023 Lezione 1</a:t>
            </a:r>
          </a:p>
        </p:txBody>
      </p:sp>
    </p:spTree>
    <p:extLst>
      <p:ext uri="{BB962C8B-B14F-4D97-AF65-F5344CB8AC3E}">
        <p14:creationId xmlns:p14="http://schemas.microsoft.com/office/powerpoint/2010/main" val="362625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836C5C77-F8F6-B848-A22E-692B9DD89359}"/>
              </a:ext>
            </a:extLst>
          </p:cNvPr>
          <p:cNvSpPr txBox="1">
            <a:spLocks/>
          </p:cNvSpPr>
          <p:nvPr/>
        </p:nvSpPr>
        <p:spPr bwMode="gray">
          <a:xfrm>
            <a:off x="514350" y="609600"/>
            <a:ext cx="7598569" cy="145626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3300" cap="all">
                <a:ln w="3175" cmpd="sng">
                  <a:noFill/>
                </a:ln>
                <a:solidFill>
                  <a:schemeClr val="tx1"/>
                </a:solidFill>
              </a:rPr>
              <a:t>Le radici della riforma protestante: ipotesi storiografiche</a:t>
            </a:r>
          </a:p>
        </p:txBody>
      </p:sp>
      <p:sp>
        <p:nvSpPr>
          <p:cNvPr id="2" name="Segnaposto piè di pagina 1">
            <a:extLst>
              <a:ext uri="{FF2B5EF4-FFF2-40B4-BE49-F238E27FC236}">
                <a16:creationId xmlns:a16="http://schemas.microsoft.com/office/drawing/2014/main" id="{3E29B972-BF52-A038-2AEC-7F2C24933B45}"/>
              </a:ext>
            </a:extLst>
          </p:cNvPr>
          <p:cNvSpPr>
            <a:spLocks noGrp="1"/>
          </p:cNvSpPr>
          <p:nvPr>
            <p:ph type="ftr" sz="quarter" idx="11"/>
          </p:nvPr>
        </p:nvSpPr>
        <p:spPr>
          <a:xfrm>
            <a:off x="514350" y="5870575"/>
            <a:ext cx="5870744" cy="377825"/>
          </a:xfrm>
        </p:spPr>
        <p:txBody>
          <a:bodyPr vert="horz" lIns="91440" tIns="45720" rIns="91440" bIns="45720" rtlCol="0" anchor="ctr">
            <a:normAutofit/>
          </a:bodyPr>
          <a:lstStyle/>
          <a:p>
            <a:pPr>
              <a:spcAft>
                <a:spcPts val="600"/>
              </a:spcAft>
            </a:pPr>
            <a:r>
              <a:rPr lang="en-US" b="0" i="0" kern="1200" dirty="0">
                <a:solidFill>
                  <a:schemeClr val="tx1"/>
                </a:solidFill>
                <a:effectLst/>
                <a:latin typeface="+mn-lt"/>
                <a:ea typeface="+mn-ea"/>
                <a:cs typeface="+mn-cs"/>
              </a:rPr>
              <a:t>Storia della Chiesa moderna 2023 Lezione 1</a:t>
            </a:r>
          </a:p>
        </p:txBody>
      </p:sp>
      <p:graphicFrame>
        <p:nvGraphicFramePr>
          <p:cNvPr id="18" name="Segnaposto contenuto 2">
            <a:extLst>
              <a:ext uri="{FF2B5EF4-FFF2-40B4-BE49-F238E27FC236}">
                <a16:creationId xmlns:a16="http://schemas.microsoft.com/office/drawing/2014/main" id="{0AD3BD58-00C8-F85C-FB43-024FA49888D0}"/>
              </a:ext>
            </a:extLst>
          </p:cNvPr>
          <p:cNvGraphicFramePr>
            <a:graphicFrameLocks noGrp="1"/>
          </p:cNvGraphicFramePr>
          <p:nvPr>
            <p:ph idx="1"/>
            <p:extLst>
              <p:ext uri="{D42A27DB-BD31-4B8C-83A1-F6EECF244321}">
                <p14:modId xmlns:p14="http://schemas.microsoft.com/office/powerpoint/2010/main" val="56839274"/>
              </p:ext>
            </p:extLst>
          </p:nvPr>
        </p:nvGraphicFramePr>
        <p:xfrm>
          <a:off x="514350" y="2406400"/>
          <a:ext cx="7598568" cy="3384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Concilio di Costanza</a:t>
            </a:r>
          </a:p>
        </p:txBody>
      </p:sp>
      <p:sp>
        <p:nvSpPr>
          <p:cNvPr id="3" name="Segnaposto contenuto 2"/>
          <p:cNvSpPr>
            <a:spLocks noGrp="1"/>
          </p:cNvSpPr>
          <p:nvPr>
            <p:ph idx="1"/>
          </p:nvPr>
        </p:nvSpPr>
        <p:spPr/>
        <p:txBody>
          <a:bodyPr/>
          <a:lstStyle/>
          <a:p>
            <a:r>
              <a:rPr lang="it-IT" dirty="0">
                <a:effectLst/>
              </a:rPr>
              <a:t>Il «pratico fallimento della limitata riforma» dipendeva dal fatto che già a Costanza non si avverò quanto fissato dal </a:t>
            </a:r>
            <a:r>
              <a:rPr lang="it-IT" i="1" dirty="0" err="1">
                <a:effectLst/>
              </a:rPr>
              <a:t>Frequens</a:t>
            </a:r>
            <a:r>
              <a:rPr lang="it-IT" dirty="0">
                <a:effectLst/>
              </a:rPr>
              <a:t>, cioè che il concilio divenisse lo </a:t>
            </a:r>
            <a:r>
              <a:rPr lang="it-IT" b="1" dirty="0">
                <a:effectLst/>
              </a:rPr>
              <a:t>strumento ordinario </a:t>
            </a:r>
            <a:r>
              <a:rPr lang="it-IT" dirty="0">
                <a:effectLst/>
              </a:rPr>
              <a:t>ed efficace per una permanente riforma della Chiesa, dal momento che già allora le misure più significative furono adottate non dal concilio ma dal papa mediante i </a:t>
            </a:r>
            <a:r>
              <a:rPr lang="it-IT" b="1" dirty="0">
                <a:effectLst/>
              </a:rPr>
              <a:t>concordati </a:t>
            </a:r>
            <a:endParaRPr lang="it-IT" b="1" dirty="0"/>
          </a:p>
        </p:txBody>
      </p:sp>
      <p:sp>
        <p:nvSpPr>
          <p:cNvPr id="4" name="Segnaposto piè di pagina 3">
            <a:extLst>
              <a:ext uri="{FF2B5EF4-FFF2-40B4-BE49-F238E27FC236}">
                <a16:creationId xmlns:a16="http://schemas.microsoft.com/office/drawing/2014/main" id="{754888E7-A40D-155C-3CB0-0E99145AD71B}"/>
              </a:ext>
            </a:extLst>
          </p:cNvPr>
          <p:cNvSpPr>
            <a:spLocks noGrp="1"/>
          </p:cNvSpPr>
          <p:nvPr>
            <p:ph type="ftr" sz="quarter" idx="11"/>
          </p:nvPr>
        </p:nvSpPr>
        <p:spPr/>
        <p:txBody>
          <a:bodyPr/>
          <a:lstStyle/>
          <a:p>
            <a:r>
              <a:rPr lang="it-IT"/>
              <a:t>Storia della Chiesa moderna 2023 Lezione 1</a:t>
            </a:r>
          </a:p>
        </p:txBody>
      </p:sp>
    </p:spTree>
    <p:extLst>
      <p:ext uri="{BB962C8B-B14F-4D97-AF65-F5344CB8AC3E}">
        <p14:creationId xmlns:p14="http://schemas.microsoft.com/office/powerpoint/2010/main" val="1000906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Concilio di Costanza: la </a:t>
            </a:r>
            <a:r>
              <a:rPr lang="it-IT" i="1" dirty="0"/>
              <a:t>Causa </a:t>
            </a:r>
            <a:r>
              <a:rPr lang="it-IT" i="1" dirty="0" err="1"/>
              <a:t>fidei</a:t>
            </a:r>
            <a:endParaRPr lang="it-IT" dirty="0"/>
          </a:p>
        </p:txBody>
      </p:sp>
      <p:sp>
        <p:nvSpPr>
          <p:cNvPr id="3" name="Segnaposto contenuto 2"/>
          <p:cNvSpPr>
            <a:spLocks noGrp="1"/>
          </p:cNvSpPr>
          <p:nvPr>
            <p:ph idx="1"/>
          </p:nvPr>
        </p:nvSpPr>
        <p:spPr>
          <a:xfrm>
            <a:off x="864382" y="2489200"/>
            <a:ext cx="3172630" cy="3530600"/>
          </a:xfrm>
        </p:spPr>
        <p:txBody>
          <a:bodyPr/>
          <a:lstStyle/>
          <a:p>
            <a:r>
              <a:rPr lang="it-IT" dirty="0"/>
              <a:t>Causa </a:t>
            </a:r>
            <a:r>
              <a:rPr lang="it-IT" dirty="0" err="1"/>
              <a:t>Fidei</a:t>
            </a:r>
            <a:endParaRPr lang="it-IT" dirty="0"/>
          </a:p>
          <a:p>
            <a:pPr lvl="1"/>
            <a:r>
              <a:rPr lang="it-IT" dirty="0"/>
              <a:t>Condanna di John </a:t>
            </a:r>
            <a:r>
              <a:rPr lang="it-IT" dirty="0" err="1"/>
              <a:t>Wyclif</a:t>
            </a:r>
            <a:r>
              <a:rPr lang="it-IT" dirty="0"/>
              <a:t> </a:t>
            </a:r>
          </a:p>
          <a:p>
            <a:pPr lvl="1"/>
            <a:r>
              <a:rPr lang="it-IT" dirty="0"/>
              <a:t>Condanna di </a:t>
            </a:r>
            <a:r>
              <a:rPr lang="it-IT" dirty="0" err="1"/>
              <a:t>Jan</a:t>
            </a:r>
            <a:r>
              <a:rPr lang="it-IT" dirty="0"/>
              <a:t> </a:t>
            </a:r>
            <a:r>
              <a:rPr lang="it-IT" dirty="0" err="1"/>
              <a:t>Hus</a:t>
            </a:r>
            <a:r>
              <a:rPr lang="it-IT" dirty="0"/>
              <a:t> e di Girolamo da Praga</a:t>
            </a:r>
          </a:p>
        </p:txBody>
      </p:sp>
      <p:sp>
        <p:nvSpPr>
          <p:cNvPr id="5" name="Segnaposto piè di pagina 4">
            <a:extLst>
              <a:ext uri="{FF2B5EF4-FFF2-40B4-BE49-F238E27FC236}">
                <a16:creationId xmlns:a16="http://schemas.microsoft.com/office/drawing/2014/main" id="{68DB1526-3344-C267-5018-B84756481B30}"/>
              </a:ext>
            </a:extLst>
          </p:cNvPr>
          <p:cNvSpPr>
            <a:spLocks noGrp="1"/>
          </p:cNvSpPr>
          <p:nvPr>
            <p:ph type="ftr" sz="quarter" idx="11"/>
          </p:nvPr>
        </p:nvSpPr>
        <p:spPr/>
        <p:txBody>
          <a:bodyPr/>
          <a:lstStyle/>
          <a:p>
            <a:r>
              <a:rPr lang="it-IT"/>
              <a:t>Storia della Chiesa moderna 2023 Lezione 1</a:t>
            </a:r>
          </a:p>
        </p:txBody>
      </p:sp>
      <p:pic>
        <p:nvPicPr>
          <p:cNvPr id="4" name="Immagine 3"/>
          <p:cNvPicPr>
            <a:picLocks noChangeAspect="1"/>
          </p:cNvPicPr>
          <p:nvPr/>
        </p:nvPicPr>
        <p:blipFill>
          <a:blip r:embed="rId2"/>
          <a:stretch>
            <a:fillRect/>
          </a:stretch>
        </p:blipFill>
        <p:spPr>
          <a:xfrm>
            <a:off x="3851920" y="2348880"/>
            <a:ext cx="5052527" cy="4086602"/>
          </a:xfrm>
          <a:prstGeom prst="rect">
            <a:avLst/>
          </a:prstGeom>
        </p:spPr>
      </p:pic>
    </p:spTree>
    <p:extLst>
      <p:ext uri="{BB962C8B-B14F-4D97-AF65-F5344CB8AC3E}">
        <p14:creationId xmlns:p14="http://schemas.microsoft.com/office/powerpoint/2010/main" val="627009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4309F57-B331-41A7-9154-15EC2AF45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857250"/>
            <a:ext cx="6633872" cy="5143500"/>
          </a:xfrm>
          <a:custGeom>
            <a:avLst/>
            <a:gdLst>
              <a:gd name="connsiteX0" fmla="*/ 0 w 8845162"/>
              <a:gd name="connsiteY0" fmla="*/ 0 h 6858000"/>
              <a:gd name="connsiteX1" fmla="*/ 6265248 w 8845162"/>
              <a:gd name="connsiteY1" fmla="*/ 0 h 6858000"/>
              <a:gd name="connsiteX2" fmla="*/ 7537703 w 8845162"/>
              <a:gd name="connsiteY2" fmla="*/ 0 h 6858000"/>
              <a:gd name="connsiteX3" fmla="*/ 8845162 w 8845162"/>
              <a:gd name="connsiteY3" fmla="*/ 0 h 6858000"/>
              <a:gd name="connsiteX4" fmla="*/ 8845162 w 8845162"/>
              <a:gd name="connsiteY4" fmla="*/ 6858000 h 6858000"/>
              <a:gd name="connsiteX5" fmla="*/ 7537703 w 8845162"/>
              <a:gd name="connsiteY5" fmla="*/ 6858000 h 6858000"/>
              <a:gd name="connsiteX6" fmla="*/ 6265248 w 8845162"/>
              <a:gd name="connsiteY6" fmla="*/ 6858000 h 6858000"/>
              <a:gd name="connsiteX7" fmla="*/ 20957 w 8845162"/>
              <a:gd name="connsiteY7" fmla="*/ 6858000 h 6858000"/>
              <a:gd name="connsiteX8" fmla="*/ 46002 w 8845162"/>
              <a:gd name="connsiteY8" fmla="*/ 6702325 h 6858000"/>
              <a:gd name="connsiteX9" fmla="*/ 69870 w 8845162"/>
              <a:gd name="connsiteY9" fmla="*/ 6547334 h 6858000"/>
              <a:gd name="connsiteX10" fmla="*/ 93234 w 8845162"/>
              <a:gd name="connsiteY10" fmla="*/ 6391658 h 6858000"/>
              <a:gd name="connsiteX11" fmla="*/ 113237 w 8845162"/>
              <a:gd name="connsiteY11" fmla="*/ 6235295 h 6858000"/>
              <a:gd name="connsiteX12" fmla="*/ 133409 w 8845162"/>
              <a:gd name="connsiteY12" fmla="*/ 6079619 h 6858000"/>
              <a:gd name="connsiteX13" fmla="*/ 152234 w 8845162"/>
              <a:gd name="connsiteY13" fmla="*/ 5923256 h 6858000"/>
              <a:gd name="connsiteX14" fmla="*/ 168370 w 8845162"/>
              <a:gd name="connsiteY14" fmla="*/ 5768951 h 6858000"/>
              <a:gd name="connsiteX15" fmla="*/ 183667 w 8845162"/>
              <a:gd name="connsiteY15" fmla="*/ 5612589 h 6858000"/>
              <a:gd name="connsiteX16" fmla="*/ 197619 w 8845162"/>
              <a:gd name="connsiteY16" fmla="*/ 5456912 h 6858000"/>
              <a:gd name="connsiteX17" fmla="*/ 209720 w 8845162"/>
              <a:gd name="connsiteY17" fmla="*/ 5303979 h 6858000"/>
              <a:gd name="connsiteX18" fmla="*/ 221823 w 8845162"/>
              <a:gd name="connsiteY18" fmla="*/ 5148988 h 6858000"/>
              <a:gd name="connsiteX19" fmla="*/ 231908 w 8845162"/>
              <a:gd name="connsiteY19" fmla="*/ 4996055 h 6858000"/>
              <a:gd name="connsiteX20" fmla="*/ 239808 w 8845162"/>
              <a:gd name="connsiteY20" fmla="*/ 4843121 h 6858000"/>
              <a:gd name="connsiteX21" fmla="*/ 248045 w 8845162"/>
              <a:gd name="connsiteY21" fmla="*/ 4690874 h 6858000"/>
              <a:gd name="connsiteX22" fmla="*/ 254936 w 8845162"/>
              <a:gd name="connsiteY22" fmla="*/ 4539998 h 6858000"/>
              <a:gd name="connsiteX23" fmla="*/ 259811 w 8845162"/>
              <a:gd name="connsiteY23" fmla="*/ 4390493 h 6858000"/>
              <a:gd name="connsiteX24" fmla="*/ 264014 w 8845162"/>
              <a:gd name="connsiteY24" fmla="*/ 4240989 h 6858000"/>
              <a:gd name="connsiteX25" fmla="*/ 268047 w 8845162"/>
              <a:gd name="connsiteY25" fmla="*/ 4092856 h 6858000"/>
              <a:gd name="connsiteX26" fmla="*/ 269897 w 8845162"/>
              <a:gd name="connsiteY26" fmla="*/ 3946781 h 6858000"/>
              <a:gd name="connsiteX27" fmla="*/ 271913 w 8845162"/>
              <a:gd name="connsiteY27" fmla="*/ 3800705 h 6858000"/>
              <a:gd name="connsiteX28" fmla="*/ 272922 w 8845162"/>
              <a:gd name="connsiteY28" fmla="*/ 3656687 h 6858000"/>
              <a:gd name="connsiteX29" fmla="*/ 271913 w 8845162"/>
              <a:gd name="connsiteY29" fmla="*/ 3514041 h 6858000"/>
              <a:gd name="connsiteX30" fmla="*/ 271913 w 8845162"/>
              <a:gd name="connsiteY30" fmla="*/ 3372766 h 6858000"/>
              <a:gd name="connsiteX31" fmla="*/ 269897 w 8845162"/>
              <a:gd name="connsiteY31" fmla="*/ 3232863 h 6858000"/>
              <a:gd name="connsiteX32" fmla="*/ 266871 w 8845162"/>
              <a:gd name="connsiteY32" fmla="*/ 3095703 h 6858000"/>
              <a:gd name="connsiteX33" fmla="*/ 264014 w 8845162"/>
              <a:gd name="connsiteY33" fmla="*/ 2959915 h 6858000"/>
              <a:gd name="connsiteX34" fmla="*/ 260820 w 8845162"/>
              <a:gd name="connsiteY34" fmla="*/ 2826869 h 6858000"/>
              <a:gd name="connsiteX35" fmla="*/ 255946 w 8845162"/>
              <a:gd name="connsiteY35" fmla="*/ 2694510 h 6858000"/>
              <a:gd name="connsiteX36" fmla="*/ 250734 w 8845162"/>
              <a:gd name="connsiteY36" fmla="*/ 2564209 h 6858000"/>
              <a:gd name="connsiteX37" fmla="*/ 246028 w 8845162"/>
              <a:gd name="connsiteY37" fmla="*/ 2436650 h 6858000"/>
              <a:gd name="connsiteX38" fmla="*/ 232749 w 8845162"/>
              <a:gd name="connsiteY38" fmla="*/ 2187704 h 6858000"/>
              <a:gd name="connsiteX39" fmla="*/ 218630 w 8845162"/>
              <a:gd name="connsiteY39" fmla="*/ 1949046 h 6858000"/>
              <a:gd name="connsiteX40" fmla="*/ 203837 w 8845162"/>
              <a:gd name="connsiteY40" fmla="*/ 1719989 h 6858000"/>
              <a:gd name="connsiteX41" fmla="*/ 187532 w 8845162"/>
              <a:gd name="connsiteY41" fmla="*/ 1503276 h 6858000"/>
              <a:gd name="connsiteX42" fmla="*/ 170555 w 8845162"/>
              <a:gd name="connsiteY42" fmla="*/ 1296164 h 6858000"/>
              <a:gd name="connsiteX43" fmla="*/ 152234 w 8845162"/>
              <a:gd name="connsiteY43" fmla="*/ 1104140 h 6858000"/>
              <a:gd name="connsiteX44" fmla="*/ 134248 w 8845162"/>
              <a:gd name="connsiteY44" fmla="*/ 923775 h 6858000"/>
              <a:gd name="connsiteX45" fmla="*/ 116263 w 8845162"/>
              <a:gd name="connsiteY45" fmla="*/ 757811 h 6858000"/>
              <a:gd name="connsiteX46" fmla="*/ 99286 w 8845162"/>
              <a:gd name="connsiteY46" fmla="*/ 605564 h 6858000"/>
              <a:gd name="connsiteX47" fmla="*/ 83149 w 8845162"/>
              <a:gd name="connsiteY47" fmla="*/ 470461 h 6858000"/>
              <a:gd name="connsiteX48" fmla="*/ 67853 w 8845162"/>
              <a:gd name="connsiteY48" fmla="*/ 348389 h 6858000"/>
              <a:gd name="connsiteX49" fmla="*/ 55078 w 8845162"/>
              <a:gd name="connsiteY49" fmla="*/ 245519 h 6858000"/>
              <a:gd name="connsiteX50" fmla="*/ 42976 w 8845162"/>
              <a:gd name="connsiteY50" fmla="*/ 159108 h 6858000"/>
              <a:gd name="connsiteX51" fmla="*/ 25662 w 8845162"/>
              <a:gd name="connsiteY51" fmla="*/ 40464 h 6858000"/>
              <a:gd name="connsiteX52" fmla="*/ 19779 w 8845162"/>
              <a:gd name="connsiteY52" fmla="*/ 2 h 6858000"/>
              <a:gd name="connsiteX53" fmla="*/ 26532 w 8845162"/>
              <a:gd name="connsiteY53" fmla="*/ 2 h 6858000"/>
              <a:gd name="connsiteX54" fmla="*/ 26532 w 8845162"/>
              <a:gd name="connsiteY54" fmla="*/ 1 h 6858000"/>
              <a:gd name="connsiteX55" fmla="*/ 0 w 8845162"/>
              <a:gd name="connsiteY5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845162" h="6858000">
                <a:moveTo>
                  <a:pt x="0" y="0"/>
                </a:moveTo>
                <a:lnTo>
                  <a:pt x="6265248" y="0"/>
                </a:lnTo>
                <a:lnTo>
                  <a:pt x="7537703" y="0"/>
                </a:lnTo>
                <a:lnTo>
                  <a:pt x="8845162" y="0"/>
                </a:lnTo>
                <a:lnTo>
                  <a:pt x="8845162" y="6858000"/>
                </a:lnTo>
                <a:lnTo>
                  <a:pt x="7537703" y="6858000"/>
                </a:lnTo>
                <a:lnTo>
                  <a:pt x="6265248" y="6858000"/>
                </a:lnTo>
                <a:lnTo>
                  <a:pt x="20957" y="6858000"/>
                </a:lnTo>
                <a:lnTo>
                  <a:pt x="46002" y="6702325"/>
                </a:lnTo>
                <a:lnTo>
                  <a:pt x="69870" y="6547334"/>
                </a:lnTo>
                <a:lnTo>
                  <a:pt x="93234" y="6391658"/>
                </a:lnTo>
                <a:lnTo>
                  <a:pt x="113237" y="6235295"/>
                </a:lnTo>
                <a:lnTo>
                  <a:pt x="133409" y="6079619"/>
                </a:lnTo>
                <a:lnTo>
                  <a:pt x="152234" y="5923256"/>
                </a:lnTo>
                <a:lnTo>
                  <a:pt x="168370" y="5768951"/>
                </a:lnTo>
                <a:lnTo>
                  <a:pt x="183667" y="5612589"/>
                </a:lnTo>
                <a:lnTo>
                  <a:pt x="197619" y="5456912"/>
                </a:lnTo>
                <a:lnTo>
                  <a:pt x="209720" y="5303979"/>
                </a:lnTo>
                <a:lnTo>
                  <a:pt x="221823" y="5148988"/>
                </a:lnTo>
                <a:lnTo>
                  <a:pt x="231908" y="4996055"/>
                </a:lnTo>
                <a:lnTo>
                  <a:pt x="239808" y="4843121"/>
                </a:lnTo>
                <a:lnTo>
                  <a:pt x="248045" y="4690874"/>
                </a:lnTo>
                <a:lnTo>
                  <a:pt x="254936" y="4539998"/>
                </a:lnTo>
                <a:lnTo>
                  <a:pt x="259811" y="4390493"/>
                </a:lnTo>
                <a:lnTo>
                  <a:pt x="264014" y="4240989"/>
                </a:lnTo>
                <a:lnTo>
                  <a:pt x="268047" y="4092856"/>
                </a:lnTo>
                <a:lnTo>
                  <a:pt x="269897" y="3946781"/>
                </a:lnTo>
                <a:lnTo>
                  <a:pt x="271913" y="3800705"/>
                </a:lnTo>
                <a:lnTo>
                  <a:pt x="272922" y="3656687"/>
                </a:lnTo>
                <a:lnTo>
                  <a:pt x="271913" y="3514041"/>
                </a:lnTo>
                <a:lnTo>
                  <a:pt x="271913" y="3372766"/>
                </a:lnTo>
                <a:lnTo>
                  <a:pt x="269897" y="3232863"/>
                </a:lnTo>
                <a:lnTo>
                  <a:pt x="266871" y="3095703"/>
                </a:lnTo>
                <a:lnTo>
                  <a:pt x="264014" y="2959915"/>
                </a:lnTo>
                <a:lnTo>
                  <a:pt x="260820" y="2826869"/>
                </a:lnTo>
                <a:lnTo>
                  <a:pt x="255946" y="2694510"/>
                </a:lnTo>
                <a:lnTo>
                  <a:pt x="250734" y="2564209"/>
                </a:lnTo>
                <a:lnTo>
                  <a:pt x="246028" y="2436650"/>
                </a:lnTo>
                <a:lnTo>
                  <a:pt x="232749" y="2187704"/>
                </a:lnTo>
                <a:lnTo>
                  <a:pt x="218630" y="1949046"/>
                </a:lnTo>
                <a:lnTo>
                  <a:pt x="203837" y="1719989"/>
                </a:lnTo>
                <a:lnTo>
                  <a:pt x="187532" y="1503276"/>
                </a:lnTo>
                <a:lnTo>
                  <a:pt x="170555" y="1296164"/>
                </a:lnTo>
                <a:lnTo>
                  <a:pt x="152234" y="1104140"/>
                </a:lnTo>
                <a:lnTo>
                  <a:pt x="134248" y="923775"/>
                </a:lnTo>
                <a:lnTo>
                  <a:pt x="116263" y="757811"/>
                </a:lnTo>
                <a:lnTo>
                  <a:pt x="99286" y="605564"/>
                </a:lnTo>
                <a:lnTo>
                  <a:pt x="83149" y="470461"/>
                </a:lnTo>
                <a:lnTo>
                  <a:pt x="67853" y="348389"/>
                </a:lnTo>
                <a:lnTo>
                  <a:pt x="55078" y="245519"/>
                </a:lnTo>
                <a:lnTo>
                  <a:pt x="42976" y="159108"/>
                </a:lnTo>
                <a:lnTo>
                  <a:pt x="25662" y="40464"/>
                </a:lnTo>
                <a:lnTo>
                  <a:pt x="19779" y="2"/>
                </a:lnTo>
                <a:lnTo>
                  <a:pt x="26532" y="2"/>
                </a:lnTo>
                <a:lnTo>
                  <a:pt x="26532" y="1"/>
                </a:lnTo>
                <a:lnTo>
                  <a:pt x="0"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olo 1"/>
          <p:cNvSpPr>
            <a:spLocks noGrp="1"/>
          </p:cNvSpPr>
          <p:nvPr>
            <p:ph type="title"/>
          </p:nvPr>
        </p:nvSpPr>
        <p:spPr>
          <a:xfrm>
            <a:off x="514351" y="1232807"/>
            <a:ext cx="5551714" cy="1020536"/>
          </a:xfrm>
        </p:spPr>
        <p:txBody>
          <a:bodyPr>
            <a:normAutofit/>
          </a:bodyPr>
          <a:lstStyle/>
          <a:p>
            <a:r>
              <a:rPr lang="it-IT" dirty="0"/>
              <a:t>Dopo Costanza</a:t>
            </a:r>
          </a:p>
        </p:txBody>
      </p:sp>
      <p:sp>
        <p:nvSpPr>
          <p:cNvPr id="3" name="Segnaposto contenuto 2"/>
          <p:cNvSpPr>
            <a:spLocks noGrp="1"/>
          </p:cNvSpPr>
          <p:nvPr>
            <p:ph idx="1"/>
          </p:nvPr>
        </p:nvSpPr>
        <p:spPr>
          <a:xfrm>
            <a:off x="514351" y="2253343"/>
            <a:ext cx="5551714" cy="2544083"/>
          </a:xfrm>
        </p:spPr>
        <p:txBody>
          <a:bodyPr>
            <a:normAutofit/>
          </a:bodyPr>
          <a:lstStyle/>
          <a:p>
            <a:r>
              <a:rPr lang="it-IT" dirty="0"/>
              <a:t>Concilio di Pavia-Siena 1423</a:t>
            </a:r>
          </a:p>
          <a:p>
            <a:r>
              <a:rPr lang="it-IT" dirty="0"/>
              <a:t>Concilio di Basilea 1431</a:t>
            </a:r>
            <a:r>
              <a:rPr lang="mr-IN" dirty="0"/>
              <a:t>…</a:t>
            </a:r>
            <a:endParaRPr lang="it-IT" dirty="0"/>
          </a:p>
          <a:p>
            <a:r>
              <a:rPr lang="mr-IN" dirty="0"/>
              <a:t>…</a:t>
            </a:r>
            <a:r>
              <a:rPr lang="it-IT" dirty="0"/>
              <a:t>trasferito a Ferrara nel 1438</a:t>
            </a:r>
            <a:r>
              <a:rPr lang="mr-IN" dirty="0"/>
              <a:t>…</a:t>
            </a:r>
            <a:endParaRPr lang="it-IT" dirty="0"/>
          </a:p>
          <a:p>
            <a:r>
              <a:rPr lang="mr-IN" dirty="0"/>
              <a:t>…</a:t>
            </a:r>
            <a:r>
              <a:rPr lang="it-IT" dirty="0"/>
              <a:t>a Firenze nel 1439</a:t>
            </a:r>
            <a:r>
              <a:rPr lang="mr-IN" dirty="0"/>
              <a:t>…</a:t>
            </a:r>
            <a:endParaRPr lang="it-IT" dirty="0"/>
          </a:p>
          <a:p>
            <a:r>
              <a:rPr lang="mr-IN" dirty="0"/>
              <a:t>…</a:t>
            </a:r>
            <a:r>
              <a:rPr lang="it-IT" dirty="0"/>
              <a:t>e infine a Roma nel 1443</a:t>
            </a:r>
          </a:p>
        </p:txBody>
      </p:sp>
      <p:sp>
        <p:nvSpPr>
          <p:cNvPr id="4" name="Segnaposto piè di pagina 3">
            <a:extLst>
              <a:ext uri="{FF2B5EF4-FFF2-40B4-BE49-F238E27FC236}">
                <a16:creationId xmlns:a16="http://schemas.microsoft.com/office/drawing/2014/main" id="{8C90E5C8-E738-2E96-37F0-9F89BBA7312F}"/>
              </a:ext>
            </a:extLst>
          </p:cNvPr>
          <p:cNvSpPr>
            <a:spLocks noGrp="1"/>
          </p:cNvSpPr>
          <p:nvPr>
            <p:ph type="ftr" sz="quarter" idx="11"/>
          </p:nvPr>
        </p:nvSpPr>
        <p:spPr>
          <a:xfrm>
            <a:off x="514351" y="5260182"/>
            <a:ext cx="5551715" cy="283369"/>
          </a:xfrm>
        </p:spPr>
        <p:txBody>
          <a:bodyPr>
            <a:normAutofit/>
          </a:bodyPr>
          <a:lstStyle/>
          <a:p>
            <a:pPr>
              <a:spcAft>
                <a:spcPts val="600"/>
              </a:spcAft>
            </a:pPr>
            <a:r>
              <a:rPr lang="it-IT"/>
              <a:t>Storia della Chiesa moderna 2023 Lezione 1</a:t>
            </a:r>
          </a:p>
        </p:txBody>
      </p:sp>
    </p:spTree>
    <p:extLst>
      <p:ext uri="{BB962C8B-B14F-4D97-AF65-F5344CB8AC3E}">
        <p14:creationId xmlns:p14="http://schemas.microsoft.com/office/powerpoint/2010/main" val="1555737910"/>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1786"/>
            <a:ext cx="9141618"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Vista aerea di terreno agricolo con strade di campagna">
            <a:extLst>
              <a:ext uri="{FF2B5EF4-FFF2-40B4-BE49-F238E27FC236}">
                <a16:creationId xmlns:a16="http://schemas.microsoft.com/office/drawing/2014/main" id="{57F0DF02-10D2-4AA6-E30B-3754FFEA0E8C}"/>
              </a:ext>
            </a:extLst>
          </p:cNvPr>
          <p:cNvPicPr>
            <a:picLocks noChangeAspect="1"/>
          </p:cNvPicPr>
          <p:nvPr/>
        </p:nvPicPr>
        <p:blipFill>
          <a:blip r:embed="rId2">
            <a:alphaModFix amt="25000"/>
          </a:blip>
          <a:srcRect l="9294" r="1705" b="-1"/>
          <a:stretch/>
        </p:blipFill>
        <p:spPr>
          <a:xfrm>
            <a:off x="20" y="10"/>
            <a:ext cx="9143980" cy="6857990"/>
          </a:xfrm>
          <a:prstGeom prst="rect">
            <a:avLst/>
          </a:prstGeom>
        </p:spPr>
      </p:pic>
      <p:pic>
        <p:nvPicPr>
          <p:cNvPr id="12" name="Picture 11">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9000"/>
            <a:extLst>
              <a:ext uri="{28A0092B-C50C-407E-A947-70E740481C1C}">
                <a14:useLocalDpi xmlns:a14="http://schemas.microsoft.com/office/drawing/2010/main" val="0"/>
              </a:ext>
            </a:extLst>
          </a:blip>
          <a:stretch>
            <a:fillRect/>
          </a:stretch>
        </p:blipFill>
        <p:spPr>
          <a:xfrm>
            <a:off x="1191" y="893"/>
            <a:ext cx="9141618" cy="6856214"/>
          </a:xfrm>
          <a:prstGeom prst="rect">
            <a:avLst/>
          </a:prstGeom>
        </p:spPr>
      </p:pic>
      <p:sp>
        <p:nvSpPr>
          <p:cNvPr id="2" name="Titolo 1"/>
          <p:cNvSpPr>
            <a:spLocks noGrp="1"/>
          </p:cNvSpPr>
          <p:nvPr>
            <p:ph type="title"/>
          </p:nvPr>
        </p:nvSpPr>
        <p:spPr>
          <a:xfrm>
            <a:off x="514350" y="609600"/>
            <a:ext cx="7598569" cy="1456267"/>
          </a:xfrm>
        </p:spPr>
        <p:txBody>
          <a:bodyPr>
            <a:normAutofit/>
          </a:bodyPr>
          <a:lstStyle/>
          <a:p>
            <a:r>
              <a:rPr lang="it-IT" dirty="0"/>
              <a:t>Il Concilio di Basilea</a:t>
            </a:r>
          </a:p>
        </p:txBody>
      </p:sp>
      <p:sp>
        <p:nvSpPr>
          <p:cNvPr id="3" name="Segnaposto contenuto 2"/>
          <p:cNvSpPr>
            <a:spLocks noGrp="1"/>
          </p:cNvSpPr>
          <p:nvPr>
            <p:ph idx="1"/>
          </p:nvPr>
        </p:nvSpPr>
        <p:spPr>
          <a:xfrm>
            <a:off x="514350" y="2142067"/>
            <a:ext cx="7598569" cy="3649133"/>
          </a:xfrm>
        </p:spPr>
        <p:txBody>
          <a:bodyPr>
            <a:normAutofit/>
          </a:bodyPr>
          <a:lstStyle/>
          <a:p>
            <a:r>
              <a:rPr lang="it-IT" dirty="0">
                <a:effectLst/>
              </a:rPr>
              <a:t>«Il santo sinodo, considerando che lo scioglimento del concilio</a:t>
            </a:r>
            <a:r>
              <a:rPr lang="it-IT" baseline="30000" dirty="0">
                <a:effectLst/>
              </a:rPr>
              <a:t> </a:t>
            </a:r>
            <a:r>
              <a:rPr lang="it-IT" dirty="0">
                <a:effectLst/>
              </a:rPr>
              <a:t>è stato fatto contro le disposizioni del concilio di Costanza, e che avrebbe per conseguenza un grave pericolo di eversione per la fede, di turbamento e danno per lo stato ecclesiastico e di scandalo per tutto il popolo cristiano, ha stabilito che esso non possa avvenire. E anzi, che, senza che esso costituisca il minimo ostacolo, con la grazia dello Spirito Santo, si proceda nella trattazione già lodevolmente iniziata dei problemi relativi alla stabilità della fede e alla salvezza del popolo cristiano»</a:t>
            </a:r>
            <a:endParaRPr lang="it-IT" dirty="0"/>
          </a:p>
        </p:txBody>
      </p:sp>
      <p:sp>
        <p:nvSpPr>
          <p:cNvPr id="4" name="Segnaposto piè di pagina 3">
            <a:extLst>
              <a:ext uri="{FF2B5EF4-FFF2-40B4-BE49-F238E27FC236}">
                <a16:creationId xmlns:a16="http://schemas.microsoft.com/office/drawing/2014/main" id="{CF300DAF-70BB-B215-8208-217A7CF22CD6}"/>
              </a:ext>
            </a:extLst>
          </p:cNvPr>
          <p:cNvSpPr>
            <a:spLocks noGrp="1"/>
          </p:cNvSpPr>
          <p:nvPr>
            <p:ph type="ftr" sz="quarter" idx="11"/>
          </p:nvPr>
        </p:nvSpPr>
        <p:spPr>
          <a:xfrm>
            <a:off x="514350" y="5870575"/>
            <a:ext cx="5870744" cy="377825"/>
          </a:xfrm>
        </p:spPr>
        <p:txBody>
          <a:bodyPr>
            <a:normAutofit/>
          </a:bodyPr>
          <a:lstStyle/>
          <a:p>
            <a:pPr>
              <a:spcAft>
                <a:spcPts val="600"/>
              </a:spcAft>
            </a:pPr>
            <a:r>
              <a:rPr lang="it-IT"/>
              <a:t>Storia della Chiesa moderna 2023 Lezione 1</a:t>
            </a:r>
          </a:p>
        </p:txBody>
      </p:sp>
    </p:spTree>
    <p:extLst>
      <p:ext uri="{BB962C8B-B14F-4D97-AF65-F5344CB8AC3E}">
        <p14:creationId xmlns:p14="http://schemas.microsoft.com/office/powerpoint/2010/main" val="1452918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723900" y="1314450"/>
            <a:ext cx="5856105" cy="824593"/>
          </a:xfrm>
        </p:spPr>
        <p:txBody>
          <a:bodyPr anchor="b">
            <a:normAutofit/>
          </a:bodyPr>
          <a:lstStyle/>
          <a:p>
            <a:r>
              <a:rPr lang="it-IT" sz="3000"/>
              <a:t>Il Concilio di Basilea</a:t>
            </a:r>
          </a:p>
        </p:txBody>
      </p:sp>
      <p:sp>
        <p:nvSpPr>
          <p:cNvPr id="3" name="Segnaposto contenuto 2"/>
          <p:cNvSpPr>
            <a:spLocks noGrp="1"/>
          </p:cNvSpPr>
          <p:nvPr>
            <p:ph idx="1"/>
          </p:nvPr>
        </p:nvSpPr>
        <p:spPr>
          <a:xfrm>
            <a:off x="723900" y="2463801"/>
            <a:ext cx="5856105" cy="2736850"/>
          </a:xfrm>
        </p:spPr>
        <p:txBody>
          <a:bodyPr anchor="t">
            <a:normAutofit/>
          </a:bodyPr>
          <a:lstStyle/>
          <a:p>
            <a:pPr>
              <a:lnSpc>
                <a:spcPct val="90000"/>
              </a:lnSpc>
            </a:pPr>
            <a:r>
              <a:rPr lang="it-IT" sz="1700">
                <a:effectLst/>
              </a:rPr>
              <a:t>«Il vescovo di Losanna e il decano di Utrecht non hanno portato da parte del santissimo signor papa la desiderata risposta, benché questi sia stato supplicato, interpellato, richiesto, pregato non solo da questi inviati del concilio a nome dello stesso concilio, ma anche dal serenissimo signor Sigismondo, re dei Romani e fedele difensore della chiesa. Questo santo sinodo, basandosi sul decreto della V sessione del sacro concilio di Costanza, ha deciso in questa solenne sessione di interpellare lo stesso santissimo signor papa e i reverendissimi signori cardinali, nel modo e nella forma che seguono»</a:t>
            </a:r>
            <a:endParaRPr lang="it-IT" sz="1700"/>
          </a:p>
        </p:txBody>
      </p:sp>
      <p:sp>
        <p:nvSpPr>
          <p:cNvPr id="4" name="Segnaposto piè di pagina 3">
            <a:extLst>
              <a:ext uri="{FF2B5EF4-FFF2-40B4-BE49-F238E27FC236}">
                <a16:creationId xmlns:a16="http://schemas.microsoft.com/office/drawing/2014/main" id="{4518F149-343A-6171-D19B-1B876AB55FA9}"/>
              </a:ext>
            </a:extLst>
          </p:cNvPr>
          <p:cNvSpPr>
            <a:spLocks noGrp="1"/>
          </p:cNvSpPr>
          <p:nvPr>
            <p:ph type="ftr" sz="quarter" idx="11"/>
          </p:nvPr>
        </p:nvSpPr>
        <p:spPr>
          <a:xfrm>
            <a:off x="723900" y="5260182"/>
            <a:ext cx="4027715" cy="283369"/>
          </a:xfrm>
        </p:spPr>
        <p:txBody>
          <a:bodyPr>
            <a:normAutofit/>
          </a:bodyPr>
          <a:lstStyle/>
          <a:p>
            <a:pPr>
              <a:spcAft>
                <a:spcPts val="600"/>
              </a:spcAft>
            </a:pPr>
            <a:r>
              <a:rPr lang="it-IT"/>
              <a:t>Storia della Chiesa moderna 2023 Lezione 1</a:t>
            </a:r>
          </a:p>
        </p:txBody>
      </p:sp>
    </p:spTree>
    <p:extLst>
      <p:ext uri="{BB962C8B-B14F-4D97-AF65-F5344CB8AC3E}">
        <p14:creationId xmlns:p14="http://schemas.microsoft.com/office/powerpoint/2010/main" val="1408740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Il Concilio di Basilea</a:t>
            </a:r>
            <a:endParaRPr lang="it-IT" dirty="0"/>
          </a:p>
        </p:txBody>
      </p:sp>
      <p:sp>
        <p:nvSpPr>
          <p:cNvPr id="3" name="Segnaposto contenuto 2"/>
          <p:cNvSpPr>
            <a:spLocks noGrp="1"/>
          </p:cNvSpPr>
          <p:nvPr>
            <p:ph idx="1"/>
          </p:nvPr>
        </p:nvSpPr>
        <p:spPr>
          <a:xfrm>
            <a:off x="914400" y="1951336"/>
            <a:ext cx="8028098" cy="4108152"/>
          </a:xfrm>
        </p:spPr>
        <p:txBody>
          <a:bodyPr>
            <a:normAutofit/>
          </a:bodyPr>
          <a:lstStyle/>
          <a:p>
            <a:r>
              <a:rPr lang="it-IT" dirty="0"/>
              <a:t>Questo santo sinodo, legittimamente riunito nello Spirito santo, con ogni riverenza e istanza supplica il beatissimo signor papa Eugenio e per la misericordia di Gesù Cristo lo prega, gli chiede, lo scongiura, e lo esorta a revocare di fatto il preteso scioglimento, come di fatto è stato emesso; e a trasmettere e pubblicare nelle diverse parti del mondo la revoca, come ha fatto per lo scioglimento; e a desistere assolutamente da qualsiasi impedimento al concilio. Anzi, com'è suo dovere, lo favorisca e lo assista; gli procuri i sussidi e gli aiuti opportuni; e fra tre mesi - tempo che esso gli assegna e gli stabilisce come termine perentorio - se le sue condizioni di salute lo permetteranno, venga personalmente. Diversamente, voglia destinare in luogo e vece sua una o più persone e le mandi con pieni poteri, perché possano concludere ogni singola questione di questo concilio fino alla sua completa conclusione, attraverso le varie fasi, gradualmente e successivamente»</a:t>
            </a:r>
          </a:p>
        </p:txBody>
      </p:sp>
      <p:sp>
        <p:nvSpPr>
          <p:cNvPr id="4" name="Segnaposto piè di pagina 3">
            <a:extLst>
              <a:ext uri="{FF2B5EF4-FFF2-40B4-BE49-F238E27FC236}">
                <a16:creationId xmlns:a16="http://schemas.microsoft.com/office/drawing/2014/main" id="{6456B3BD-FF8E-E813-37A9-7878BCEE6606}"/>
              </a:ext>
            </a:extLst>
          </p:cNvPr>
          <p:cNvSpPr>
            <a:spLocks noGrp="1"/>
          </p:cNvSpPr>
          <p:nvPr>
            <p:ph type="ftr" sz="quarter" idx="11"/>
          </p:nvPr>
        </p:nvSpPr>
        <p:spPr/>
        <p:txBody>
          <a:bodyPr/>
          <a:lstStyle/>
          <a:p>
            <a:r>
              <a:rPr lang="it-IT"/>
              <a:t>Storia della Chiesa moderna 2023 Lezione 1</a:t>
            </a:r>
          </a:p>
        </p:txBody>
      </p:sp>
    </p:spTree>
    <p:extLst>
      <p:ext uri="{BB962C8B-B14F-4D97-AF65-F5344CB8AC3E}">
        <p14:creationId xmlns:p14="http://schemas.microsoft.com/office/powerpoint/2010/main" val="71312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Concilio di Basilea</a:t>
            </a:r>
          </a:p>
        </p:txBody>
      </p:sp>
      <p:sp>
        <p:nvSpPr>
          <p:cNvPr id="3" name="Segnaposto contenuto 2"/>
          <p:cNvSpPr>
            <a:spLocks noGrp="1"/>
          </p:cNvSpPr>
          <p:nvPr>
            <p:ph idx="1"/>
          </p:nvPr>
        </p:nvSpPr>
        <p:spPr>
          <a:xfrm>
            <a:off x="912420" y="1879328"/>
            <a:ext cx="7740066" cy="4180160"/>
          </a:xfrm>
        </p:spPr>
        <p:txBody>
          <a:bodyPr>
            <a:normAutofit/>
          </a:bodyPr>
          <a:lstStyle/>
          <a:p>
            <a:r>
              <a:rPr lang="it-IT" dirty="0">
                <a:effectLst/>
              </a:rPr>
              <a:t>Altrimenti, se sua santità trascurasse di farlo, - cosa che neppure si deve pensare del vicario di Cristo - il santo sinodo, secondo quanto gli sembrerà giusto e lo Spirito santo gli avrà suggerito, cercherà di provvedere alle necessità della chiesa e procederà conforme al diritto divino ed umano insieme. Similmente prega i reverendissimi signori cardinali, - che come cardini principali della chiesa di Dio dovrebbero attendere col massimo zelo a queste cose, - chiede loro, li scongiura e li esorta a voler fare sollecita istanza presso il signor papa per quanto riguarda i problemi accennati, e a voler favorire e assistere e aiutare in tutti i modi possibili il concilio. </a:t>
            </a:r>
            <a:endParaRPr lang="it-IT" dirty="0"/>
          </a:p>
        </p:txBody>
      </p:sp>
      <p:sp>
        <p:nvSpPr>
          <p:cNvPr id="4" name="Segnaposto piè di pagina 3">
            <a:extLst>
              <a:ext uri="{FF2B5EF4-FFF2-40B4-BE49-F238E27FC236}">
                <a16:creationId xmlns:a16="http://schemas.microsoft.com/office/drawing/2014/main" id="{0F114E5E-F305-5C73-5107-AC0BC126F6B6}"/>
              </a:ext>
            </a:extLst>
          </p:cNvPr>
          <p:cNvSpPr>
            <a:spLocks noGrp="1"/>
          </p:cNvSpPr>
          <p:nvPr>
            <p:ph type="ftr" sz="quarter" idx="11"/>
          </p:nvPr>
        </p:nvSpPr>
        <p:spPr/>
        <p:txBody>
          <a:bodyPr/>
          <a:lstStyle/>
          <a:p>
            <a:r>
              <a:rPr lang="it-IT"/>
              <a:t>Storia della Chiesa moderna 2023 Lezione 1</a:t>
            </a:r>
          </a:p>
        </p:txBody>
      </p:sp>
    </p:spTree>
    <p:extLst>
      <p:ext uri="{BB962C8B-B14F-4D97-AF65-F5344CB8AC3E}">
        <p14:creationId xmlns:p14="http://schemas.microsoft.com/office/powerpoint/2010/main" val="1539060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Il Concilio di Basilea</a:t>
            </a:r>
            <a:endParaRPr lang="it-IT" dirty="0"/>
          </a:p>
        </p:txBody>
      </p:sp>
      <p:sp>
        <p:nvSpPr>
          <p:cNvPr id="3" name="Segnaposto contenuto 2"/>
          <p:cNvSpPr>
            <a:spLocks noGrp="1"/>
          </p:cNvSpPr>
          <p:nvPr>
            <p:ph idx="1"/>
          </p:nvPr>
        </p:nvSpPr>
        <p:spPr>
          <a:xfrm>
            <a:off x="864382" y="2489200"/>
            <a:ext cx="8028098" cy="4252168"/>
          </a:xfrm>
        </p:spPr>
        <p:txBody>
          <a:bodyPr>
            <a:normAutofit/>
          </a:bodyPr>
          <a:lstStyle/>
          <a:p>
            <a:r>
              <a:rPr lang="it-IT" dirty="0"/>
              <a:t>E poiché la loro presenza, data la loro autorità e grande prudenza ed esperienza delle cose, potrebbe essere assai utile a questo sacro concilio, chiede, esorta, cita i signori cardinali e ciascuno di loro in particolare, perché entro tre mesi, cessando ogni impedimento canonico, vengano al sacro concilio generale; termine che stabilisce e assegna in modo preciso e perentorio. In caso diverso, poiché la loro negligenza nel venire a questo sacro concilio per rimediare a tante necessità della chiesa, senza dubbio sarebbe causa di grande pericolo per la fede cattolica, e per tutta la chiesa, questo santo sinodo, trascorso il termine suddetto, procederà contro i negligenti nel venire - come esige la loro contumacia nel modo che consiglieranno e permetteranno le prescrizioni del diritto divino e umano, e cercherà, con l'aiuto dell'Altissimo, di provvedere alle necessità della chiesa</a:t>
            </a:r>
          </a:p>
          <a:p>
            <a:endParaRPr lang="it-IT" dirty="0"/>
          </a:p>
          <a:p>
            <a:endParaRPr lang="it-IT" dirty="0"/>
          </a:p>
        </p:txBody>
      </p:sp>
      <p:sp>
        <p:nvSpPr>
          <p:cNvPr id="4" name="Segnaposto piè di pagina 3">
            <a:extLst>
              <a:ext uri="{FF2B5EF4-FFF2-40B4-BE49-F238E27FC236}">
                <a16:creationId xmlns:a16="http://schemas.microsoft.com/office/drawing/2014/main" id="{3D7FB1F2-6C4A-5C8F-F4D6-C4541439A03C}"/>
              </a:ext>
            </a:extLst>
          </p:cNvPr>
          <p:cNvSpPr>
            <a:spLocks noGrp="1"/>
          </p:cNvSpPr>
          <p:nvPr>
            <p:ph type="ftr" sz="quarter" idx="11"/>
          </p:nvPr>
        </p:nvSpPr>
        <p:spPr/>
        <p:txBody>
          <a:bodyPr/>
          <a:lstStyle/>
          <a:p>
            <a:r>
              <a:rPr lang="it-IT"/>
              <a:t>Storia della Chiesa moderna 2023 Lezione 1</a:t>
            </a:r>
          </a:p>
        </p:txBody>
      </p:sp>
    </p:spTree>
    <p:extLst>
      <p:ext uri="{BB962C8B-B14F-4D97-AF65-F5344CB8AC3E}">
        <p14:creationId xmlns:p14="http://schemas.microsoft.com/office/powerpoint/2010/main" val="554824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716593" y="639097"/>
            <a:ext cx="4944806" cy="1612490"/>
          </a:xfrm>
        </p:spPr>
        <p:txBody>
          <a:bodyPr>
            <a:normAutofit/>
          </a:bodyPr>
          <a:lstStyle/>
          <a:p>
            <a:r>
              <a:rPr lang="it-IT" dirty="0"/>
              <a:t>Conseguenze di Basilea</a:t>
            </a:r>
          </a:p>
        </p:txBody>
      </p:sp>
      <p:pic>
        <p:nvPicPr>
          <p:cNvPr id="2050" name="Picture 2" descr="undefined">
            <a:extLst>
              <a:ext uri="{FF2B5EF4-FFF2-40B4-BE49-F238E27FC236}">
                <a16:creationId xmlns:a16="http://schemas.microsoft.com/office/drawing/2014/main" id="{E7986486-7920-5CF6-648D-2B5F1D058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387" r="15194"/>
          <a:stretch/>
        </p:blipFill>
        <p:spPr bwMode="auto">
          <a:xfrm>
            <a:off x="20" y="975"/>
            <a:ext cx="347698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p:cNvSpPr>
            <a:spLocks noGrp="1"/>
          </p:cNvSpPr>
          <p:nvPr>
            <p:ph idx="1"/>
          </p:nvPr>
        </p:nvSpPr>
        <p:spPr>
          <a:xfrm>
            <a:off x="3716593" y="2251587"/>
            <a:ext cx="4944806" cy="3972232"/>
          </a:xfrm>
        </p:spPr>
        <p:txBody>
          <a:bodyPr>
            <a:normAutofit/>
          </a:bodyPr>
          <a:lstStyle/>
          <a:p>
            <a:pPr>
              <a:lnSpc>
                <a:spcPct val="90000"/>
              </a:lnSpc>
            </a:pPr>
            <a:r>
              <a:rPr lang="it-IT" sz="1400">
                <a:effectLst/>
              </a:rPr>
              <a:t>Nel trasferimento da Basilea a Ferrara avevano seguito il papa personalità del calibro del card. Giuliano Cesarini e di Niccolò Cusano</a:t>
            </a:r>
          </a:p>
          <a:p>
            <a:pPr>
              <a:lnSpc>
                <a:spcPct val="90000"/>
              </a:lnSpc>
            </a:pPr>
            <a:r>
              <a:rPr lang="it-IT" sz="1400">
                <a:effectLst/>
              </a:rPr>
              <a:t>Tra quanti restarono a Basilea, proclamandosi gli unici rappresentanti della Chiesa, vi erano comunque uomini non meno influenti, come il canonista Niccolò Tedeschi, il teologo Giovanni di Segovia ed Enea Silvio </a:t>
            </a:r>
            <a:r>
              <a:rPr lang="it-IT" sz="1400" err="1">
                <a:effectLst/>
              </a:rPr>
              <a:t>Piccolomini</a:t>
            </a:r>
            <a:r>
              <a:rPr lang="it-IT" sz="1400">
                <a:effectLst/>
              </a:rPr>
              <a:t>. </a:t>
            </a:r>
          </a:p>
          <a:p>
            <a:pPr>
              <a:lnSpc>
                <a:spcPct val="90000"/>
              </a:lnSpc>
            </a:pPr>
            <a:r>
              <a:rPr lang="it-IT" sz="1400">
                <a:effectLst/>
              </a:rPr>
              <a:t>Quanti erano rimasti a Basilea deposero come eretico Eugenio IV e il 5 novembre 1439 elessero (come </a:t>
            </a:r>
            <a:r>
              <a:rPr lang="it-IT" sz="1400" b="1">
                <a:effectLst/>
              </a:rPr>
              <a:t>antipapa)</a:t>
            </a:r>
            <a:r>
              <a:rPr lang="it-IT" sz="1400">
                <a:effectLst/>
              </a:rPr>
              <a:t> il duca Amedeo di Savoia (che assunse il nome di </a:t>
            </a:r>
            <a:r>
              <a:rPr lang="it-IT" sz="1400" b="1">
                <a:effectLst/>
              </a:rPr>
              <a:t>Felice V</a:t>
            </a:r>
            <a:r>
              <a:rPr lang="it-IT" sz="1400">
                <a:effectLst/>
              </a:rPr>
              <a:t>). </a:t>
            </a:r>
          </a:p>
          <a:p>
            <a:pPr lvl="1">
              <a:lnSpc>
                <a:spcPct val="90000"/>
              </a:lnSpc>
            </a:pPr>
            <a:r>
              <a:rPr lang="it-IT" sz="1400">
                <a:effectLst/>
              </a:rPr>
              <a:t>In tal modo, il conciliarismo, che a Costanza aveva aiutato a comporre lo Scisma d’Occidente, provocò a Basilea una nuova divisione nella Chiesa. Ciò squalificò ulteriormente la teoria conciliarista.</a:t>
            </a:r>
          </a:p>
          <a:p>
            <a:pPr>
              <a:lnSpc>
                <a:spcPct val="90000"/>
              </a:lnSpc>
            </a:pPr>
            <a:r>
              <a:rPr lang="it-IT" sz="1400">
                <a:effectLst/>
              </a:rPr>
              <a:t>Lo scisma sorto a Basilea durò dieci anni, fino all’aprile 1449, quando Felice V abdicò, ricompensato dal cappello cardinalizio. </a:t>
            </a:r>
          </a:p>
        </p:txBody>
      </p:sp>
      <p:sp>
        <p:nvSpPr>
          <p:cNvPr id="4" name="Segnaposto piè di pagina 3">
            <a:extLst>
              <a:ext uri="{FF2B5EF4-FFF2-40B4-BE49-F238E27FC236}">
                <a16:creationId xmlns:a16="http://schemas.microsoft.com/office/drawing/2014/main" id="{547281EB-13B0-B090-C85E-64AAABFBEF34}"/>
              </a:ext>
            </a:extLst>
          </p:cNvPr>
          <p:cNvSpPr>
            <a:spLocks noGrp="1"/>
          </p:cNvSpPr>
          <p:nvPr>
            <p:ph type="ftr" sz="quarter" idx="11"/>
          </p:nvPr>
        </p:nvSpPr>
        <p:spPr>
          <a:xfrm>
            <a:off x="539747" y="6391687"/>
            <a:ext cx="2870203" cy="377825"/>
          </a:xfrm>
        </p:spPr>
        <p:txBody>
          <a:bodyPr>
            <a:normAutofit/>
          </a:bodyPr>
          <a:lstStyle/>
          <a:p>
            <a:pPr>
              <a:spcAft>
                <a:spcPts val="600"/>
              </a:spcAft>
            </a:pPr>
            <a:r>
              <a:rPr lang="it-IT">
                <a:solidFill>
                  <a:srgbClr val="FFFFFF"/>
                </a:solidFill>
              </a:rPr>
              <a:t>Storia della Chiesa moderna 2023 Lezione 1</a:t>
            </a:r>
          </a:p>
        </p:txBody>
      </p:sp>
    </p:spTree>
    <p:extLst>
      <p:ext uri="{BB962C8B-B14F-4D97-AF65-F5344CB8AC3E}">
        <p14:creationId xmlns:p14="http://schemas.microsoft.com/office/powerpoint/2010/main" val="190426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Concilio di Firenze</a:t>
            </a:r>
          </a:p>
        </p:txBody>
      </p:sp>
      <p:sp>
        <p:nvSpPr>
          <p:cNvPr id="3" name="Segnaposto contenuto 2"/>
          <p:cNvSpPr>
            <a:spLocks noGrp="1"/>
          </p:cNvSpPr>
          <p:nvPr>
            <p:ph idx="1"/>
          </p:nvPr>
        </p:nvSpPr>
        <p:spPr/>
        <p:txBody>
          <a:bodyPr>
            <a:normAutofit/>
          </a:bodyPr>
          <a:lstStyle/>
          <a:p>
            <a:r>
              <a:rPr lang="it-IT" dirty="0">
                <a:effectLst/>
              </a:rPr>
              <a:t>Il Concilio ebbe come argomento principale </a:t>
            </a:r>
            <a:r>
              <a:rPr lang="it-IT" b="1" dirty="0">
                <a:effectLst/>
              </a:rPr>
              <a:t>l’unione tra Chiesa latina e varie Chiese orientali</a:t>
            </a:r>
            <a:endParaRPr lang="it-IT" dirty="0">
              <a:effectLst/>
            </a:endParaRPr>
          </a:p>
          <a:p>
            <a:r>
              <a:rPr lang="it-IT" dirty="0">
                <a:effectLst/>
              </a:rPr>
              <a:t> Atti d’unione stipulati a Firenze e a Roma</a:t>
            </a:r>
          </a:p>
          <a:p>
            <a:pPr lvl="1"/>
            <a:r>
              <a:rPr lang="it-IT" dirty="0">
                <a:effectLst/>
              </a:rPr>
              <a:t>con la Chiesa greca ortodossa (Firenze, 6 luglio 1439)</a:t>
            </a:r>
          </a:p>
          <a:p>
            <a:pPr lvl="1"/>
            <a:r>
              <a:rPr lang="it-IT" dirty="0">
                <a:effectLst/>
              </a:rPr>
              <a:t>con la Chiesa armena (Firenze, 22 novembre 1439)</a:t>
            </a:r>
          </a:p>
          <a:p>
            <a:pPr lvl="1"/>
            <a:r>
              <a:rPr lang="it-IT" dirty="0">
                <a:effectLst/>
              </a:rPr>
              <a:t>con la Chiesa copta ed etiope (Firenze, 4 febbraio 1442)</a:t>
            </a:r>
          </a:p>
          <a:p>
            <a:pPr lvl="1"/>
            <a:r>
              <a:rPr lang="it-IT" dirty="0">
                <a:effectLst/>
              </a:rPr>
              <a:t>con la Chiesa siriaca (Roma, 30 novembre 1444)</a:t>
            </a:r>
          </a:p>
          <a:p>
            <a:pPr lvl="1"/>
            <a:r>
              <a:rPr lang="it-IT" dirty="0">
                <a:effectLst/>
              </a:rPr>
              <a:t>con le Chiese caldee e maronite di Cipro (Roma, 7 agosto 1445) </a:t>
            </a:r>
          </a:p>
          <a:p>
            <a:endParaRPr lang="it-IT" dirty="0"/>
          </a:p>
        </p:txBody>
      </p:sp>
      <p:sp>
        <p:nvSpPr>
          <p:cNvPr id="4" name="Segnaposto piè di pagina 3">
            <a:extLst>
              <a:ext uri="{FF2B5EF4-FFF2-40B4-BE49-F238E27FC236}">
                <a16:creationId xmlns:a16="http://schemas.microsoft.com/office/drawing/2014/main" id="{E59C1382-41CF-B702-7500-FA3DB27FE58E}"/>
              </a:ext>
            </a:extLst>
          </p:cNvPr>
          <p:cNvSpPr>
            <a:spLocks noGrp="1"/>
          </p:cNvSpPr>
          <p:nvPr>
            <p:ph type="ftr" sz="quarter" idx="11"/>
          </p:nvPr>
        </p:nvSpPr>
        <p:spPr/>
        <p:txBody>
          <a:bodyPr/>
          <a:lstStyle/>
          <a:p>
            <a:r>
              <a:rPr lang="it-IT"/>
              <a:t>Storia della Chiesa moderna 2023 Lezione 1</a:t>
            </a:r>
          </a:p>
        </p:txBody>
      </p:sp>
    </p:spTree>
    <p:extLst>
      <p:ext uri="{BB962C8B-B14F-4D97-AF65-F5344CB8AC3E}">
        <p14:creationId xmlns:p14="http://schemas.microsoft.com/office/powerpoint/2010/main" val="430230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6000"/>
                <a:hueMod val="100000"/>
                <a:satMod val="180000"/>
                <a:lumMod val="110000"/>
              </a:schemeClr>
            </a:gs>
            <a:gs pos="100000">
              <a:schemeClr val="bg2">
                <a:shade val="96000"/>
                <a:satMod val="160000"/>
                <a:lumMod val="100000"/>
              </a:schemeClr>
            </a:gs>
          </a:gsLst>
          <a:lin ang="4740000" scaled="1"/>
        </a:gra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E1EB41F2-E181-4D4D-9131-A30F6B0A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3" name="Freeform: Shape 12">
            <a:extLst>
              <a:ext uri="{FF2B5EF4-FFF2-40B4-BE49-F238E27FC236}">
                <a16:creationId xmlns:a16="http://schemas.microsoft.com/office/drawing/2014/main" id="{3D63CC92-C517-4C71-9222-4579252CD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1"/>
            <a:ext cx="9144000" cy="1703129"/>
          </a:xfrm>
          <a:custGeom>
            <a:avLst/>
            <a:gdLst>
              <a:gd name="connsiteX0" fmla="*/ 0 w 12192000"/>
              <a:gd name="connsiteY0" fmla="*/ 0 h 2270839"/>
              <a:gd name="connsiteX1" fmla="*/ 12192000 w 12192000"/>
              <a:gd name="connsiteY1" fmla="*/ 0 h 2270839"/>
              <a:gd name="connsiteX2" fmla="*/ 12192000 w 12192000"/>
              <a:gd name="connsiteY2" fmla="*/ 213719 h 2270839"/>
              <a:gd name="connsiteX3" fmla="*/ 12192000 w 12192000"/>
              <a:gd name="connsiteY3" fmla="*/ 471948 h 2270839"/>
              <a:gd name="connsiteX4" fmla="*/ 12192000 w 12192000"/>
              <a:gd name="connsiteY4" fmla="*/ 519830 h 2270839"/>
              <a:gd name="connsiteX5" fmla="*/ 12192000 w 12192000"/>
              <a:gd name="connsiteY5" fmla="*/ 744793 h 2270839"/>
              <a:gd name="connsiteX6" fmla="*/ 12192000 w 12192000"/>
              <a:gd name="connsiteY6" fmla="*/ 1754021 h 2270839"/>
              <a:gd name="connsiteX7" fmla="*/ 11957522 w 12192000"/>
              <a:gd name="connsiteY7" fmla="*/ 1797923 h 2270839"/>
              <a:gd name="connsiteX8" fmla="*/ 11679973 w 12192000"/>
              <a:gd name="connsiteY8" fmla="*/ 1847667 h 2270839"/>
              <a:gd name="connsiteX9" fmla="*/ 11401197 w 12192000"/>
              <a:gd name="connsiteY9" fmla="*/ 1896360 h 2270839"/>
              <a:gd name="connsiteX10" fmla="*/ 11121192 w 12192000"/>
              <a:gd name="connsiteY10" fmla="*/ 1938046 h 2270839"/>
              <a:gd name="connsiteX11" fmla="*/ 10842416 w 12192000"/>
              <a:gd name="connsiteY11" fmla="*/ 1980083 h 2270839"/>
              <a:gd name="connsiteX12" fmla="*/ 10562411 w 12192000"/>
              <a:gd name="connsiteY12" fmla="*/ 2019318 h 2270839"/>
              <a:gd name="connsiteX13" fmla="*/ 10286091 w 12192000"/>
              <a:gd name="connsiteY13" fmla="*/ 2052947 h 2270839"/>
              <a:gd name="connsiteX14" fmla="*/ 10006086 w 12192000"/>
              <a:gd name="connsiteY14" fmla="*/ 2084825 h 2270839"/>
              <a:gd name="connsiteX15" fmla="*/ 9727310 w 12192000"/>
              <a:gd name="connsiteY15" fmla="*/ 2113901 h 2270839"/>
              <a:gd name="connsiteX16" fmla="*/ 9453445 w 12192000"/>
              <a:gd name="connsiteY16" fmla="*/ 2139123 h 2270839"/>
              <a:gd name="connsiteX17" fmla="*/ 9175897 w 12192000"/>
              <a:gd name="connsiteY17" fmla="*/ 2164345 h 2270839"/>
              <a:gd name="connsiteX18" fmla="*/ 8902033 w 12192000"/>
              <a:gd name="connsiteY18" fmla="*/ 2185364 h 2270839"/>
              <a:gd name="connsiteX19" fmla="*/ 8628169 w 12192000"/>
              <a:gd name="connsiteY19" fmla="*/ 2201828 h 2270839"/>
              <a:gd name="connsiteX20" fmla="*/ 8355533 w 12192000"/>
              <a:gd name="connsiteY20" fmla="*/ 2218994 h 2270839"/>
              <a:gd name="connsiteX21" fmla="*/ 8085353 w 12192000"/>
              <a:gd name="connsiteY21" fmla="*/ 2233356 h 2270839"/>
              <a:gd name="connsiteX22" fmla="*/ 7817629 w 12192000"/>
              <a:gd name="connsiteY22" fmla="*/ 2243515 h 2270839"/>
              <a:gd name="connsiteX23" fmla="*/ 7549905 w 12192000"/>
              <a:gd name="connsiteY23" fmla="*/ 2252273 h 2270839"/>
              <a:gd name="connsiteX24" fmla="*/ 7284638 w 12192000"/>
              <a:gd name="connsiteY24" fmla="*/ 2260680 h 2270839"/>
              <a:gd name="connsiteX25" fmla="*/ 7023055 w 12192000"/>
              <a:gd name="connsiteY25" fmla="*/ 2264534 h 2270839"/>
              <a:gd name="connsiteX26" fmla="*/ 6761472 w 12192000"/>
              <a:gd name="connsiteY26" fmla="*/ 2268737 h 2270839"/>
              <a:gd name="connsiteX27" fmla="*/ 6503573 w 12192000"/>
              <a:gd name="connsiteY27" fmla="*/ 2270839 h 2270839"/>
              <a:gd name="connsiteX28" fmla="*/ 6248130 w 12192000"/>
              <a:gd name="connsiteY28" fmla="*/ 2268737 h 2270839"/>
              <a:gd name="connsiteX29" fmla="*/ 5995144 w 12192000"/>
              <a:gd name="connsiteY29" fmla="*/ 2268737 h 2270839"/>
              <a:gd name="connsiteX30" fmla="*/ 5744613 w 12192000"/>
              <a:gd name="connsiteY30" fmla="*/ 2264534 h 2270839"/>
              <a:gd name="connsiteX31" fmla="*/ 5498995 w 12192000"/>
              <a:gd name="connsiteY31" fmla="*/ 2258228 h 2270839"/>
              <a:gd name="connsiteX32" fmla="*/ 5255834 w 12192000"/>
              <a:gd name="connsiteY32" fmla="*/ 2252273 h 2270839"/>
              <a:gd name="connsiteX33" fmla="*/ 5017584 w 12192000"/>
              <a:gd name="connsiteY33" fmla="*/ 2245617 h 2270839"/>
              <a:gd name="connsiteX34" fmla="*/ 4780562 w 12192000"/>
              <a:gd name="connsiteY34" fmla="*/ 2235458 h 2270839"/>
              <a:gd name="connsiteX35" fmla="*/ 4547227 w 12192000"/>
              <a:gd name="connsiteY35" fmla="*/ 2224598 h 2270839"/>
              <a:gd name="connsiteX36" fmla="*/ 4318800 w 12192000"/>
              <a:gd name="connsiteY36" fmla="*/ 2214790 h 2270839"/>
              <a:gd name="connsiteX37" fmla="*/ 3873004 w 12192000"/>
              <a:gd name="connsiteY37" fmla="*/ 2187115 h 2270839"/>
              <a:gd name="connsiteX38" fmla="*/ 3445628 w 12192000"/>
              <a:gd name="connsiteY38" fmla="*/ 2157690 h 2270839"/>
              <a:gd name="connsiteX39" fmla="*/ 3035446 w 12192000"/>
              <a:gd name="connsiteY39" fmla="*/ 2126862 h 2270839"/>
              <a:gd name="connsiteX40" fmla="*/ 2647370 w 12192000"/>
              <a:gd name="connsiteY40" fmla="*/ 2092883 h 2270839"/>
              <a:gd name="connsiteX41" fmla="*/ 2276487 w 12192000"/>
              <a:gd name="connsiteY41" fmla="*/ 2057501 h 2270839"/>
              <a:gd name="connsiteX42" fmla="*/ 1932621 w 12192000"/>
              <a:gd name="connsiteY42" fmla="*/ 2019318 h 2270839"/>
              <a:gd name="connsiteX43" fmla="*/ 1609634 w 12192000"/>
              <a:gd name="connsiteY43" fmla="*/ 1981835 h 2270839"/>
              <a:gd name="connsiteX44" fmla="*/ 1312435 w 12192000"/>
              <a:gd name="connsiteY44" fmla="*/ 1944352 h 2270839"/>
              <a:gd name="connsiteX45" fmla="*/ 1039799 w 12192000"/>
              <a:gd name="connsiteY45" fmla="*/ 1908971 h 2270839"/>
              <a:gd name="connsiteX46" fmla="*/ 797865 w 12192000"/>
              <a:gd name="connsiteY46" fmla="*/ 1875341 h 2270839"/>
              <a:gd name="connsiteX47" fmla="*/ 579265 w 12192000"/>
              <a:gd name="connsiteY47" fmla="*/ 1843463 h 2270839"/>
              <a:gd name="connsiteX48" fmla="*/ 395052 w 12192000"/>
              <a:gd name="connsiteY48" fmla="*/ 1816840 h 2270839"/>
              <a:gd name="connsiteX49" fmla="*/ 240312 w 12192000"/>
              <a:gd name="connsiteY49" fmla="*/ 1791617 h 2270839"/>
              <a:gd name="connsiteX50" fmla="*/ 27853 w 12192000"/>
              <a:gd name="connsiteY50" fmla="*/ 1755536 h 2270839"/>
              <a:gd name="connsiteX51" fmla="*/ 0 w 12192000"/>
              <a:gd name="connsiteY51" fmla="*/ 1750823 h 2270839"/>
              <a:gd name="connsiteX52" fmla="*/ 0 w 12192000"/>
              <a:gd name="connsiteY52" fmla="*/ 744793 h 2270839"/>
              <a:gd name="connsiteX53" fmla="*/ 0 w 12192000"/>
              <a:gd name="connsiteY53" fmla="*/ 519830 h 2270839"/>
              <a:gd name="connsiteX54" fmla="*/ 0 w 12192000"/>
              <a:gd name="connsiteY54" fmla="*/ 471948 h 2270839"/>
              <a:gd name="connsiteX55" fmla="*/ 0 w 12192000"/>
              <a:gd name="connsiteY55" fmla="*/ 213719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2270839">
                <a:moveTo>
                  <a:pt x="0" y="0"/>
                </a:moveTo>
                <a:lnTo>
                  <a:pt x="12192000" y="0"/>
                </a:lnTo>
                <a:lnTo>
                  <a:pt x="12192000" y="213719"/>
                </a:lnTo>
                <a:lnTo>
                  <a:pt x="12192000" y="471948"/>
                </a:lnTo>
                <a:lnTo>
                  <a:pt x="12192000" y="519830"/>
                </a:lnTo>
                <a:lnTo>
                  <a:pt x="12192000" y="744793"/>
                </a:lnTo>
                <a:lnTo>
                  <a:pt x="12192000" y="1754021"/>
                </a:lnTo>
                <a:lnTo>
                  <a:pt x="11957522" y="1797923"/>
                </a:lnTo>
                <a:lnTo>
                  <a:pt x="11679973" y="1847667"/>
                </a:lnTo>
                <a:lnTo>
                  <a:pt x="11401197" y="1896360"/>
                </a:lnTo>
                <a:lnTo>
                  <a:pt x="11121192" y="1938046"/>
                </a:lnTo>
                <a:lnTo>
                  <a:pt x="10842416" y="1980083"/>
                </a:lnTo>
                <a:lnTo>
                  <a:pt x="10562411" y="2019318"/>
                </a:lnTo>
                <a:lnTo>
                  <a:pt x="10286091" y="2052947"/>
                </a:lnTo>
                <a:lnTo>
                  <a:pt x="10006086" y="2084825"/>
                </a:lnTo>
                <a:lnTo>
                  <a:pt x="9727310" y="2113901"/>
                </a:lnTo>
                <a:lnTo>
                  <a:pt x="9453445" y="2139123"/>
                </a:lnTo>
                <a:lnTo>
                  <a:pt x="9175897" y="2164345"/>
                </a:lnTo>
                <a:lnTo>
                  <a:pt x="8902033" y="2185364"/>
                </a:lnTo>
                <a:lnTo>
                  <a:pt x="8628169" y="2201828"/>
                </a:lnTo>
                <a:lnTo>
                  <a:pt x="8355533" y="2218994"/>
                </a:lnTo>
                <a:lnTo>
                  <a:pt x="8085353" y="2233356"/>
                </a:lnTo>
                <a:lnTo>
                  <a:pt x="7817629" y="2243515"/>
                </a:lnTo>
                <a:lnTo>
                  <a:pt x="7549905" y="2252273"/>
                </a:lnTo>
                <a:lnTo>
                  <a:pt x="7284638" y="2260680"/>
                </a:lnTo>
                <a:lnTo>
                  <a:pt x="7023055" y="2264534"/>
                </a:lnTo>
                <a:lnTo>
                  <a:pt x="6761472" y="2268737"/>
                </a:lnTo>
                <a:lnTo>
                  <a:pt x="6503573" y="2270839"/>
                </a:lnTo>
                <a:lnTo>
                  <a:pt x="6248130" y="2268737"/>
                </a:lnTo>
                <a:lnTo>
                  <a:pt x="5995144" y="2268737"/>
                </a:lnTo>
                <a:lnTo>
                  <a:pt x="5744613" y="2264534"/>
                </a:lnTo>
                <a:lnTo>
                  <a:pt x="5498995" y="2258228"/>
                </a:lnTo>
                <a:lnTo>
                  <a:pt x="5255834" y="2252273"/>
                </a:lnTo>
                <a:lnTo>
                  <a:pt x="5017584" y="2245617"/>
                </a:lnTo>
                <a:lnTo>
                  <a:pt x="4780562" y="2235458"/>
                </a:lnTo>
                <a:lnTo>
                  <a:pt x="4547227" y="2224598"/>
                </a:lnTo>
                <a:lnTo>
                  <a:pt x="4318800" y="2214790"/>
                </a:lnTo>
                <a:lnTo>
                  <a:pt x="3873004" y="2187115"/>
                </a:lnTo>
                <a:lnTo>
                  <a:pt x="3445628" y="2157690"/>
                </a:lnTo>
                <a:lnTo>
                  <a:pt x="3035446" y="2126862"/>
                </a:lnTo>
                <a:lnTo>
                  <a:pt x="2647370" y="2092883"/>
                </a:lnTo>
                <a:lnTo>
                  <a:pt x="2276487" y="2057501"/>
                </a:lnTo>
                <a:lnTo>
                  <a:pt x="1932621" y="2019318"/>
                </a:lnTo>
                <a:lnTo>
                  <a:pt x="1609634" y="1981835"/>
                </a:lnTo>
                <a:lnTo>
                  <a:pt x="1312435" y="1944352"/>
                </a:lnTo>
                <a:lnTo>
                  <a:pt x="1039799" y="1908971"/>
                </a:lnTo>
                <a:lnTo>
                  <a:pt x="797865" y="1875341"/>
                </a:lnTo>
                <a:lnTo>
                  <a:pt x="579265" y="1843463"/>
                </a:lnTo>
                <a:lnTo>
                  <a:pt x="395052" y="1816840"/>
                </a:lnTo>
                <a:lnTo>
                  <a:pt x="240312" y="1791617"/>
                </a:lnTo>
                <a:lnTo>
                  <a:pt x="27853" y="1755536"/>
                </a:lnTo>
                <a:lnTo>
                  <a:pt x="0" y="1750823"/>
                </a:lnTo>
                <a:lnTo>
                  <a:pt x="0" y="744793"/>
                </a:lnTo>
                <a:lnTo>
                  <a:pt x="0" y="519830"/>
                </a:lnTo>
                <a:lnTo>
                  <a:pt x="0" y="471948"/>
                </a:lnTo>
                <a:lnTo>
                  <a:pt x="0" y="213719"/>
                </a:lnTo>
                <a:close/>
              </a:path>
            </a:pathLst>
          </a:custGeom>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sz="1350"/>
          </a:p>
        </p:txBody>
      </p:sp>
      <p:sp>
        <p:nvSpPr>
          <p:cNvPr id="6" name="Titolo 1">
            <a:extLst>
              <a:ext uri="{FF2B5EF4-FFF2-40B4-BE49-F238E27FC236}">
                <a16:creationId xmlns:a16="http://schemas.microsoft.com/office/drawing/2014/main" id="{869062F4-F2D4-384C-83F1-433C16D0C2EA}"/>
              </a:ext>
            </a:extLst>
          </p:cNvPr>
          <p:cNvSpPr>
            <a:spLocks noGrp="1"/>
          </p:cNvSpPr>
          <p:nvPr>
            <p:ph type="title"/>
          </p:nvPr>
        </p:nvSpPr>
        <p:spPr>
          <a:xfrm>
            <a:off x="772716" y="1314451"/>
            <a:ext cx="7598569" cy="832757"/>
          </a:xfrm>
        </p:spPr>
        <p:txBody>
          <a:bodyPr>
            <a:normAutofit/>
          </a:bodyPr>
          <a:lstStyle/>
          <a:p>
            <a:pPr algn="ctr">
              <a:lnSpc>
                <a:spcPct val="90000"/>
              </a:lnSpc>
            </a:pPr>
            <a:r>
              <a:rPr lang="it-IT" sz="2600"/>
              <a:t>Le radici della riforma protestante: ipotesi storiografiche</a:t>
            </a:r>
          </a:p>
        </p:txBody>
      </p:sp>
      <p:pic>
        <p:nvPicPr>
          <p:cNvPr id="15" name="Picture 14">
            <a:extLst>
              <a:ext uri="{FF2B5EF4-FFF2-40B4-BE49-F238E27FC236}">
                <a16:creationId xmlns:a16="http://schemas.microsoft.com/office/drawing/2014/main" id="{40A39FDC-39F4-4CB7-873B-8D786EC025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25900" b="63148"/>
          <a:stretch/>
        </p:blipFill>
        <p:spPr>
          <a:xfrm>
            <a:off x="3053443" y="857251"/>
            <a:ext cx="6088176" cy="1703129"/>
          </a:xfrm>
          <a:custGeom>
            <a:avLst/>
            <a:gdLst>
              <a:gd name="connsiteX0" fmla="*/ 0 w 8117568"/>
              <a:gd name="connsiteY0" fmla="*/ 0 h 2270839"/>
              <a:gd name="connsiteX1" fmla="*/ 8117568 w 8117568"/>
              <a:gd name="connsiteY1" fmla="*/ 0 h 2270839"/>
              <a:gd name="connsiteX2" fmla="*/ 8117568 w 8117568"/>
              <a:gd name="connsiteY2" fmla="*/ 1754616 h 2270839"/>
              <a:gd name="connsiteX3" fmla="*/ 7886265 w 8117568"/>
              <a:gd name="connsiteY3" fmla="*/ 1797923 h 2270839"/>
              <a:gd name="connsiteX4" fmla="*/ 7608716 w 8117568"/>
              <a:gd name="connsiteY4" fmla="*/ 1847667 h 2270839"/>
              <a:gd name="connsiteX5" fmla="*/ 7329940 w 8117568"/>
              <a:gd name="connsiteY5" fmla="*/ 1896360 h 2270839"/>
              <a:gd name="connsiteX6" fmla="*/ 7049935 w 8117568"/>
              <a:gd name="connsiteY6" fmla="*/ 1938046 h 2270839"/>
              <a:gd name="connsiteX7" fmla="*/ 6771159 w 8117568"/>
              <a:gd name="connsiteY7" fmla="*/ 1980083 h 2270839"/>
              <a:gd name="connsiteX8" fmla="*/ 6491154 w 8117568"/>
              <a:gd name="connsiteY8" fmla="*/ 2019318 h 2270839"/>
              <a:gd name="connsiteX9" fmla="*/ 6214834 w 8117568"/>
              <a:gd name="connsiteY9" fmla="*/ 2052947 h 2270839"/>
              <a:gd name="connsiteX10" fmla="*/ 5934829 w 8117568"/>
              <a:gd name="connsiteY10" fmla="*/ 2084825 h 2270839"/>
              <a:gd name="connsiteX11" fmla="*/ 5656053 w 8117568"/>
              <a:gd name="connsiteY11" fmla="*/ 2113901 h 2270839"/>
              <a:gd name="connsiteX12" fmla="*/ 5382188 w 8117568"/>
              <a:gd name="connsiteY12" fmla="*/ 2139123 h 2270839"/>
              <a:gd name="connsiteX13" fmla="*/ 5104640 w 8117568"/>
              <a:gd name="connsiteY13" fmla="*/ 2164345 h 2270839"/>
              <a:gd name="connsiteX14" fmla="*/ 4830776 w 8117568"/>
              <a:gd name="connsiteY14" fmla="*/ 2185364 h 2270839"/>
              <a:gd name="connsiteX15" fmla="*/ 4556912 w 8117568"/>
              <a:gd name="connsiteY15" fmla="*/ 2201828 h 2270839"/>
              <a:gd name="connsiteX16" fmla="*/ 4284276 w 8117568"/>
              <a:gd name="connsiteY16" fmla="*/ 2218994 h 2270839"/>
              <a:gd name="connsiteX17" fmla="*/ 4014096 w 8117568"/>
              <a:gd name="connsiteY17" fmla="*/ 2233356 h 2270839"/>
              <a:gd name="connsiteX18" fmla="*/ 3746372 w 8117568"/>
              <a:gd name="connsiteY18" fmla="*/ 2243515 h 2270839"/>
              <a:gd name="connsiteX19" fmla="*/ 3478648 w 8117568"/>
              <a:gd name="connsiteY19" fmla="*/ 2252273 h 2270839"/>
              <a:gd name="connsiteX20" fmla="*/ 3213381 w 8117568"/>
              <a:gd name="connsiteY20" fmla="*/ 2260680 h 2270839"/>
              <a:gd name="connsiteX21" fmla="*/ 2951798 w 8117568"/>
              <a:gd name="connsiteY21" fmla="*/ 2264534 h 2270839"/>
              <a:gd name="connsiteX22" fmla="*/ 2690215 w 8117568"/>
              <a:gd name="connsiteY22" fmla="*/ 2268737 h 2270839"/>
              <a:gd name="connsiteX23" fmla="*/ 2432316 w 8117568"/>
              <a:gd name="connsiteY23" fmla="*/ 2270839 h 2270839"/>
              <a:gd name="connsiteX24" fmla="*/ 2176873 w 8117568"/>
              <a:gd name="connsiteY24" fmla="*/ 2268737 h 2270839"/>
              <a:gd name="connsiteX25" fmla="*/ 1923887 w 8117568"/>
              <a:gd name="connsiteY25" fmla="*/ 2268737 h 2270839"/>
              <a:gd name="connsiteX26" fmla="*/ 1673356 w 8117568"/>
              <a:gd name="connsiteY26" fmla="*/ 2264534 h 2270839"/>
              <a:gd name="connsiteX27" fmla="*/ 1427738 w 8117568"/>
              <a:gd name="connsiteY27" fmla="*/ 2258228 h 2270839"/>
              <a:gd name="connsiteX28" fmla="*/ 1184577 w 8117568"/>
              <a:gd name="connsiteY28" fmla="*/ 2252273 h 2270839"/>
              <a:gd name="connsiteX29" fmla="*/ 946327 w 8117568"/>
              <a:gd name="connsiteY29" fmla="*/ 2245617 h 2270839"/>
              <a:gd name="connsiteX30" fmla="*/ 709305 w 8117568"/>
              <a:gd name="connsiteY30" fmla="*/ 2235458 h 2270839"/>
              <a:gd name="connsiteX31" fmla="*/ 475970 w 8117568"/>
              <a:gd name="connsiteY31" fmla="*/ 2224598 h 2270839"/>
              <a:gd name="connsiteX32" fmla="*/ 247543 w 8117568"/>
              <a:gd name="connsiteY32" fmla="*/ 2214790 h 2270839"/>
              <a:gd name="connsiteX33" fmla="*/ 0 w 8117568"/>
              <a:gd name="connsiteY33" fmla="*/ 2199423 h 227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117568" h="2270839">
                <a:moveTo>
                  <a:pt x="0" y="0"/>
                </a:moveTo>
                <a:lnTo>
                  <a:pt x="8117568" y="0"/>
                </a:lnTo>
                <a:lnTo>
                  <a:pt x="8117568" y="1754616"/>
                </a:lnTo>
                <a:lnTo>
                  <a:pt x="7886265" y="1797923"/>
                </a:lnTo>
                <a:lnTo>
                  <a:pt x="7608716" y="1847667"/>
                </a:lnTo>
                <a:lnTo>
                  <a:pt x="7329940" y="1896360"/>
                </a:lnTo>
                <a:lnTo>
                  <a:pt x="7049935" y="1938046"/>
                </a:lnTo>
                <a:lnTo>
                  <a:pt x="6771159" y="1980083"/>
                </a:lnTo>
                <a:lnTo>
                  <a:pt x="6491154" y="2019318"/>
                </a:lnTo>
                <a:lnTo>
                  <a:pt x="6214834" y="2052947"/>
                </a:lnTo>
                <a:lnTo>
                  <a:pt x="5934829" y="2084825"/>
                </a:lnTo>
                <a:lnTo>
                  <a:pt x="5656053" y="2113901"/>
                </a:lnTo>
                <a:lnTo>
                  <a:pt x="5382188" y="2139123"/>
                </a:lnTo>
                <a:lnTo>
                  <a:pt x="5104640" y="2164345"/>
                </a:lnTo>
                <a:lnTo>
                  <a:pt x="4830776" y="2185364"/>
                </a:lnTo>
                <a:lnTo>
                  <a:pt x="4556912" y="2201828"/>
                </a:lnTo>
                <a:lnTo>
                  <a:pt x="4284276" y="2218994"/>
                </a:lnTo>
                <a:lnTo>
                  <a:pt x="4014096" y="2233356"/>
                </a:lnTo>
                <a:lnTo>
                  <a:pt x="3746372" y="2243515"/>
                </a:lnTo>
                <a:lnTo>
                  <a:pt x="3478648" y="2252273"/>
                </a:lnTo>
                <a:lnTo>
                  <a:pt x="3213381" y="2260680"/>
                </a:lnTo>
                <a:lnTo>
                  <a:pt x="2951798" y="2264534"/>
                </a:lnTo>
                <a:lnTo>
                  <a:pt x="2690215" y="2268737"/>
                </a:lnTo>
                <a:lnTo>
                  <a:pt x="2432316" y="2270839"/>
                </a:lnTo>
                <a:lnTo>
                  <a:pt x="2176873" y="2268737"/>
                </a:lnTo>
                <a:lnTo>
                  <a:pt x="1923887" y="2268737"/>
                </a:lnTo>
                <a:lnTo>
                  <a:pt x="1673356" y="2264534"/>
                </a:lnTo>
                <a:lnTo>
                  <a:pt x="1427738" y="2258228"/>
                </a:lnTo>
                <a:lnTo>
                  <a:pt x="1184577" y="2252273"/>
                </a:lnTo>
                <a:lnTo>
                  <a:pt x="946327" y="2245617"/>
                </a:lnTo>
                <a:lnTo>
                  <a:pt x="709305" y="2235458"/>
                </a:lnTo>
                <a:lnTo>
                  <a:pt x="475970" y="2224598"/>
                </a:lnTo>
                <a:lnTo>
                  <a:pt x="247543" y="2214790"/>
                </a:lnTo>
                <a:lnTo>
                  <a:pt x="0" y="2199423"/>
                </a:lnTo>
                <a:close/>
              </a:path>
            </a:pathLst>
          </a:custGeom>
        </p:spPr>
      </p:pic>
      <p:sp>
        <p:nvSpPr>
          <p:cNvPr id="3" name="Segnaposto contenuto 2"/>
          <p:cNvSpPr>
            <a:spLocks noGrp="1"/>
          </p:cNvSpPr>
          <p:nvPr>
            <p:ph idx="1"/>
          </p:nvPr>
        </p:nvSpPr>
        <p:spPr>
          <a:xfrm>
            <a:off x="514351" y="2801680"/>
            <a:ext cx="8115300" cy="2398970"/>
          </a:xfrm>
        </p:spPr>
        <p:txBody>
          <a:bodyPr>
            <a:normAutofit/>
          </a:bodyPr>
          <a:lstStyle/>
          <a:p>
            <a:pPr>
              <a:lnSpc>
                <a:spcPct val="90000"/>
              </a:lnSpc>
            </a:pPr>
            <a:r>
              <a:rPr lang="it-IT" sz="1700">
                <a:solidFill>
                  <a:schemeClr val="bg1"/>
                </a:solidFill>
              </a:rPr>
              <a:t>Secondo gli storici protestanti moderni, i riformatori hanno voluto richiamare in vita il genuino senso del cristianesimo da cui la Chiesa romana si era allontanata: Lutero non vuole separarsi dalla Chiesa, ma trasformarla, rifiutando alcuni elementi come il primato, la giustificazione intesa nel senso tradizionale, il sacrificio della Messa…</a:t>
            </a:r>
          </a:p>
          <a:p>
            <a:pPr>
              <a:lnSpc>
                <a:spcPct val="90000"/>
              </a:lnSpc>
            </a:pPr>
            <a:r>
              <a:rPr lang="it-IT" sz="1700">
                <a:solidFill>
                  <a:schemeClr val="bg1"/>
                </a:solidFill>
              </a:rPr>
              <a:t>Ipotesi di Lucien Febvre, non cattolico (1927 e poi 1957): i fattori psicologici</a:t>
            </a:r>
          </a:p>
          <a:p>
            <a:pPr>
              <a:lnSpc>
                <a:spcPct val="90000"/>
              </a:lnSpc>
            </a:pPr>
            <a:r>
              <a:rPr lang="it-IT" sz="1700">
                <a:solidFill>
                  <a:schemeClr val="bg1"/>
                </a:solidFill>
              </a:rPr>
              <a:t>Tesi marxista: Lutero “agitatore popolare”, portavoce delle masse oppresse.</a:t>
            </a:r>
          </a:p>
          <a:p>
            <a:pPr>
              <a:lnSpc>
                <a:spcPct val="90000"/>
              </a:lnSpc>
            </a:pPr>
            <a:r>
              <a:rPr lang="it-IT" sz="1700" cap="small">
                <a:solidFill>
                  <a:schemeClr val="bg1"/>
                </a:solidFill>
              </a:rPr>
              <a:t>In generale vi sono più fattori che concorrono: cause religiose, politiche e sociali. Le indagheremo durante questa prima parte del corso.</a:t>
            </a:r>
          </a:p>
        </p:txBody>
      </p:sp>
      <p:sp>
        <p:nvSpPr>
          <p:cNvPr id="2" name="Segnaposto piè di pagina 1">
            <a:extLst>
              <a:ext uri="{FF2B5EF4-FFF2-40B4-BE49-F238E27FC236}">
                <a16:creationId xmlns:a16="http://schemas.microsoft.com/office/drawing/2014/main" id="{2A1940A5-E112-46D6-F32A-B5A26615FA06}"/>
              </a:ext>
            </a:extLst>
          </p:cNvPr>
          <p:cNvSpPr>
            <a:spLocks noGrp="1"/>
          </p:cNvSpPr>
          <p:nvPr>
            <p:ph type="ftr" sz="quarter" idx="11"/>
          </p:nvPr>
        </p:nvSpPr>
        <p:spPr>
          <a:xfrm>
            <a:off x="457200" y="5870576"/>
            <a:ext cx="5990311" cy="377825"/>
          </a:xfrm>
        </p:spPr>
        <p:txBody>
          <a:bodyPr>
            <a:normAutofit/>
          </a:bodyPr>
          <a:lstStyle/>
          <a:p>
            <a:pPr>
              <a:spcAft>
                <a:spcPts val="600"/>
              </a:spcAft>
            </a:pPr>
            <a:r>
              <a:rPr lang="it-IT">
                <a:solidFill>
                  <a:schemeClr val="bg1"/>
                </a:solidFill>
              </a:rPr>
              <a:t>Storia della Chiesa moderna 2023 Lezione 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14351" y="609600"/>
            <a:ext cx="4711700" cy="1456267"/>
          </a:xfrm>
        </p:spPr>
        <p:txBody>
          <a:bodyPr>
            <a:normAutofit/>
          </a:bodyPr>
          <a:lstStyle/>
          <a:p>
            <a:r>
              <a:rPr lang="it-IT" dirty="0"/>
              <a:t>Il Concilio di Firenze</a:t>
            </a:r>
          </a:p>
        </p:txBody>
      </p:sp>
      <p:sp>
        <p:nvSpPr>
          <p:cNvPr id="3" name="Segnaposto contenuto 2"/>
          <p:cNvSpPr>
            <a:spLocks noGrp="1"/>
          </p:cNvSpPr>
          <p:nvPr>
            <p:ph idx="1"/>
          </p:nvPr>
        </p:nvSpPr>
        <p:spPr>
          <a:xfrm>
            <a:off x="514351" y="2142067"/>
            <a:ext cx="4711700" cy="3649133"/>
          </a:xfrm>
        </p:spPr>
        <p:txBody>
          <a:bodyPr>
            <a:normAutofit/>
          </a:bodyPr>
          <a:lstStyle/>
          <a:p>
            <a:pPr marL="0">
              <a:lnSpc>
                <a:spcPct val="90000"/>
              </a:lnSpc>
              <a:spcBef>
                <a:spcPts val="2400"/>
              </a:spcBef>
              <a:buClr>
                <a:schemeClr val="tx2"/>
              </a:buClr>
            </a:pPr>
            <a:r>
              <a:rPr lang="it-IT" sz="1700">
                <a:effectLst/>
              </a:rPr>
              <a:t>Come appare già dal primo atto di unione, il dibattito godette della presenza dei migliori esponenti del mondo bizantino di allora, come Giovanni/Basilio </a:t>
            </a:r>
            <a:r>
              <a:rPr lang="it-IT" sz="1700" err="1">
                <a:effectLst/>
              </a:rPr>
              <a:t>Bessarione</a:t>
            </a:r>
            <a:r>
              <a:rPr lang="it-IT" sz="1700">
                <a:effectLst/>
              </a:rPr>
              <a:t>, Giorgio </a:t>
            </a:r>
            <a:r>
              <a:rPr lang="it-IT" sz="1700" err="1">
                <a:effectLst/>
              </a:rPr>
              <a:t>Curtesi</a:t>
            </a:r>
            <a:r>
              <a:rPr lang="it-IT" sz="1700">
                <a:effectLst/>
              </a:rPr>
              <a:t>/</a:t>
            </a:r>
            <a:r>
              <a:rPr lang="it-IT" sz="1700" err="1">
                <a:effectLst/>
              </a:rPr>
              <a:t>Gennadio</a:t>
            </a:r>
            <a:r>
              <a:rPr lang="it-IT" sz="1700">
                <a:effectLst/>
              </a:rPr>
              <a:t> </a:t>
            </a:r>
            <a:r>
              <a:rPr lang="it-IT" sz="1700" err="1">
                <a:effectLst/>
              </a:rPr>
              <a:t>Scolario</a:t>
            </a:r>
            <a:r>
              <a:rPr lang="it-IT" sz="1700">
                <a:effectLst/>
              </a:rPr>
              <a:t>, il patriarca di Efeso Marco Eugenico, il metropolita di Kiev Isidoro; questi, e numerosi altri, vi portarono la loro raffinata cultura, le conoscenze filologiche, le profonde riflessioni teologiche: fu un incontro destinato ad avere profonde ripercussioni sulla  cultura umanistica italiana, anche perché costituì per così dire un ponte destinato a favorire l’arrivo in Italia di molti intellettuali orientali, in seguito alla caduta di Costantinopoli nelle mani dei turchi (1453).</a:t>
            </a:r>
          </a:p>
        </p:txBody>
      </p:sp>
      <p:pic>
        <p:nvPicPr>
          <p:cNvPr id="3074" name="Picture 2" descr="undefined">
            <a:extLst>
              <a:ext uri="{FF2B5EF4-FFF2-40B4-BE49-F238E27FC236}">
                <a16:creationId xmlns:a16="http://schemas.microsoft.com/office/drawing/2014/main" id="{1ECC0B78-99F6-403D-6DB1-860D423F600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51203" y="990600"/>
            <a:ext cx="2268283" cy="4800599"/>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Segnaposto piè di pagina 3">
            <a:extLst>
              <a:ext uri="{FF2B5EF4-FFF2-40B4-BE49-F238E27FC236}">
                <a16:creationId xmlns:a16="http://schemas.microsoft.com/office/drawing/2014/main" id="{30AF2DDA-05F3-442C-1221-432361A85994}"/>
              </a:ext>
            </a:extLst>
          </p:cNvPr>
          <p:cNvSpPr>
            <a:spLocks noGrp="1"/>
          </p:cNvSpPr>
          <p:nvPr>
            <p:ph type="ftr" sz="quarter" idx="11"/>
          </p:nvPr>
        </p:nvSpPr>
        <p:spPr>
          <a:xfrm>
            <a:off x="514350" y="5870575"/>
            <a:ext cx="5870744" cy="377825"/>
          </a:xfrm>
        </p:spPr>
        <p:txBody>
          <a:bodyPr>
            <a:normAutofit/>
          </a:bodyPr>
          <a:lstStyle/>
          <a:p>
            <a:pPr>
              <a:spcAft>
                <a:spcPts val="600"/>
              </a:spcAft>
            </a:pPr>
            <a:r>
              <a:rPr lang="it-IT"/>
              <a:t>Storia della Chiesa moderna 2023 Lezione 1</a:t>
            </a:r>
          </a:p>
        </p:txBody>
      </p:sp>
    </p:spTree>
    <p:extLst>
      <p:ext uri="{BB962C8B-B14F-4D97-AF65-F5344CB8AC3E}">
        <p14:creationId xmlns:p14="http://schemas.microsoft.com/office/powerpoint/2010/main" val="46917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6000"/>
                <a:hueMod val="100000"/>
                <a:satMod val="180000"/>
                <a:lumMod val="110000"/>
              </a:schemeClr>
            </a:gs>
            <a:gs pos="100000">
              <a:schemeClr val="bg2">
                <a:shade val="96000"/>
                <a:satMod val="160000"/>
                <a:lumMod val="100000"/>
              </a:schemeClr>
            </a:gs>
          </a:gsLst>
          <a:lin ang="4740000" scaled="1"/>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8178E4C-0272-41FB-8B97-50C4AB231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a:extLst>
              <a:ext uri="{FF2B5EF4-FFF2-40B4-BE49-F238E27FC236}">
                <a16:creationId xmlns:a16="http://schemas.microsoft.com/office/drawing/2014/main" id="{454D48B0-7040-4402-8504-C41FCB9A96A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9758" b="7452"/>
          <a:stretch/>
        </p:blipFill>
        <p:spPr>
          <a:xfrm>
            <a:off x="2849335" y="857250"/>
            <a:ext cx="6292283" cy="4082143"/>
          </a:xfrm>
          <a:prstGeom prst="rect">
            <a:avLst/>
          </a:prstGeom>
        </p:spPr>
      </p:pic>
      <p:sp>
        <p:nvSpPr>
          <p:cNvPr id="22" name="Rectangle 21">
            <a:extLst>
              <a:ext uri="{FF2B5EF4-FFF2-40B4-BE49-F238E27FC236}">
                <a16:creationId xmlns:a16="http://schemas.microsoft.com/office/drawing/2014/main" id="{A090E8F5-FE36-4603-A85E-D47D5F40C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4015"/>
            <a:ext cx="9144000" cy="11767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olo 1"/>
          <p:cNvSpPr>
            <a:spLocks noGrp="1"/>
          </p:cNvSpPr>
          <p:nvPr>
            <p:ph type="title"/>
          </p:nvPr>
        </p:nvSpPr>
        <p:spPr>
          <a:xfrm>
            <a:off x="514351" y="5065314"/>
            <a:ext cx="8115300" cy="427436"/>
          </a:xfrm>
        </p:spPr>
        <p:txBody>
          <a:bodyPr>
            <a:normAutofit/>
          </a:bodyPr>
          <a:lstStyle/>
          <a:p>
            <a:pPr algn="r"/>
            <a:r>
              <a:rPr lang="it-IT" sz="1800">
                <a:solidFill>
                  <a:schemeClr val="accent2"/>
                </a:solidFill>
              </a:rPr>
              <a:t>Laetentur coeli (6 luglio 1439)</a:t>
            </a:r>
          </a:p>
        </p:txBody>
      </p:sp>
      <p:sp>
        <p:nvSpPr>
          <p:cNvPr id="3" name="Segnaposto contenuto 2"/>
          <p:cNvSpPr>
            <a:spLocks noGrp="1"/>
          </p:cNvSpPr>
          <p:nvPr>
            <p:ph idx="1"/>
          </p:nvPr>
        </p:nvSpPr>
        <p:spPr>
          <a:xfrm>
            <a:off x="514351" y="1499790"/>
            <a:ext cx="8115300" cy="3082922"/>
          </a:xfrm>
        </p:spPr>
        <p:txBody>
          <a:bodyPr>
            <a:normAutofit/>
          </a:bodyPr>
          <a:lstStyle/>
          <a:p>
            <a:r>
              <a:rPr lang="it-IT"/>
              <a:t>Dopo aver riferito le testimonianze tratte dalle sacre Scritture e da molti passi dei santi dottori: dell’oriente e dell'occidente, poiché gli uni dicono che lo Spirito santo procede dal Padre e dal Figlio, e gli altri invece che procede, dal Padre attraverso il Figlio, ma volendo tutti esprimere la stessa cosa con formulazioni diverse, i Greci hanno assicurato che, dicendo che lo Spirito santo procede dal Padre, non intendono escludere il Figlio; ma che, sembrando loro, a quanto dicono, che i Latini professassero che lo Spirito santo procede dal Padre e dal Figlio come da due princìpi e da due spirazioni, essi si astenevano dal dire che lo Spirito santo procede dal Padre e dal Figlio. </a:t>
            </a:r>
          </a:p>
        </p:txBody>
      </p:sp>
      <p:pic>
        <p:nvPicPr>
          <p:cNvPr id="24" name="Picture 23">
            <a:extLst>
              <a:ext uri="{FF2B5EF4-FFF2-40B4-BE49-F238E27FC236}">
                <a16:creationId xmlns:a16="http://schemas.microsoft.com/office/drawing/2014/main" id="{4DDEB5BD-198F-4F39-BEAA-799D642D3B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72832" r="78369"/>
          <a:stretch/>
        </p:blipFill>
        <p:spPr>
          <a:xfrm>
            <a:off x="2383" y="3807564"/>
            <a:ext cx="1696222" cy="1198334"/>
          </a:xfrm>
          <a:prstGeom prst="rect">
            <a:avLst/>
          </a:prstGeom>
        </p:spPr>
      </p:pic>
      <p:sp>
        <p:nvSpPr>
          <p:cNvPr id="4" name="Segnaposto piè di pagina 3">
            <a:extLst>
              <a:ext uri="{FF2B5EF4-FFF2-40B4-BE49-F238E27FC236}">
                <a16:creationId xmlns:a16="http://schemas.microsoft.com/office/drawing/2014/main" id="{710C4924-85B3-889F-B0C0-05F34EBAE0DE}"/>
              </a:ext>
            </a:extLst>
          </p:cNvPr>
          <p:cNvSpPr>
            <a:spLocks noGrp="1"/>
          </p:cNvSpPr>
          <p:nvPr>
            <p:ph type="ftr" sz="quarter" idx="11"/>
          </p:nvPr>
        </p:nvSpPr>
        <p:spPr>
          <a:xfrm>
            <a:off x="514351" y="5492751"/>
            <a:ext cx="5870744" cy="283369"/>
          </a:xfrm>
        </p:spPr>
        <p:txBody>
          <a:bodyPr>
            <a:normAutofit/>
          </a:bodyPr>
          <a:lstStyle/>
          <a:p>
            <a:pPr>
              <a:spcAft>
                <a:spcPts val="600"/>
              </a:spcAft>
            </a:pPr>
            <a:r>
              <a:rPr lang="it-IT">
                <a:solidFill>
                  <a:schemeClr val="bg1"/>
                </a:solidFill>
              </a:rPr>
              <a:t>Storia della Chiesa moderna 2023 Lezione 1</a:t>
            </a:r>
          </a:p>
        </p:txBody>
      </p:sp>
    </p:spTree>
    <p:extLst>
      <p:ext uri="{BB962C8B-B14F-4D97-AF65-F5344CB8AC3E}">
        <p14:creationId xmlns:p14="http://schemas.microsoft.com/office/powerpoint/2010/main" val="1909189447"/>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6000"/>
                <a:hueMod val="100000"/>
                <a:satMod val="180000"/>
                <a:lumMod val="110000"/>
              </a:schemeClr>
            </a:gs>
            <a:gs pos="100000">
              <a:schemeClr val="bg2">
                <a:shade val="96000"/>
                <a:satMod val="160000"/>
                <a:lumMod val="100000"/>
              </a:schemeClr>
            </a:gs>
          </a:gsLst>
          <a:lin ang="4740000" scaled="1"/>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8178E4C-0272-41FB-8B97-50C4AB231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a:extLst>
              <a:ext uri="{FF2B5EF4-FFF2-40B4-BE49-F238E27FC236}">
                <a16:creationId xmlns:a16="http://schemas.microsoft.com/office/drawing/2014/main" id="{454D48B0-7040-4402-8504-C41FCB9A96A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9758" b="7452"/>
          <a:stretch/>
        </p:blipFill>
        <p:spPr>
          <a:xfrm>
            <a:off x="2849335" y="857250"/>
            <a:ext cx="6292283" cy="4082143"/>
          </a:xfrm>
          <a:prstGeom prst="rect">
            <a:avLst/>
          </a:prstGeom>
        </p:spPr>
      </p:pic>
      <p:sp>
        <p:nvSpPr>
          <p:cNvPr id="22" name="Rectangle 21">
            <a:extLst>
              <a:ext uri="{FF2B5EF4-FFF2-40B4-BE49-F238E27FC236}">
                <a16:creationId xmlns:a16="http://schemas.microsoft.com/office/drawing/2014/main" id="{A090E8F5-FE36-4603-A85E-D47D5F40C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4015"/>
            <a:ext cx="9144000" cy="11767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olo 1"/>
          <p:cNvSpPr>
            <a:spLocks noGrp="1"/>
          </p:cNvSpPr>
          <p:nvPr>
            <p:ph type="title"/>
          </p:nvPr>
        </p:nvSpPr>
        <p:spPr>
          <a:xfrm>
            <a:off x="514351" y="5065314"/>
            <a:ext cx="8115300" cy="427436"/>
          </a:xfrm>
        </p:spPr>
        <p:txBody>
          <a:bodyPr>
            <a:normAutofit/>
          </a:bodyPr>
          <a:lstStyle/>
          <a:p>
            <a:pPr algn="r"/>
            <a:r>
              <a:rPr lang="it-IT" sz="1800">
                <a:solidFill>
                  <a:schemeClr val="accent2"/>
                </a:solidFill>
              </a:rPr>
              <a:t>Laetentur coeli (6 luglio 1439)</a:t>
            </a:r>
          </a:p>
        </p:txBody>
      </p:sp>
      <p:sp>
        <p:nvSpPr>
          <p:cNvPr id="3" name="Segnaposto contenuto 2"/>
          <p:cNvSpPr>
            <a:spLocks noGrp="1"/>
          </p:cNvSpPr>
          <p:nvPr>
            <p:ph idx="1"/>
          </p:nvPr>
        </p:nvSpPr>
        <p:spPr>
          <a:xfrm>
            <a:off x="514351" y="1499790"/>
            <a:ext cx="8115300" cy="3082922"/>
          </a:xfrm>
        </p:spPr>
        <p:txBody>
          <a:bodyPr>
            <a:normAutofit/>
          </a:bodyPr>
          <a:lstStyle/>
          <a:p>
            <a:r>
              <a:rPr lang="it-IT">
                <a:effectLst/>
              </a:rPr>
              <a:t>Quanto ai Latini, hanno dichiarato che dicendo che lo Spirito santo procede dal Padre e dal Figlio non avevano l'intenzione di negare che il Padre sia la fonte e il principio di ogni divinità, cioè del Figlio e dello Spirito santo; né volevano sostenere che il Figlio non abbia dal Padre il fatto che lo Spirito santo procede dal Figlio, né infine ammettere due princìpi o due spirazioni, ma affermare un solo principio e una sola spirazione dello Spirito santo, come hanno sempre sostenuto. </a:t>
            </a:r>
          </a:p>
          <a:p>
            <a:r>
              <a:rPr lang="it-IT">
                <a:effectLst/>
              </a:rPr>
              <a:t>E poiché da tutte queste espressioni scaturisce una sola e identica verità, si sono finalmente e unanimemente intesi e accordati, in uno stesso spirito e in una uguale interpretazione, sulla seguente formula d'unione santa e gradita a Dio.</a:t>
            </a:r>
          </a:p>
          <a:p>
            <a:endParaRPr lang="it-IT"/>
          </a:p>
        </p:txBody>
      </p:sp>
      <p:pic>
        <p:nvPicPr>
          <p:cNvPr id="24" name="Picture 23">
            <a:extLst>
              <a:ext uri="{FF2B5EF4-FFF2-40B4-BE49-F238E27FC236}">
                <a16:creationId xmlns:a16="http://schemas.microsoft.com/office/drawing/2014/main" id="{4DDEB5BD-198F-4F39-BEAA-799D642D3B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72832" r="78369"/>
          <a:stretch/>
        </p:blipFill>
        <p:spPr>
          <a:xfrm>
            <a:off x="2383" y="3807564"/>
            <a:ext cx="1696222" cy="1198334"/>
          </a:xfrm>
          <a:prstGeom prst="rect">
            <a:avLst/>
          </a:prstGeom>
        </p:spPr>
      </p:pic>
      <p:sp>
        <p:nvSpPr>
          <p:cNvPr id="2" name="Segnaposto piè di pagina 1">
            <a:extLst>
              <a:ext uri="{FF2B5EF4-FFF2-40B4-BE49-F238E27FC236}">
                <a16:creationId xmlns:a16="http://schemas.microsoft.com/office/drawing/2014/main" id="{3A7FB214-29C6-A209-D4A5-617BC4FCE640}"/>
              </a:ext>
            </a:extLst>
          </p:cNvPr>
          <p:cNvSpPr>
            <a:spLocks noGrp="1"/>
          </p:cNvSpPr>
          <p:nvPr>
            <p:ph type="ftr" sz="quarter" idx="11"/>
          </p:nvPr>
        </p:nvSpPr>
        <p:spPr>
          <a:xfrm>
            <a:off x="514351" y="5492751"/>
            <a:ext cx="5870744" cy="283369"/>
          </a:xfrm>
        </p:spPr>
        <p:txBody>
          <a:bodyPr>
            <a:normAutofit/>
          </a:bodyPr>
          <a:lstStyle/>
          <a:p>
            <a:pPr>
              <a:spcAft>
                <a:spcPts val="600"/>
              </a:spcAft>
            </a:pPr>
            <a:r>
              <a:rPr lang="it-IT">
                <a:solidFill>
                  <a:schemeClr val="bg1"/>
                </a:solidFill>
              </a:rPr>
              <a:t>Storia della Chiesa moderna 2023 Lezione 1</a:t>
            </a:r>
          </a:p>
        </p:txBody>
      </p:sp>
    </p:spTree>
    <p:extLst>
      <p:ext uri="{BB962C8B-B14F-4D97-AF65-F5344CB8AC3E}">
        <p14:creationId xmlns:p14="http://schemas.microsoft.com/office/powerpoint/2010/main" val="244406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6000"/>
                <a:hueMod val="100000"/>
                <a:satMod val="180000"/>
                <a:lumMod val="110000"/>
              </a:schemeClr>
            </a:gs>
            <a:gs pos="100000">
              <a:schemeClr val="bg2">
                <a:shade val="96000"/>
                <a:satMod val="160000"/>
                <a:lumMod val="100000"/>
              </a:schemeClr>
            </a:gs>
          </a:gsLst>
          <a:lin ang="474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8178E4C-0272-41FB-8B97-50C4AB231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454D48B0-7040-4402-8504-C41FCB9A96A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9758" b="7452"/>
          <a:stretch/>
        </p:blipFill>
        <p:spPr>
          <a:xfrm>
            <a:off x="2849335" y="857250"/>
            <a:ext cx="6292283" cy="4082143"/>
          </a:xfrm>
          <a:prstGeom prst="rect">
            <a:avLst/>
          </a:prstGeom>
        </p:spPr>
      </p:pic>
      <p:sp>
        <p:nvSpPr>
          <p:cNvPr id="13" name="Rectangle 12">
            <a:extLst>
              <a:ext uri="{FF2B5EF4-FFF2-40B4-BE49-F238E27FC236}">
                <a16:creationId xmlns:a16="http://schemas.microsoft.com/office/drawing/2014/main" id="{A090E8F5-FE36-4603-A85E-D47D5F40C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4015"/>
            <a:ext cx="9144000" cy="11767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olo 1"/>
          <p:cNvSpPr>
            <a:spLocks noGrp="1"/>
          </p:cNvSpPr>
          <p:nvPr>
            <p:ph type="title"/>
          </p:nvPr>
        </p:nvSpPr>
        <p:spPr>
          <a:xfrm>
            <a:off x="514351" y="5065314"/>
            <a:ext cx="8115300" cy="427436"/>
          </a:xfrm>
        </p:spPr>
        <p:txBody>
          <a:bodyPr>
            <a:normAutofit/>
          </a:bodyPr>
          <a:lstStyle/>
          <a:p>
            <a:pPr algn="r"/>
            <a:r>
              <a:rPr lang="it-IT" sz="1800">
                <a:solidFill>
                  <a:schemeClr val="accent2"/>
                </a:solidFill>
              </a:rPr>
              <a:t>Laetentur coeli (6 luglio 1439)</a:t>
            </a:r>
          </a:p>
        </p:txBody>
      </p:sp>
      <p:sp>
        <p:nvSpPr>
          <p:cNvPr id="3" name="Segnaposto contenuto 2"/>
          <p:cNvSpPr>
            <a:spLocks noGrp="1"/>
          </p:cNvSpPr>
          <p:nvPr>
            <p:ph idx="1"/>
          </p:nvPr>
        </p:nvSpPr>
        <p:spPr>
          <a:xfrm>
            <a:off x="514351" y="1499790"/>
            <a:ext cx="8115300" cy="3082922"/>
          </a:xfrm>
        </p:spPr>
        <p:txBody>
          <a:bodyPr>
            <a:normAutofit/>
          </a:bodyPr>
          <a:lstStyle/>
          <a:p>
            <a:r>
              <a:rPr lang="it-IT" dirty="0">
                <a:effectLst/>
              </a:rPr>
              <a:t>Nel nome della santa Trinità, Padre, Figlio e Spirito santo, con l'approvazione di questo santo concilio universale fiorentino, noi definiamo che affinché tutti i cristiani credano, ricevano e professino, come tutti professano, questa verità di fede, che, cioè, lo Spirito santo è eternamente dal Padre e dal Figlio, che ha la sua essenza e il suo essere sussistente ad un tempo dal Padre e dal Figlio, e che procede eternamente dall'uno e dall'altro come da un solo principio e per una sola spirazione, noi dichiariamo che quello che hanno detto i santi dottori e padri, cioè che lo Spirito santo procede dal Padre per mezzo del Figlio, mira a far comprendere che il Figlio, proprio come il Padre è causa, secondo i Greci, principio, secondo i Latini, della sussistenza dello Spirito santo.</a:t>
            </a:r>
          </a:p>
        </p:txBody>
      </p:sp>
      <p:pic>
        <p:nvPicPr>
          <p:cNvPr id="15" name="Picture 14">
            <a:extLst>
              <a:ext uri="{FF2B5EF4-FFF2-40B4-BE49-F238E27FC236}">
                <a16:creationId xmlns:a16="http://schemas.microsoft.com/office/drawing/2014/main" id="{4DDEB5BD-198F-4F39-BEAA-799D642D3B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72832" r="78369"/>
          <a:stretch/>
        </p:blipFill>
        <p:spPr>
          <a:xfrm>
            <a:off x="2383" y="3807564"/>
            <a:ext cx="1696222" cy="1198334"/>
          </a:xfrm>
          <a:prstGeom prst="rect">
            <a:avLst/>
          </a:prstGeom>
        </p:spPr>
      </p:pic>
      <p:sp>
        <p:nvSpPr>
          <p:cNvPr id="4" name="Segnaposto piè di pagina 3">
            <a:extLst>
              <a:ext uri="{FF2B5EF4-FFF2-40B4-BE49-F238E27FC236}">
                <a16:creationId xmlns:a16="http://schemas.microsoft.com/office/drawing/2014/main" id="{E3710169-7F1A-53DC-8440-39B58977EA9A}"/>
              </a:ext>
            </a:extLst>
          </p:cNvPr>
          <p:cNvSpPr>
            <a:spLocks noGrp="1"/>
          </p:cNvSpPr>
          <p:nvPr>
            <p:ph type="ftr" sz="quarter" idx="11"/>
          </p:nvPr>
        </p:nvSpPr>
        <p:spPr>
          <a:xfrm>
            <a:off x="514351" y="5492751"/>
            <a:ext cx="5870744" cy="283369"/>
          </a:xfrm>
        </p:spPr>
        <p:txBody>
          <a:bodyPr>
            <a:normAutofit/>
          </a:bodyPr>
          <a:lstStyle/>
          <a:p>
            <a:pPr>
              <a:spcAft>
                <a:spcPts val="600"/>
              </a:spcAft>
            </a:pPr>
            <a:r>
              <a:rPr lang="it-IT">
                <a:solidFill>
                  <a:schemeClr val="bg1"/>
                </a:solidFill>
              </a:rPr>
              <a:t>Storia della Chiesa moderna 2023 Lezione 1</a:t>
            </a:r>
          </a:p>
        </p:txBody>
      </p:sp>
    </p:spTree>
    <p:extLst>
      <p:ext uri="{BB962C8B-B14F-4D97-AF65-F5344CB8AC3E}">
        <p14:creationId xmlns:p14="http://schemas.microsoft.com/office/powerpoint/2010/main" val="1474396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6000"/>
                <a:hueMod val="100000"/>
                <a:satMod val="180000"/>
                <a:lumMod val="110000"/>
              </a:schemeClr>
            </a:gs>
            <a:gs pos="100000">
              <a:schemeClr val="bg2">
                <a:shade val="96000"/>
                <a:satMod val="160000"/>
                <a:lumMod val="100000"/>
              </a:schemeClr>
            </a:gs>
          </a:gsLst>
          <a:lin ang="474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8178E4C-0272-41FB-8B97-50C4AB231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454D48B0-7040-4402-8504-C41FCB9A96A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9758" b="7452"/>
          <a:stretch/>
        </p:blipFill>
        <p:spPr>
          <a:xfrm>
            <a:off x="2849335" y="857250"/>
            <a:ext cx="6292283" cy="4082143"/>
          </a:xfrm>
          <a:prstGeom prst="rect">
            <a:avLst/>
          </a:prstGeom>
        </p:spPr>
      </p:pic>
      <p:sp>
        <p:nvSpPr>
          <p:cNvPr id="13" name="Rectangle 12">
            <a:extLst>
              <a:ext uri="{FF2B5EF4-FFF2-40B4-BE49-F238E27FC236}">
                <a16:creationId xmlns:a16="http://schemas.microsoft.com/office/drawing/2014/main" id="{A090E8F5-FE36-4603-A85E-D47D5F40C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4015"/>
            <a:ext cx="9144000" cy="11767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olo 1"/>
          <p:cNvSpPr>
            <a:spLocks noGrp="1"/>
          </p:cNvSpPr>
          <p:nvPr>
            <p:ph type="title"/>
          </p:nvPr>
        </p:nvSpPr>
        <p:spPr>
          <a:xfrm>
            <a:off x="514351" y="5065314"/>
            <a:ext cx="8115300" cy="427436"/>
          </a:xfrm>
        </p:spPr>
        <p:txBody>
          <a:bodyPr>
            <a:normAutofit/>
          </a:bodyPr>
          <a:lstStyle/>
          <a:p>
            <a:pPr algn="r"/>
            <a:r>
              <a:rPr lang="it-IT" sz="1800">
                <a:solidFill>
                  <a:schemeClr val="accent2"/>
                </a:solidFill>
              </a:rPr>
              <a:t>Laetentur coeli (6 luglio 1439)</a:t>
            </a:r>
          </a:p>
        </p:txBody>
      </p:sp>
      <p:sp>
        <p:nvSpPr>
          <p:cNvPr id="3" name="Segnaposto contenuto 2"/>
          <p:cNvSpPr>
            <a:spLocks noGrp="1"/>
          </p:cNvSpPr>
          <p:nvPr>
            <p:ph idx="1"/>
          </p:nvPr>
        </p:nvSpPr>
        <p:spPr>
          <a:xfrm>
            <a:off x="514351" y="1499790"/>
            <a:ext cx="8115300" cy="3082922"/>
          </a:xfrm>
        </p:spPr>
        <p:txBody>
          <a:bodyPr>
            <a:normAutofit/>
          </a:bodyPr>
          <a:lstStyle/>
          <a:p>
            <a:r>
              <a:rPr lang="it-IT" dirty="0"/>
              <a:t>Parimenti definiamo veramente consacrato il corpo del Cristo nel pane di frumento, sia azzimo che fermentato, e che i sacerdoti devono consacrare il corpo del Signore usando dell'uno o dell'altro pane, ciascuno secondo il rito della propria chiesa, sia essa occidentale o orientale.</a:t>
            </a:r>
          </a:p>
          <a:p>
            <a:endParaRPr lang="it-IT" dirty="0"/>
          </a:p>
        </p:txBody>
      </p:sp>
      <p:pic>
        <p:nvPicPr>
          <p:cNvPr id="15" name="Picture 14">
            <a:extLst>
              <a:ext uri="{FF2B5EF4-FFF2-40B4-BE49-F238E27FC236}">
                <a16:creationId xmlns:a16="http://schemas.microsoft.com/office/drawing/2014/main" id="{4DDEB5BD-198F-4F39-BEAA-799D642D3B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72832" r="78369"/>
          <a:stretch/>
        </p:blipFill>
        <p:spPr>
          <a:xfrm>
            <a:off x="2383" y="3807564"/>
            <a:ext cx="1696222" cy="1198334"/>
          </a:xfrm>
          <a:prstGeom prst="rect">
            <a:avLst/>
          </a:prstGeom>
        </p:spPr>
      </p:pic>
      <p:sp>
        <p:nvSpPr>
          <p:cNvPr id="4" name="Segnaposto piè di pagina 3">
            <a:extLst>
              <a:ext uri="{FF2B5EF4-FFF2-40B4-BE49-F238E27FC236}">
                <a16:creationId xmlns:a16="http://schemas.microsoft.com/office/drawing/2014/main" id="{E21C6703-3B1A-F3C0-85D6-A0E4C9870E12}"/>
              </a:ext>
            </a:extLst>
          </p:cNvPr>
          <p:cNvSpPr>
            <a:spLocks noGrp="1"/>
          </p:cNvSpPr>
          <p:nvPr>
            <p:ph type="ftr" sz="quarter" idx="11"/>
          </p:nvPr>
        </p:nvSpPr>
        <p:spPr>
          <a:xfrm>
            <a:off x="514351" y="5492751"/>
            <a:ext cx="5870744" cy="283369"/>
          </a:xfrm>
        </p:spPr>
        <p:txBody>
          <a:bodyPr>
            <a:normAutofit/>
          </a:bodyPr>
          <a:lstStyle/>
          <a:p>
            <a:pPr>
              <a:spcAft>
                <a:spcPts val="600"/>
              </a:spcAft>
            </a:pPr>
            <a:r>
              <a:rPr lang="it-IT">
                <a:solidFill>
                  <a:schemeClr val="bg1"/>
                </a:solidFill>
              </a:rPr>
              <a:t>Storia della Chiesa moderna 2023 Lezione 1</a:t>
            </a:r>
          </a:p>
        </p:txBody>
      </p:sp>
    </p:spTree>
    <p:extLst>
      <p:ext uri="{BB962C8B-B14F-4D97-AF65-F5344CB8AC3E}">
        <p14:creationId xmlns:p14="http://schemas.microsoft.com/office/powerpoint/2010/main" val="1864254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6000"/>
                <a:hueMod val="100000"/>
                <a:satMod val="180000"/>
                <a:lumMod val="110000"/>
              </a:schemeClr>
            </a:gs>
            <a:gs pos="100000">
              <a:schemeClr val="bg2">
                <a:shade val="96000"/>
                <a:satMod val="160000"/>
                <a:lumMod val="100000"/>
              </a:schemeClr>
            </a:gs>
          </a:gsLst>
          <a:lin ang="474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8178E4C-0272-41FB-8B97-50C4AB231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454D48B0-7040-4402-8504-C41FCB9A96A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9758" b="7452"/>
          <a:stretch/>
        </p:blipFill>
        <p:spPr>
          <a:xfrm>
            <a:off x="2849335" y="857250"/>
            <a:ext cx="6292283" cy="4082143"/>
          </a:xfrm>
          <a:prstGeom prst="rect">
            <a:avLst/>
          </a:prstGeom>
        </p:spPr>
      </p:pic>
      <p:sp>
        <p:nvSpPr>
          <p:cNvPr id="13" name="Rectangle 12">
            <a:extLst>
              <a:ext uri="{FF2B5EF4-FFF2-40B4-BE49-F238E27FC236}">
                <a16:creationId xmlns:a16="http://schemas.microsoft.com/office/drawing/2014/main" id="{A090E8F5-FE36-4603-A85E-D47D5F40C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4015"/>
            <a:ext cx="9144000" cy="11767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olo 1"/>
          <p:cNvSpPr>
            <a:spLocks noGrp="1"/>
          </p:cNvSpPr>
          <p:nvPr>
            <p:ph type="title"/>
          </p:nvPr>
        </p:nvSpPr>
        <p:spPr>
          <a:xfrm>
            <a:off x="514351" y="5065314"/>
            <a:ext cx="8115300" cy="427436"/>
          </a:xfrm>
        </p:spPr>
        <p:txBody>
          <a:bodyPr>
            <a:normAutofit/>
          </a:bodyPr>
          <a:lstStyle/>
          <a:p>
            <a:pPr algn="r"/>
            <a:r>
              <a:rPr lang="it-IT" sz="1800">
                <a:solidFill>
                  <a:schemeClr val="accent2"/>
                </a:solidFill>
              </a:rPr>
              <a:t>Laetentur coeli (6 luglio 1439)</a:t>
            </a:r>
          </a:p>
        </p:txBody>
      </p:sp>
      <p:sp>
        <p:nvSpPr>
          <p:cNvPr id="3" name="Segnaposto contenuto 2"/>
          <p:cNvSpPr>
            <a:spLocks noGrp="1"/>
          </p:cNvSpPr>
          <p:nvPr>
            <p:ph idx="1"/>
          </p:nvPr>
        </p:nvSpPr>
        <p:spPr>
          <a:xfrm>
            <a:off x="514351" y="1499790"/>
            <a:ext cx="8115300" cy="3082922"/>
          </a:xfrm>
        </p:spPr>
        <p:txBody>
          <a:bodyPr>
            <a:normAutofit/>
          </a:bodyPr>
          <a:lstStyle/>
          <a:p>
            <a:r>
              <a:rPr lang="it-IT" dirty="0">
                <a:effectLst/>
              </a:rPr>
              <a:t>E poiché tutto quello che è del Padre, lo stesso Padre lo ha donato al suo unico Figlio generandolo, a eccezione del suo essere Padre, lo stesso fatto che lo Spirito santo proceda dal Figlio, il Figlio lo ha ricevuto fin dall'eternità dal Padre, dal quale è anche fin dall'eternità generato.</a:t>
            </a:r>
          </a:p>
          <a:p>
            <a:r>
              <a:rPr lang="it-IT" dirty="0">
                <a:effectLst/>
              </a:rPr>
              <a:t>Definiamo, inoltre, che la spiegazione data con l'espressione </a:t>
            </a:r>
            <a:r>
              <a:rPr lang="it-IT" i="1" dirty="0" err="1">
                <a:effectLst/>
              </a:rPr>
              <a:t>Filioque</a:t>
            </a:r>
            <a:r>
              <a:rPr lang="it-IT" i="1" dirty="0">
                <a:effectLst/>
              </a:rPr>
              <a:t> </a:t>
            </a:r>
            <a:r>
              <a:rPr lang="it-IT" dirty="0">
                <a:effectLst/>
              </a:rPr>
              <a:t>è stata lecitamente e ragionevolmente aggiunta al simbolo per rendere più chiara la verità e per una necessità urgente di quel momento.</a:t>
            </a:r>
          </a:p>
          <a:p>
            <a:endParaRPr lang="it-IT" dirty="0"/>
          </a:p>
        </p:txBody>
      </p:sp>
      <p:pic>
        <p:nvPicPr>
          <p:cNvPr id="15" name="Picture 14">
            <a:extLst>
              <a:ext uri="{FF2B5EF4-FFF2-40B4-BE49-F238E27FC236}">
                <a16:creationId xmlns:a16="http://schemas.microsoft.com/office/drawing/2014/main" id="{4DDEB5BD-198F-4F39-BEAA-799D642D3B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72832" r="78369"/>
          <a:stretch/>
        </p:blipFill>
        <p:spPr>
          <a:xfrm>
            <a:off x="2383" y="3807564"/>
            <a:ext cx="1696222" cy="1198334"/>
          </a:xfrm>
          <a:prstGeom prst="rect">
            <a:avLst/>
          </a:prstGeom>
        </p:spPr>
      </p:pic>
      <p:sp>
        <p:nvSpPr>
          <p:cNvPr id="4" name="Segnaposto piè di pagina 3">
            <a:extLst>
              <a:ext uri="{FF2B5EF4-FFF2-40B4-BE49-F238E27FC236}">
                <a16:creationId xmlns:a16="http://schemas.microsoft.com/office/drawing/2014/main" id="{806A5B0A-744C-0F9A-DFC2-BA9A4BD250D4}"/>
              </a:ext>
            </a:extLst>
          </p:cNvPr>
          <p:cNvSpPr>
            <a:spLocks noGrp="1"/>
          </p:cNvSpPr>
          <p:nvPr>
            <p:ph type="ftr" sz="quarter" idx="11"/>
          </p:nvPr>
        </p:nvSpPr>
        <p:spPr>
          <a:xfrm>
            <a:off x="514351" y="5492751"/>
            <a:ext cx="5870744" cy="283369"/>
          </a:xfrm>
        </p:spPr>
        <p:txBody>
          <a:bodyPr>
            <a:normAutofit/>
          </a:bodyPr>
          <a:lstStyle/>
          <a:p>
            <a:pPr>
              <a:spcAft>
                <a:spcPts val="600"/>
              </a:spcAft>
            </a:pPr>
            <a:r>
              <a:rPr lang="it-IT">
                <a:solidFill>
                  <a:schemeClr val="bg1"/>
                </a:solidFill>
              </a:rPr>
              <a:t>Storia della Chiesa moderna 2023 Lezione 1</a:t>
            </a:r>
          </a:p>
        </p:txBody>
      </p:sp>
    </p:spTree>
    <p:extLst>
      <p:ext uri="{BB962C8B-B14F-4D97-AF65-F5344CB8AC3E}">
        <p14:creationId xmlns:p14="http://schemas.microsoft.com/office/powerpoint/2010/main" val="721518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6000"/>
                <a:hueMod val="100000"/>
                <a:satMod val="180000"/>
                <a:lumMod val="110000"/>
              </a:schemeClr>
            </a:gs>
            <a:gs pos="100000">
              <a:schemeClr val="bg2">
                <a:shade val="96000"/>
                <a:satMod val="160000"/>
                <a:lumMod val="100000"/>
              </a:schemeClr>
            </a:gs>
          </a:gsLst>
          <a:lin ang="474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8178E4C-0272-41FB-8B97-50C4AB231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454D48B0-7040-4402-8504-C41FCB9A96A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9758" b="7452"/>
          <a:stretch/>
        </p:blipFill>
        <p:spPr>
          <a:xfrm>
            <a:off x="2849335" y="857250"/>
            <a:ext cx="6292283" cy="4082143"/>
          </a:xfrm>
          <a:prstGeom prst="rect">
            <a:avLst/>
          </a:prstGeom>
        </p:spPr>
      </p:pic>
      <p:sp>
        <p:nvSpPr>
          <p:cNvPr id="13" name="Rectangle 12">
            <a:extLst>
              <a:ext uri="{FF2B5EF4-FFF2-40B4-BE49-F238E27FC236}">
                <a16:creationId xmlns:a16="http://schemas.microsoft.com/office/drawing/2014/main" id="{A090E8F5-FE36-4603-A85E-D47D5F40C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24015"/>
            <a:ext cx="9144000" cy="11767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olo 1"/>
          <p:cNvSpPr>
            <a:spLocks noGrp="1"/>
          </p:cNvSpPr>
          <p:nvPr>
            <p:ph type="title"/>
          </p:nvPr>
        </p:nvSpPr>
        <p:spPr>
          <a:xfrm>
            <a:off x="514351" y="5065314"/>
            <a:ext cx="8115300" cy="427436"/>
          </a:xfrm>
        </p:spPr>
        <p:txBody>
          <a:bodyPr>
            <a:normAutofit/>
          </a:bodyPr>
          <a:lstStyle/>
          <a:p>
            <a:pPr algn="r"/>
            <a:r>
              <a:rPr lang="it-IT" sz="1800">
                <a:solidFill>
                  <a:schemeClr val="accent2"/>
                </a:solidFill>
              </a:rPr>
              <a:t>Laetentur coeli (6 luglio 1439)</a:t>
            </a:r>
          </a:p>
        </p:txBody>
      </p:sp>
      <p:sp>
        <p:nvSpPr>
          <p:cNvPr id="3" name="Segnaposto contenuto 2"/>
          <p:cNvSpPr>
            <a:spLocks noGrp="1"/>
          </p:cNvSpPr>
          <p:nvPr>
            <p:ph idx="1"/>
          </p:nvPr>
        </p:nvSpPr>
        <p:spPr>
          <a:xfrm>
            <a:off x="514351" y="1499790"/>
            <a:ext cx="8115300" cy="3082922"/>
          </a:xfrm>
        </p:spPr>
        <p:txBody>
          <a:bodyPr>
            <a:normAutofit/>
          </a:bodyPr>
          <a:lstStyle/>
          <a:p>
            <a:pPr>
              <a:lnSpc>
                <a:spcPct val="90000"/>
              </a:lnSpc>
            </a:pPr>
            <a:r>
              <a:rPr lang="it-IT" sz="1500" dirty="0"/>
              <a:t>Inoltre definiamo che le anime dei veri penitenti, morti nell'amore di Dio prima di aver soddisfatto con degni frutti di penitenza ciò che hanno commesso o omesso, sono purificate dopo la morte con le pene del </a:t>
            </a:r>
            <a:r>
              <a:rPr lang="it-IT" sz="1500" b="1" dirty="0"/>
              <a:t>purgatorio</a:t>
            </a:r>
            <a:r>
              <a:rPr lang="it-IT" sz="1500" dirty="0"/>
              <a:t> e che </a:t>
            </a:r>
            <a:r>
              <a:rPr lang="it-IT" sz="1500" b="1" dirty="0"/>
              <a:t>riceveranno un sollievo da queste pene, mediante suffragi dei fedeli viventi, come il sacrificio della messa, le preghiere, le elemosine e le altre pratiche di pietà, che i fedeli sono soliti offrire per gli altri fedeli, secondo le disposizioni della chiesa</a:t>
            </a:r>
            <a:r>
              <a:rPr lang="it-IT" sz="1500" dirty="0"/>
              <a:t>. Quanto alle anime di coloro che, dopo il battesimo, non si sono macchiate di nessuna colpa, e anche riguardo a quelle che, dopo aver commesso il peccato, sono state purificate o in questa vita o dopo la loro morte nel modo sopra descritto, esse vengono subito accolte in cielo e vedono chiaramente Dio, uno e trino, come egli è, ma alcune in modo più perfetto di altre, a seconda della diversità dei meriti.</a:t>
            </a:r>
          </a:p>
          <a:p>
            <a:pPr>
              <a:lnSpc>
                <a:spcPct val="90000"/>
              </a:lnSpc>
            </a:pPr>
            <a:r>
              <a:rPr lang="it-IT" sz="1500" dirty="0"/>
              <a:t>Invece, le anime di quelli che muoiono in stato di peccato mortale attuale o con il solo peccato originale, scendono immediatamente all'inferno per essere punite con pene diverse.</a:t>
            </a:r>
          </a:p>
          <a:p>
            <a:pPr>
              <a:lnSpc>
                <a:spcPct val="90000"/>
              </a:lnSpc>
            </a:pPr>
            <a:endParaRPr lang="it-IT" sz="1500" dirty="0"/>
          </a:p>
        </p:txBody>
      </p:sp>
      <p:pic>
        <p:nvPicPr>
          <p:cNvPr id="15" name="Picture 14">
            <a:extLst>
              <a:ext uri="{FF2B5EF4-FFF2-40B4-BE49-F238E27FC236}">
                <a16:creationId xmlns:a16="http://schemas.microsoft.com/office/drawing/2014/main" id="{4DDEB5BD-198F-4F39-BEAA-799D642D3B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72832" r="78369"/>
          <a:stretch/>
        </p:blipFill>
        <p:spPr>
          <a:xfrm>
            <a:off x="2383" y="3807564"/>
            <a:ext cx="1696222" cy="1198334"/>
          </a:xfrm>
          <a:prstGeom prst="rect">
            <a:avLst/>
          </a:prstGeom>
        </p:spPr>
      </p:pic>
      <p:sp>
        <p:nvSpPr>
          <p:cNvPr id="4" name="Segnaposto piè di pagina 3">
            <a:extLst>
              <a:ext uri="{FF2B5EF4-FFF2-40B4-BE49-F238E27FC236}">
                <a16:creationId xmlns:a16="http://schemas.microsoft.com/office/drawing/2014/main" id="{B840DABC-29AD-ACF2-0687-1E11B69BF167}"/>
              </a:ext>
            </a:extLst>
          </p:cNvPr>
          <p:cNvSpPr>
            <a:spLocks noGrp="1"/>
          </p:cNvSpPr>
          <p:nvPr>
            <p:ph type="ftr" sz="quarter" idx="11"/>
          </p:nvPr>
        </p:nvSpPr>
        <p:spPr>
          <a:xfrm>
            <a:off x="514351" y="5492751"/>
            <a:ext cx="5870744" cy="283369"/>
          </a:xfrm>
        </p:spPr>
        <p:txBody>
          <a:bodyPr>
            <a:normAutofit/>
          </a:bodyPr>
          <a:lstStyle/>
          <a:p>
            <a:pPr>
              <a:spcAft>
                <a:spcPts val="600"/>
              </a:spcAft>
            </a:pPr>
            <a:r>
              <a:rPr lang="it-IT">
                <a:solidFill>
                  <a:schemeClr val="bg1"/>
                </a:solidFill>
              </a:rPr>
              <a:t>Storia della Chiesa moderna 2023 Lezione 1</a:t>
            </a:r>
          </a:p>
        </p:txBody>
      </p:sp>
    </p:spTree>
    <p:extLst>
      <p:ext uri="{BB962C8B-B14F-4D97-AF65-F5344CB8AC3E}">
        <p14:creationId xmlns:p14="http://schemas.microsoft.com/office/powerpoint/2010/main" val="3614835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Laetentur coeli (6 luglio 1439)</a:t>
            </a:r>
            <a:endParaRPr lang="it-IT" dirty="0"/>
          </a:p>
        </p:txBody>
      </p:sp>
      <p:sp>
        <p:nvSpPr>
          <p:cNvPr id="3" name="Segnaposto contenuto 2"/>
          <p:cNvSpPr>
            <a:spLocks noGrp="1"/>
          </p:cNvSpPr>
          <p:nvPr>
            <p:ph idx="1"/>
          </p:nvPr>
        </p:nvSpPr>
        <p:spPr>
          <a:xfrm>
            <a:off x="755576" y="1879599"/>
            <a:ext cx="8028098" cy="4368800"/>
          </a:xfrm>
        </p:spPr>
        <p:txBody>
          <a:bodyPr>
            <a:normAutofit/>
          </a:bodyPr>
          <a:lstStyle/>
          <a:p>
            <a:r>
              <a:rPr lang="it-IT" dirty="0"/>
              <a:t>Definiamo inoltre che la santa Sede apostolica e il romano pontefice hanno il primato su tutto l'universo; che lo stesso romano pontefice è il successore del beato Pietro principe degli apostoli, è autentico vicario di Cristo, capo di tutta la chiesa, padre e dottore di tutti i cristiani; che nostro signore Gesù Cristo ha trasmesso a lui, nella persona del beato Pietro, il pieno potere di pascere, reggere e governare la chiesa universale, come è attestato anche negli atti dei concili ecumenici e nei sacri canoni.</a:t>
            </a:r>
          </a:p>
          <a:p>
            <a:r>
              <a:rPr lang="it-IT" dirty="0"/>
              <a:t>Rinnoviamo, inoltre, l'ordinamento tramandato nei canoni da osservare tra gli altri venerabili patriarchi, per cui il patriarca di Costantinopoli sia secondo, dopo il santissimo pontefice romano, il patriarca d'Alessandria sia terzo, quello di Antiochia quarto, quello di Gerusalemme quinto, senza alcun pregiudizio per tutti i loro privilegi e diritti.</a:t>
            </a:r>
          </a:p>
          <a:p>
            <a:endParaRPr lang="it-IT" dirty="0"/>
          </a:p>
        </p:txBody>
      </p:sp>
      <p:sp>
        <p:nvSpPr>
          <p:cNvPr id="4" name="Segnaposto piè di pagina 3">
            <a:extLst>
              <a:ext uri="{FF2B5EF4-FFF2-40B4-BE49-F238E27FC236}">
                <a16:creationId xmlns:a16="http://schemas.microsoft.com/office/drawing/2014/main" id="{A99A53B8-73EC-3EAC-D113-17BE246E5081}"/>
              </a:ext>
            </a:extLst>
          </p:cNvPr>
          <p:cNvSpPr>
            <a:spLocks noGrp="1"/>
          </p:cNvSpPr>
          <p:nvPr>
            <p:ph type="ftr" sz="quarter" idx="11"/>
          </p:nvPr>
        </p:nvSpPr>
        <p:spPr/>
        <p:txBody>
          <a:bodyPr/>
          <a:lstStyle/>
          <a:p>
            <a:r>
              <a:rPr lang="it-IT"/>
              <a:t>Storia della Chiesa moderna 2023 Lezione 1</a:t>
            </a:r>
          </a:p>
        </p:txBody>
      </p:sp>
    </p:spTree>
    <p:extLst>
      <p:ext uri="{BB962C8B-B14F-4D97-AF65-F5344CB8AC3E}">
        <p14:creationId xmlns:p14="http://schemas.microsoft.com/office/powerpoint/2010/main" val="1481161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Alla ricerca delle radici</a:t>
            </a:r>
          </a:p>
        </p:txBody>
      </p:sp>
      <p:sp>
        <p:nvSpPr>
          <p:cNvPr id="3" name="Segnaposto contenuto 2"/>
          <p:cNvSpPr>
            <a:spLocks noGrp="1"/>
          </p:cNvSpPr>
          <p:nvPr>
            <p:ph idx="1"/>
          </p:nvPr>
        </p:nvSpPr>
        <p:spPr>
          <a:xfrm>
            <a:off x="457200" y="1981200"/>
            <a:ext cx="5715000" cy="4038600"/>
          </a:xfrm>
        </p:spPr>
        <p:txBody>
          <a:bodyPr>
            <a:normAutofit/>
          </a:bodyPr>
          <a:lstStyle/>
          <a:p>
            <a:r>
              <a:rPr lang="it-IT" dirty="0"/>
              <a:t>La crisi del XIV secolo.</a:t>
            </a:r>
          </a:p>
          <a:p>
            <a:r>
              <a:rPr lang="it-IT" dirty="0"/>
              <a:t>Riflessi sulla situazione ecclesiale.</a:t>
            </a:r>
          </a:p>
          <a:p>
            <a:pPr lvl="1"/>
            <a:r>
              <a:rPr lang="it-IT" dirty="0"/>
              <a:t>Decadenza della vita religiosa nel popolo, nel clero e nei religiosi</a:t>
            </a:r>
          </a:p>
          <a:p>
            <a:pPr lvl="1"/>
            <a:r>
              <a:rPr lang="it-IT" dirty="0"/>
              <a:t>Decadenza del potere papale nei sec. XIII-XIV</a:t>
            </a:r>
          </a:p>
          <a:p>
            <a:pPr lvl="2"/>
            <a:r>
              <a:rPr lang="it-IT" dirty="0"/>
              <a:t>Bonifacio VIII e il suo conflitto con il re di Francia Filippo il Bello </a:t>
            </a:r>
            <a:r>
              <a:rPr lang="it-IT" dirty="0">
                <a:sym typeface="Wingdings"/>
              </a:rPr>
              <a:t> </a:t>
            </a:r>
            <a:r>
              <a:rPr lang="it-IT" dirty="0" err="1">
                <a:sym typeface="Wingdings"/>
              </a:rPr>
              <a:t>Unam</a:t>
            </a:r>
            <a:r>
              <a:rPr lang="it-IT" dirty="0">
                <a:sym typeface="Wingdings"/>
              </a:rPr>
              <a:t> </a:t>
            </a:r>
            <a:r>
              <a:rPr lang="it-IT" dirty="0" err="1">
                <a:sym typeface="Wingdings"/>
              </a:rPr>
              <a:t>Sanctam</a:t>
            </a:r>
            <a:endParaRPr lang="it-IT" dirty="0"/>
          </a:p>
          <a:p>
            <a:pPr lvl="2"/>
            <a:r>
              <a:rPr lang="it-IT" dirty="0"/>
              <a:t>L’esilio di Avignone: 1309-1376</a:t>
            </a:r>
          </a:p>
          <a:p>
            <a:pPr lvl="2"/>
            <a:r>
              <a:rPr lang="it-IT" dirty="0"/>
              <a:t>Il grande scisma d’Occidente (1378-1415)</a:t>
            </a:r>
          </a:p>
        </p:txBody>
      </p:sp>
      <p:sp>
        <p:nvSpPr>
          <p:cNvPr id="4" name="Segnaposto piè di pagina 3">
            <a:extLst>
              <a:ext uri="{FF2B5EF4-FFF2-40B4-BE49-F238E27FC236}">
                <a16:creationId xmlns:a16="http://schemas.microsoft.com/office/drawing/2014/main" id="{8309D0C7-01D7-3D98-6624-EA6E001EA881}"/>
              </a:ext>
            </a:extLst>
          </p:cNvPr>
          <p:cNvSpPr>
            <a:spLocks noGrp="1"/>
          </p:cNvSpPr>
          <p:nvPr>
            <p:ph type="ftr" sz="quarter" idx="11"/>
          </p:nvPr>
        </p:nvSpPr>
        <p:spPr/>
        <p:txBody>
          <a:bodyPr/>
          <a:lstStyle/>
          <a:p>
            <a:r>
              <a:rPr lang="it-IT"/>
              <a:t>Storia della Chiesa moderna 2023 Lezione 1</a:t>
            </a:r>
          </a:p>
        </p:txBody>
      </p:sp>
      <p:pic>
        <p:nvPicPr>
          <p:cNvPr id="5" name="Immagine 4"/>
          <p:cNvPicPr>
            <a:picLocks noChangeAspect="1"/>
          </p:cNvPicPr>
          <p:nvPr/>
        </p:nvPicPr>
        <p:blipFill>
          <a:blip r:embed="rId3"/>
          <a:stretch>
            <a:fillRect/>
          </a:stretch>
        </p:blipFill>
        <p:spPr>
          <a:xfrm>
            <a:off x="6172200" y="1981200"/>
            <a:ext cx="2900424" cy="3492500"/>
          </a:xfrm>
          <a:prstGeom prst="rect">
            <a:avLst/>
          </a:prstGeom>
        </p:spPr>
      </p:pic>
      <p:pic>
        <p:nvPicPr>
          <p:cNvPr id="7" name="Immagine 6"/>
          <p:cNvPicPr>
            <a:picLocks noChangeAspect="1"/>
          </p:cNvPicPr>
          <p:nvPr/>
        </p:nvPicPr>
        <p:blipFill>
          <a:blip r:embed="rId4"/>
          <a:stretch>
            <a:fillRect/>
          </a:stretch>
        </p:blipFill>
        <p:spPr>
          <a:xfrm>
            <a:off x="6172200" y="1981752"/>
            <a:ext cx="2900424" cy="3492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Unam Sanctam (1302)</a:t>
            </a:r>
            <a:endParaRPr lang="it-IT" dirty="0"/>
          </a:p>
        </p:txBody>
      </p:sp>
      <p:sp>
        <p:nvSpPr>
          <p:cNvPr id="3" name="Segnaposto contenuto 2"/>
          <p:cNvSpPr>
            <a:spLocks noGrp="1"/>
          </p:cNvSpPr>
          <p:nvPr>
            <p:ph idx="1"/>
          </p:nvPr>
        </p:nvSpPr>
        <p:spPr>
          <a:xfrm>
            <a:off x="467544" y="2204864"/>
            <a:ext cx="8352928" cy="3814936"/>
          </a:xfrm>
        </p:spPr>
        <p:txBody>
          <a:bodyPr>
            <a:noAutofit/>
          </a:bodyPr>
          <a:lstStyle/>
          <a:p>
            <a:r>
              <a:rPr lang="it-IT" b="1" dirty="0"/>
              <a:t>«Proprio le parole del vangelo ci insegnano che in questa Chiesa e nella sua potestà ci sono due spade, cioè la spirituale e la temporale, </a:t>
            </a:r>
            <a:r>
              <a:rPr lang="it-IT" i="1" dirty="0"/>
              <a:t>perché, quando gli Apostoli dissero: "Ecco qui due spade" - che significa nella Chiesa, dato che erano gli Apostoli a parlare - il Signore non rispose che erano troppe, ma che erano sufficienti. E chi nega che la spada temporale appartenga a Pietro, ha malamente interpretato le parole del Signore, quando dice: "Rimetti la tua spada nel fodero". Quindi ambedue sono nel potere (a disposizione) della Chiesa, la spada spirituale e quella materiale. Però quest'ultima dev'essere esercitata in favore della Chiesa, l'altra direttamente dalla Chiesa; la prima dal sacerdote, l'altra dalle mani dei re e dei soldati, ma agli ordini e sotto il controllo del sacerdote</a:t>
            </a:r>
            <a:r>
              <a:rPr lang="it-IT" dirty="0"/>
              <a:t>. </a:t>
            </a:r>
            <a:r>
              <a:rPr lang="it-IT" b="1" dirty="0"/>
              <a:t>Quindi </a:t>
            </a:r>
            <a:r>
              <a:rPr lang="it-IT" b="1" dirty="0" err="1"/>
              <a:t>é</a:t>
            </a:r>
            <a:r>
              <a:rPr lang="it-IT" b="1" dirty="0"/>
              <a:t> necessario che una spada sia sotto l'altra e che l'autorità temporale sia soggetta a quella spirituale».</a:t>
            </a:r>
          </a:p>
        </p:txBody>
      </p:sp>
      <p:sp>
        <p:nvSpPr>
          <p:cNvPr id="4" name="Segnaposto piè di pagina 3">
            <a:extLst>
              <a:ext uri="{FF2B5EF4-FFF2-40B4-BE49-F238E27FC236}">
                <a16:creationId xmlns:a16="http://schemas.microsoft.com/office/drawing/2014/main" id="{26CE4201-AD89-DE19-09D4-B6BDFCA16FF5}"/>
              </a:ext>
            </a:extLst>
          </p:cNvPr>
          <p:cNvSpPr>
            <a:spLocks noGrp="1"/>
          </p:cNvSpPr>
          <p:nvPr>
            <p:ph type="ftr" sz="quarter" idx="11"/>
          </p:nvPr>
        </p:nvSpPr>
        <p:spPr/>
        <p:txBody>
          <a:bodyPr/>
          <a:lstStyle/>
          <a:p>
            <a:r>
              <a:rPr lang="it-IT"/>
              <a:t>Storia della Chiesa moderna 2023 Lezione 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Unam</a:t>
            </a:r>
            <a:r>
              <a:rPr lang="it-IT" dirty="0"/>
              <a:t> </a:t>
            </a:r>
            <a:r>
              <a:rPr lang="it-IT" dirty="0" err="1"/>
              <a:t>Sanctam</a:t>
            </a:r>
            <a:r>
              <a:rPr lang="it-IT" dirty="0"/>
              <a:t> (1302)</a:t>
            </a:r>
          </a:p>
        </p:txBody>
      </p:sp>
      <p:sp>
        <p:nvSpPr>
          <p:cNvPr id="3" name="Segnaposto contenuto 2"/>
          <p:cNvSpPr>
            <a:spLocks noGrp="1"/>
          </p:cNvSpPr>
          <p:nvPr>
            <p:ph idx="1"/>
          </p:nvPr>
        </p:nvSpPr>
        <p:spPr>
          <a:xfrm>
            <a:off x="539552" y="2132856"/>
            <a:ext cx="8064896" cy="4176464"/>
          </a:xfrm>
        </p:spPr>
        <p:txBody>
          <a:bodyPr>
            <a:noAutofit/>
          </a:bodyPr>
          <a:lstStyle/>
          <a:p>
            <a:r>
              <a:rPr lang="it-IT" dirty="0"/>
              <a:t>Perché quando l'Apostolo dice: "Non c'è potere che non venga da Dio e quelli (poteri) che sono, sono disposti da Dio", essi non sarebbero disposti se una spada non fosse sottoposta all'altra, e, come inferiore, non fosse dall'altra ricondotta a nobilissime imprese. Poiché secondo san Dionigi è legge da Dio, che l'inferiore sia ricondotto per l'intermedio al superiore. Dunque le cose non sono ricondotte al loro ordine alla pari e immediatamente, secondo la legge dell'universo, ma le infime attraverso le intermedie e le inferiori attraverso le superiori. </a:t>
            </a:r>
            <a:r>
              <a:rPr lang="it-IT" b="1" dirty="0"/>
              <a:t>Che il potere spirituale supera in dignità e nobiltà tutti quelli terreni dobbiamo proclamarlo tanto più apertamente quanto lo spirituale eccelle sul temporale</a:t>
            </a:r>
            <a:r>
              <a:rPr lang="it-IT" dirty="0"/>
              <a:t>. Il che, invero, noi possiamo chiaramente constatare con i nostri occhi dal versamento delle decime, dalla benedizione e santificazione, dal riconoscimento di tale potere e dall'esercitare il governo sopra le medesime.</a:t>
            </a:r>
          </a:p>
        </p:txBody>
      </p:sp>
      <p:sp>
        <p:nvSpPr>
          <p:cNvPr id="4" name="Segnaposto piè di pagina 3">
            <a:extLst>
              <a:ext uri="{FF2B5EF4-FFF2-40B4-BE49-F238E27FC236}">
                <a16:creationId xmlns:a16="http://schemas.microsoft.com/office/drawing/2014/main" id="{EABF342F-3A72-D0B8-ED31-1E16F1BE977D}"/>
              </a:ext>
            </a:extLst>
          </p:cNvPr>
          <p:cNvSpPr>
            <a:spLocks noGrp="1"/>
          </p:cNvSpPr>
          <p:nvPr>
            <p:ph type="ftr" sz="quarter" idx="11"/>
          </p:nvPr>
        </p:nvSpPr>
        <p:spPr/>
        <p:txBody>
          <a:bodyPr/>
          <a:lstStyle/>
          <a:p>
            <a:r>
              <a:rPr lang="it-IT"/>
              <a:t>Storia della Chiesa moderna 2023 Lezione 1</a:t>
            </a:r>
          </a:p>
        </p:txBody>
      </p:sp>
    </p:spTree>
    <p:extLst>
      <p:ext uri="{BB962C8B-B14F-4D97-AF65-F5344CB8AC3E}">
        <p14:creationId xmlns:p14="http://schemas.microsoft.com/office/powerpoint/2010/main" val="323874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Unam Sanctam (1302)</a:t>
            </a:r>
            <a:endParaRPr lang="it-IT" dirty="0"/>
          </a:p>
        </p:txBody>
      </p:sp>
      <p:sp>
        <p:nvSpPr>
          <p:cNvPr id="3" name="Segnaposto contenuto 2"/>
          <p:cNvSpPr>
            <a:spLocks noGrp="1"/>
          </p:cNvSpPr>
          <p:nvPr>
            <p:ph idx="1"/>
          </p:nvPr>
        </p:nvSpPr>
        <p:spPr>
          <a:xfrm>
            <a:off x="467544" y="1772816"/>
            <a:ext cx="8136904" cy="4608512"/>
          </a:xfrm>
        </p:spPr>
        <p:txBody>
          <a:bodyPr>
            <a:noAutofit/>
          </a:bodyPr>
          <a:lstStyle/>
          <a:p>
            <a:r>
              <a:rPr lang="it-IT" dirty="0"/>
              <a:t>Se dunque il potere terreno devia, sarà giudicato dall'autorità spirituale; se poi il potere spirituale inferiore degenera, sarà giudicato dal suo superiore; ma se è quello spirituale supremo, potrà essere giudicato solamente da Dio e non dall'uomo, come afferma l'Apostolo: "L'uomo spirituale giudica tutte le cose; ma egli stesso non viene giudicato da nessuno." Questa autorità infatti, benché conferita ad un uomo ed esercitata da un uomo, non è umana, ma piuttosto divina, attribuita per bocca di Dio a Pietro, e resa intangibile per lui e per i suoi successori in colui che egli, la pietra, aveva confessato, quando il Signore disse allo stesso Pietro: "Qualunque cosa tu legherai ecc." Perciò chiunque si oppone a questo potere istituito da Dio, si oppone all'ordine di Dio […] Per </a:t>
            </a:r>
            <a:r>
              <a:rPr lang="it-IT" dirty="0" err="1"/>
              <a:t>consequenza</a:t>
            </a:r>
            <a:r>
              <a:rPr lang="it-IT" dirty="0"/>
              <a:t> </a:t>
            </a:r>
            <a:r>
              <a:rPr lang="it-IT" b="1" dirty="0"/>
              <a:t>noi dichiariamo, stabiliamo, definiamo ed affermiamo che è assolutamente necessario alla salvezza di ogni creatura umana che essa sia sottomessa al Romano Pontefice. </a:t>
            </a:r>
            <a:endParaRPr lang="it-IT" dirty="0"/>
          </a:p>
        </p:txBody>
      </p:sp>
      <p:sp>
        <p:nvSpPr>
          <p:cNvPr id="4" name="Segnaposto piè di pagina 3">
            <a:extLst>
              <a:ext uri="{FF2B5EF4-FFF2-40B4-BE49-F238E27FC236}">
                <a16:creationId xmlns:a16="http://schemas.microsoft.com/office/drawing/2014/main" id="{27FE367E-4A56-3585-0D48-1C9E68D88743}"/>
              </a:ext>
            </a:extLst>
          </p:cNvPr>
          <p:cNvSpPr>
            <a:spLocks noGrp="1"/>
          </p:cNvSpPr>
          <p:nvPr>
            <p:ph type="ftr" sz="quarter" idx="11"/>
          </p:nvPr>
        </p:nvSpPr>
        <p:spPr/>
        <p:txBody>
          <a:bodyPr/>
          <a:lstStyle/>
          <a:p>
            <a:r>
              <a:rPr lang="it-IT"/>
              <a:t>Storia della Chiesa moderna 2023 Lezione 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periodo avignonese (1309-1376)</a:t>
            </a:r>
          </a:p>
        </p:txBody>
      </p:sp>
      <p:pic>
        <p:nvPicPr>
          <p:cNvPr id="4" name="Segnaposto contenuto 3"/>
          <p:cNvPicPr>
            <a:picLocks noGrp="1" noChangeAspect="1"/>
          </p:cNvPicPr>
          <p:nvPr>
            <p:ph idx="1"/>
          </p:nvPr>
        </p:nvPicPr>
        <p:blipFill>
          <a:blip r:embed="rId2"/>
          <a:stretch>
            <a:fillRect/>
          </a:stretch>
        </p:blipFill>
        <p:spPr>
          <a:xfrm>
            <a:off x="1617229" y="2141538"/>
            <a:ext cx="5452342" cy="3649662"/>
          </a:xfrm>
          <a:prstGeom prst="rect">
            <a:avLst/>
          </a:prstGeom>
        </p:spPr>
      </p:pic>
      <p:sp>
        <p:nvSpPr>
          <p:cNvPr id="3" name="Segnaposto piè di pagina 2">
            <a:extLst>
              <a:ext uri="{FF2B5EF4-FFF2-40B4-BE49-F238E27FC236}">
                <a16:creationId xmlns:a16="http://schemas.microsoft.com/office/drawing/2014/main" id="{A550F81F-6BC0-1182-D1EE-0CB84E9D4D4A}"/>
              </a:ext>
            </a:extLst>
          </p:cNvPr>
          <p:cNvSpPr>
            <a:spLocks noGrp="1"/>
          </p:cNvSpPr>
          <p:nvPr>
            <p:ph type="ftr" sz="quarter" idx="11"/>
          </p:nvPr>
        </p:nvSpPr>
        <p:spPr/>
        <p:txBody>
          <a:bodyPr/>
          <a:lstStyle/>
          <a:p>
            <a:r>
              <a:rPr lang="it-IT"/>
              <a:t>Storia della Chiesa moderna 2023 Lezione 1</a:t>
            </a:r>
          </a:p>
        </p:txBody>
      </p:sp>
    </p:spTree>
    <p:extLst>
      <p:ext uri="{BB962C8B-B14F-4D97-AF65-F5344CB8AC3E}">
        <p14:creationId xmlns:p14="http://schemas.microsoft.com/office/powerpoint/2010/main" val="20871235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e">
  <a:themeElements>
    <a:clrScheme name="Celestiale">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638</TotalTime>
  <Words>5217</Words>
  <Application>Microsoft Macintosh PowerPoint</Application>
  <PresentationFormat>Presentazione su schermo (4:3)</PresentationFormat>
  <Paragraphs>239</Paragraphs>
  <Slides>47</Slides>
  <Notes>2</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47</vt:i4>
      </vt:variant>
    </vt:vector>
  </HeadingPairs>
  <TitlesOfParts>
    <vt:vector size="53" baseType="lpstr">
      <vt:lpstr>Aptos</vt:lpstr>
      <vt:lpstr>Arial</vt:lpstr>
      <vt:lpstr>Calibri</vt:lpstr>
      <vt:lpstr>Calibri Light</vt:lpstr>
      <vt:lpstr>Wingdings</vt:lpstr>
      <vt:lpstr>Celestiale</vt:lpstr>
      <vt:lpstr>Storia della Chiesa nell’età moderna</vt:lpstr>
      <vt:lpstr>Il nodo critico della storia della chiesa moderna: la riforma protestante</vt:lpstr>
      <vt:lpstr>Presentazione standard di PowerPoint</vt:lpstr>
      <vt:lpstr>Le radici della riforma protestante: ipotesi storiografiche</vt:lpstr>
      <vt:lpstr>Alla ricerca delle radici</vt:lpstr>
      <vt:lpstr>Unam Sanctam (1302)</vt:lpstr>
      <vt:lpstr>Unam Sanctam (1302)</vt:lpstr>
      <vt:lpstr>Unam Sanctam (1302)</vt:lpstr>
      <vt:lpstr>Il periodo avignonese (1309-1376)</vt:lpstr>
      <vt:lpstr>Il periodo avignonese</vt:lpstr>
      <vt:lpstr>Il periodo avignonese</vt:lpstr>
      <vt:lpstr>Lo scisma d’Occidente</vt:lpstr>
      <vt:lpstr>Presentazione standard di PowerPoint</vt:lpstr>
      <vt:lpstr>Lo scisma d’Occidente</vt:lpstr>
      <vt:lpstr>Lo scisma d’Occidente</vt:lpstr>
      <vt:lpstr>Lo scisma d’Occidente</vt:lpstr>
      <vt:lpstr>Presentazione standard di PowerPoint</vt:lpstr>
      <vt:lpstr>Lo scisma d’Occidente</vt:lpstr>
      <vt:lpstr>Il Concilio di Costanza</vt:lpstr>
      <vt:lpstr>Il Concilio di Costanza</vt:lpstr>
      <vt:lpstr>Il Concilio di Costanza: le basi del conciliarismo</vt:lpstr>
      <vt:lpstr>Il Concilio di Costanza: gli obiettivi</vt:lpstr>
      <vt:lpstr>Il Concilio di Costanza</vt:lpstr>
      <vt:lpstr>Il Concilio di Costanza</vt:lpstr>
      <vt:lpstr>Il Concilio di Costanza</vt:lpstr>
      <vt:lpstr>Il Concilio di Costanza</vt:lpstr>
      <vt:lpstr>Il Concilio di Costanza: i progetti di riforma</vt:lpstr>
      <vt:lpstr>Il Concilio di Costanza</vt:lpstr>
      <vt:lpstr>Il Concilio di Costanza</vt:lpstr>
      <vt:lpstr>Il Concilio di Costanza</vt:lpstr>
      <vt:lpstr>Il Concilio di Costanza: la Causa fidei</vt:lpstr>
      <vt:lpstr>Dopo Costanza</vt:lpstr>
      <vt:lpstr>Il Concilio di Basilea</vt:lpstr>
      <vt:lpstr>Il Concilio di Basilea</vt:lpstr>
      <vt:lpstr>Il Concilio di Basilea</vt:lpstr>
      <vt:lpstr>Il Concilio di Basilea</vt:lpstr>
      <vt:lpstr>Il Concilio di Basilea</vt:lpstr>
      <vt:lpstr>Conseguenze di Basilea</vt:lpstr>
      <vt:lpstr>Il Concilio di Firenze</vt:lpstr>
      <vt:lpstr>Il Concilio di Firenze</vt:lpstr>
      <vt:lpstr>Laetentur coeli (6 luglio 1439)</vt:lpstr>
      <vt:lpstr>Laetentur coeli (6 luglio 1439)</vt:lpstr>
      <vt:lpstr>Laetentur coeli (6 luglio 1439)</vt:lpstr>
      <vt:lpstr>Laetentur coeli (6 luglio 1439)</vt:lpstr>
      <vt:lpstr>Laetentur coeli (6 luglio 1439)</vt:lpstr>
      <vt:lpstr>Laetentur coeli (6 luglio 1439)</vt:lpstr>
      <vt:lpstr>Laetentur coeli (6 luglio 1439)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Storia della Chiesa nell’età moderna</dc:title>
  <dc:creator>Fabio Besostri</dc:creator>
  <cp:lastModifiedBy>Fabio Besostri</cp:lastModifiedBy>
  <cp:revision>17</cp:revision>
  <dcterms:created xsi:type="dcterms:W3CDTF">2017-03-08T22:02:54Z</dcterms:created>
  <dcterms:modified xsi:type="dcterms:W3CDTF">2025-10-10T11:29:30Z</dcterms:modified>
</cp:coreProperties>
</file>