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sldIdLst>
    <p:sldId id="27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47"/>
    <p:restoredTop sz="94604"/>
  </p:normalViewPr>
  <p:slideViewPr>
    <p:cSldViewPr snapToGrid="0" snapToObjects="1">
      <p:cViewPr varScale="1">
        <p:scale>
          <a:sx n="124" d="100"/>
          <a:sy n="124" d="100"/>
        </p:scale>
        <p:origin x="3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97123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338850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818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1117435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40938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1635189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2383865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82205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204968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AD44716-5AF4-1B43-A371-DE926EA78FAC}" type="datetimeFigureOut">
              <a:rPr lang="it-IT" smtClean="0"/>
              <a:t>24/10/25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240230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AD44716-5AF4-1B43-A371-DE926EA78FAC}" type="datetimeFigureOut">
              <a:rPr lang="it-IT" smtClean="0"/>
              <a:t>24/10/25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299623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AD44716-5AF4-1B43-A371-DE926EA78FAC}" type="datetimeFigureOut">
              <a:rPr lang="it-IT" smtClean="0"/>
              <a:t>24/10/25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24745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AD44716-5AF4-1B43-A371-DE926EA78FAC}" type="datetimeFigureOut">
              <a:rPr lang="it-IT" smtClean="0"/>
              <a:t>24/10/25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1369584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44716-5AF4-1B43-A371-DE926EA78FAC}" type="datetimeFigureOut">
              <a:rPr lang="it-IT" smtClean="0"/>
              <a:t>24/10/25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143470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AD44716-5AF4-1B43-A371-DE926EA78FAC}" type="datetimeFigureOut">
              <a:rPr lang="it-IT" smtClean="0"/>
              <a:t>24/10/25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317751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AD44716-5AF4-1B43-A371-DE926EA78FAC}" type="datetimeFigureOut">
              <a:rPr lang="it-IT" smtClean="0"/>
              <a:t>24/10/25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F273B5E-08F1-714E-9354-4C741B989664}" type="slidenum">
              <a:rPr lang="it-IT" smtClean="0"/>
              <a:t>‹N›</a:t>
            </a:fld>
            <a:endParaRPr lang="it-IT"/>
          </a:p>
        </p:txBody>
      </p:sp>
    </p:spTree>
    <p:extLst>
      <p:ext uri="{BB962C8B-B14F-4D97-AF65-F5344CB8AC3E}">
        <p14:creationId xmlns:p14="http://schemas.microsoft.com/office/powerpoint/2010/main" val="157605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D44716-5AF4-1B43-A371-DE926EA78FAC}" type="datetimeFigureOut">
              <a:rPr lang="it-IT" smtClean="0"/>
              <a:t>24/10/25</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F273B5E-08F1-714E-9354-4C741B989664}" type="slidenum">
              <a:rPr lang="it-IT" smtClean="0"/>
              <a:t>‹N›</a:t>
            </a:fld>
            <a:endParaRPr lang="it-IT"/>
          </a:p>
        </p:txBody>
      </p:sp>
    </p:spTree>
    <p:extLst>
      <p:ext uri="{BB962C8B-B14F-4D97-AF65-F5344CB8AC3E}">
        <p14:creationId xmlns:p14="http://schemas.microsoft.com/office/powerpoint/2010/main" val="8660453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t.wikiquote.org/wiki/Tacere" TargetMode="External"/><Relationship Id="rId2" Type="http://schemas.openxmlformats.org/officeDocument/2006/relationships/hyperlink" Target="https://it.wikiquote.org/wiki/Verbo_(cristianesimo)" TargetMode="Externa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hyperlink" Target="https://it.wikiquote.org/wiki/Ascolt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A01E9E9-5241-7A74-A3EF-07D5063C71C2}"/>
              </a:ext>
            </a:extLst>
          </p:cNvPr>
          <p:cNvSpPr>
            <a:spLocks noGrp="1"/>
          </p:cNvSpPr>
          <p:nvPr>
            <p:ph type="ctrTitle"/>
          </p:nvPr>
        </p:nvSpPr>
        <p:spPr/>
        <p:txBody>
          <a:bodyPr/>
          <a:lstStyle/>
          <a:p>
            <a:r>
              <a:rPr lang="it-IT" dirty="0"/>
              <a:t>La Chiesa nel XV secolo</a:t>
            </a:r>
            <a:br>
              <a:rPr lang="it-IT" dirty="0"/>
            </a:br>
            <a:endParaRPr lang="it-IT" dirty="0"/>
          </a:p>
        </p:txBody>
      </p:sp>
      <p:sp>
        <p:nvSpPr>
          <p:cNvPr id="5" name="Sottotitolo 4">
            <a:extLst>
              <a:ext uri="{FF2B5EF4-FFF2-40B4-BE49-F238E27FC236}">
                <a16:creationId xmlns:a16="http://schemas.microsoft.com/office/drawing/2014/main" id="{14204C58-1F2D-E0A5-BECD-DDF01038362E}"/>
              </a:ext>
            </a:extLst>
          </p:cNvPr>
          <p:cNvSpPr>
            <a:spLocks noGrp="1"/>
          </p:cNvSpPr>
          <p:nvPr>
            <p:ph type="subTitle" idx="1"/>
          </p:nvPr>
        </p:nvSpPr>
        <p:spPr/>
        <p:txBody>
          <a:bodyPr/>
          <a:lstStyle/>
          <a:p>
            <a:r>
              <a:rPr lang="it-IT" dirty="0"/>
              <a:t>Seconda parte</a:t>
            </a:r>
          </a:p>
        </p:txBody>
      </p:sp>
      <p:sp>
        <p:nvSpPr>
          <p:cNvPr id="6" name="CasellaDiTesto 5">
            <a:extLst>
              <a:ext uri="{FF2B5EF4-FFF2-40B4-BE49-F238E27FC236}">
                <a16:creationId xmlns:a16="http://schemas.microsoft.com/office/drawing/2014/main" id="{1AA8BA3D-C2F4-BFB5-9353-6E85DD8E0E43}"/>
              </a:ext>
            </a:extLst>
          </p:cNvPr>
          <p:cNvSpPr txBox="1"/>
          <p:nvPr/>
        </p:nvSpPr>
        <p:spPr>
          <a:xfrm>
            <a:off x="2085654" y="5424755"/>
            <a:ext cx="2285882" cy="369332"/>
          </a:xfrm>
          <a:prstGeom prst="rect">
            <a:avLst/>
          </a:prstGeom>
          <a:noFill/>
        </p:spPr>
        <p:txBody>
          <a:bodyPr wrap="none" rtlCol="0">
            <a:spAutoFit/>
          </a:bodyPr>
          <a:lstStyle/>
          <a:p>
            <a:r>
              <a:rPr lang="it-IT" dirty="0"/>
              <a:t>Cfr. </a:t>
            </a:r>
            <a:r>
              <a:rPr lang="it-IT" i="1" dirty="0"/>
              <a:t>Manuale</a:t>
            </a:r>
            <a:r>
              <a:rPr lang="it-IT" dirty="0"/>
              <a:t>, cap. 1</a:t>
            </a:r>
          </a:p>
        </p:txBody>
      </p:sp>
    </p:spTree>
    <p:extLst>
      <p:ext uri="{BB962C8B-B14F-4D97-AF65-F5344CB8AC3E}">
        <p14:creationId xmlns:p14="http://schemas.microsoft.com/office/powerpoint/2010/main" val="2663270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77334" y="609599"/>
            <a:ext cx="3843375" cy="5545667"/>
          </a:xfrm>
        </p:spPr>
        <p:txBody>
          <a:bodyPr anchor="ctr">
            <a:normAutofit/>
          </a:bodyPr>
          <a:lstStyle/>
          <a:p>
            <a:r>
              <a:rPr lang="it-IT">
                <a:solidFill>
                  <a:schemeClr val="tx1">
                    <a:lumMod val="85000"/>
                    <a:lumOff val="15000"/>
                  </a:schemeClr>
                </a:solidFill>
              </a:rPr>
              <a:t>Movimenti che anticipano la riforma protestante</a:t>
            </a:r>
          </a:p>
        </p:txBody>
      </p:sp>
      <p:sp>
        <p:nvSpPr>
          <p:cNvPr id="3" name="Segnaposto contenuto 2"/>
          <p:cNvSpPr>
            <a:spLocks noGrp="1"/>
          </p:cNvSpPr>
          <p:nvPr>
            <p:ph idx="1"/>
          </p:nvPr>
        </p:nvSpPr>
        <p:spPr>
          <a:xfrm>
            <a:off x="6116084" y="609600"/>
            <a:ext cx="5511296" cy="5545667"/>
          </a:xfrm>
        </p:spPr>
        <p:txBody>
          <a:bodyPr anchor="ctr">
            <a:normAutofit/>
          </a:bodyPr>
          <a:lstStyle/>
          <a:p>
            <a:r>
              <a:rPr lang="it-IT">
                <a:solidFill>
                  <a:srgbClr val="FFFFFF"/>
                </a:solidFill>
              </a:rPr>
              <a:t>Cfr. il </a:t>
            </a:r>
            <a:r>
              <a:rPr lang="it-IT" b="1">
                <a:solidFill>
                  <a:srgbClr val="FFFFFF"/>
                </a:solidFill>
              </a:rPr>
              <a:t>concilio di Costanza</a:t>
            </a:r>
            <a:r>
              <a:rPr lang="it-IT">
                <a:solidFill>
                  <a:srgbClr val="FFFFFF"/>
                </a:solidFill>
              </a:rPr>
              <a:t>, nella così detta </a:t>
            </a:r>
            <a:r>
              <a:rPr lang="it-IT" b="1" i="1">
                <a:solidFill>
                  <a:srgbClr val="FFFFFF"/>
                </a:solidFill>
              </a:rPr>
              <a:t>causa fidei</a:t>
            </a:r>
            <a:r>
              <a:rPr lang="it-IT">
                <a:solidFill>
                  <a:srgbClr val="FFFFFF"/>
                </a:solidFill>
              </a:rPr>
              <a:t> (ulteriormente arricchita dalla teoria, condannata, sul tirannicidio elaborata dal francescano parigino Jean Petit secondo il quale ogni tiranno poteva e doveva essere ucciso lecitamente e meritoriamente da qualsiasi vassallo, senza attendere la sentenza giudiziaria)</a:t>
            </a:r>
          </a:p>
          <a:p>
            <a:r>
              <a:rPr lang="it-IT">
                <a:solidFill>
                  <a:srgbClr val="FFFFFF"/>
                </a:solidFill>
              </a:rPr>
              <a:t>John Wyclif</a:t>
            </a:r>
          </a:p>
          <a:p>
            <a:r>
              <a:rPr lang="it-IT">
                <a:solidFill>
                  <a:srgbClr val="FFFFFF"/>
                </a:solidFill>
              </a:rPr>
              <a:t>Jan Hus</a:t>
            </a:r>
          </a:p>
          <a:p>
            <a:endParaRPr lang="it-IT">
              <a:solidFill>
                <a:srgbClr val="FFFFFF"/>
              </a:solidFill>
            </a:endParaRPr>
          </a:p>
        </p:txBody>
      </p:sp>
    </p:spTree>
    <p:extLst>
      <p:ext uri="{BB962C8B-B14F-4D97-AF65-F5344CB8AC3E}">
        <p14:creationId xmlns:p14="http://schemas.microsoft.com/office/powerpoint/2010/main" val="126917695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43950" y="1179151"/>
            <a:ext cx="3300646" cy="4463889"/>
          </a:xfrm>
        </p:spPr>
        <p:txBody>
          <a:bodyPr anchor="ctr">
            <a:normAutofit/>
          </a:bodyPr>
          <a:lstStyle/>
          <a:p>
            <a:r>
              <a:rPr lang="it-IT" dirty="0"/>
              <a:t>Svolta nella filosofia e nella teologia</a:t>
            </a:r>
          </a:p>
        </p:txBody>
      </p:sp>
      <p:sp>
        <p:nvSpPr>
          <p:cNvPr id="3" name="Segnaposto contenuto 2"/>
          <p:cNvSpPr>
            <a:spLocks noGrp="1"/>
          </p:cNvSpPr>
          <p:nvPr>
            <p:ph idx="1"/>
          </p:nvPr>
        </p:nvSpPr>
        <p:spPr>
          <a:xfrm>
            <a:off x="4978918" y="1109145"/>
            <a:ext cx="6341016" cy="4603900"/>
          </a:xfrm>
        </p:spPr>
        <p:txBody>
          <a:bodyPr anchor="ctr">
            <a:normAutofit fontScale="92500" lnSpcReduction="10000"/>
          </a:bodyPr>
          <a:lstStyle/>
          <a:p>
            <a:pPr>
              <a:lnSpc>
                <a:spcPct val="90000"/>
              </a:lnSpc>
            </a:pPr>
            <a:r>
              <a:rPr lang="it-IT" sz="1700" dirty="0"/>
              <a:t>Caratteristiche</a:t>
            </a:r>
          </a:p>
          <a:p>
            <a:pPr lvl="1">
              <a:lnSpc>
                <a:spcPct val="90000"/>
              </a:lnSpc>
            </a:pPr>
            <a:r>
              <a:rPr lang="it-IT" sz="1700" dirty="0"/>
              <a:t>Dal XIV secolo giunge fino all’età della Riforma protestante e del concilio di Trento</a:t>
            </a:r>
          </a:p>
          <a:p>
            <a:pPr lvl="1">
              <a:lnSpc>
                <a:spcPct val="90000"/>
              </a:lnSpc>
            </a:pPr>
            <a:r>
              <a:rPr lang="it-IT" sz="1700" dirty="0"/>
              <a:t>Alla volontà di sintesi del sapere (grandi </a:t>
            </a:r>
            <a:r>
              <a:rPr lang="it-IT" sz="1700" i="1" dirty="0" err="1"/>
              <a:t>Summae</a:t>
            </a:r>
            <a:r>
              <a:rPr lang="it-IT" sz="1700" dirty="0"/>
              <a:t> della scolastica) si sostituiscono interessi più particolaristici.</a:t>
            </a:r>
          </a:p>
          <a:p>
            <a:pPr lvl="1">
              <a:lnSpc>
                <a:spcPct val="90000"/>
              </a:lnSpc>
            </a:pPr>
            <a:r>
              <a:rPr lang="it-IT" sz="1700" dirty="0"/>
              <a:t>L’ambiente privilegiato in cui queste novità presero corpo fu l’UNIVERSITA’ </a:t>
            </a:r>
          </a:p>
          <a:p>
            <a:pPr lvl="1">
              <a:lnSpc>
                <a:spcPct val="90000"/>
              </a:lnSpc>
            </a:pPr>
            <a:r>
              <a:rPr lang="it-IT" sz="1700" dirty="0"/>
              <a:t>All’origine del cambiamento vi fu il </a:t>
            </a:r>
            <a:r>
              <a:rPr lang="it-IT" sz="1700" b="1" dirty="0"/>
              <a:t>declino della scolastica</a:t>
            </a:r>
            <a:r>
              <a:rPr lang="it-IT" sz="1700" dirty="0"/>
              <a:t>, ormai priva di originalità, e incapace di andare oltre la ripetizione del pensiero dei grandi maestri del periodo precedente. </a:t>
            </a:r>
          </a:p>
          <a:p>
            <a:pPr lvl="1">
              <a:lnSpc>
                <a:spcPct val="90000"/>
              </a:lnSpc>
            </a:pPr>
            <a:r>
              <a:rPr lang="it-IT" sz="1700" dirty="0"/>
              <a:t>La novità: una riflessione teologica che mette in discussione </a:t>
            </a:r>
            <a:r>
              <a:rPr lang="it-IT" sz="1700" b="1" dirty="0"/>
              <a:t>l’intangibilità della tradizione e del magistero</a:t>
            </a:r>
            <a:r>
              <a:rPr lang="it-IT" sz="1700" dirty="0"/>
              <a:t>. </a:t>
            </a:r>
          </a:p>
          <a:p>
            <a:pPr lvl="1">
              <a:lnSpc>
                <a:spcPct val="90000"/>
              </a:lnSpc>
            </a:pPr>
            <a:r>
              <a:rPr lang="it-IT" sz="1700" dirty="0"/>
              <a:t>Si comprende dunque come nel secolo successivo, di fronte ai grandi problemi che attanagliavano la Chiesa, siano state elaborate risposte nuove ed originali, anche se complessivamente problematiche (in campo ecclesiologico, ad esempio). </a:t>
            </a:r>
          </a:p>
          <a:p>
            <a:pPr lvl="1">
              <a:lnSpc>
                <a:spcPct val="90000"/>
              </a:lnSpc>
            </a:pPr>
            <a:endParaRPr lang="it-IT" sz="1700" dirty="0"/>
          </a:p>
        </p:txBody>
      </p:sp>
    </p:spTree>
    <p:extLst>
      <p:ext uri="{BB962C8B-B14F-4D97-AF65-F5344CB8AC3E}">
        <p14:creationId xmlns:p14="http://schemas.microsoft.com/office/powerpoint/2010/main" val="511419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Il nominalismo</a:t>
            </a:r>
          </a:p>
        </p:txBody>
      </p:sp>
      <p:sp>
        <p:nvSpPr>
          <p:cNvPr id="3" name="Segnaposto contenuto 2"/>
          <p:cNvSpPr>
            <a:spLocks noGrp="1"/>
          </p:cNvSpPr>
          <p:nvPr>
            <p:ph idx="1"/>
          </p:nvPr>
        </p:nvSpPr>
        <p:spPr/>
        <p:txBody>
          <a:bodyPr>
            <a:normAutofit/>
          </a:bodyPr>
          <a:lstStyle/>
          <a:p>
            <a:r>
              <a:rPr lang="it-IT" dirty="0"/>
              <a:t>Il nuovo atteggiamento del pensiero, maturato nel XIV secolo, viene definito generalmente </a:t>
            </a:r>
            <a:r>
              <a:rPr lang="it-IT" b="1" dirty="0"/>
              <a:t>«nominalismo»</a:t>
            </a:r>
            <a:r>
              <a:rPr lang="it-IT" dirty="0"/>
              <a:t>, ed abbraccia non solo il campo gnoseologico (cioè il problema degli universali e della possibilità del loro riconoscimento da parte della mente umana), ma anche la metafisica, l’etica, la teologia. </a:t>
            </a:r>
          </a:p>
          <a:p>
            <a:r>
              <a:rPr lang="it-IT" dirty="0"/>
              <a:t>Le sue radici sono riconoscibili già in alcuni pensatori che si collocano tra XIII e XIV secolo, ad esempio Durando di San Porciano, domenicano, morto nel 1334, e Pietro Aureoli, francescano, morto nel 1322, che reagiscono alle grandi autorità dei loro ordini, cioè Tommaso d’Aquino e Giovanni Duns Scoto. </a:t>
            </a:r>
          </a:p>
          <a:p>
            <a:endParaRPr lang="it-IT" dirty="0"/>
          </a:p>
        </p:txBody>
      </p:sp>
    </p:spTree>
    <p:extLst>
      <p:ext uri="{BB962C8B-B14F-4D97-AF65-F5344CB8AC3E}">
        <p14:creationId xmlns:p14="http://schemas.microsoft.com/office/powerpoint/2010/main" val="102311254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Giovanni Duns Scoto</a:t>
            </a:r>
          </a:p>
        </p:txBody>
      </p:sp>
      <p:sp>
        <p:nvSpPr>
          <p:cNvPr id="3" name="Segnaposto contenuto 2"/>
          <p:cNvSpPr>
            <a:spLocks noGrp="1"/>
          </p:cNvSpPr>
          <p:nvPr>
            <p:ph idx="1"/>
          </p:nvPr>
        </p:nvSpPr>
        <p:spPr>
          <a:xfrm>
            <a:off x="677334" y="1390389"/>
            <a:ext cx="8126700" cy="5010411"/>
          </a:xfrm>
        </p:spPr>
        <p:txBody>
          <a:bodyPr>
            <a:normAutofit/>
          </a:bodyPr>
          <a:lstStyle/>
          <a:p>
            <a:r>
              <a:rPr lang="it-IT" b="1" dirty="0"/>
              <a:t>Duns Scoto</a:t>
            </a:r>
            <a:r>
              <a:rPr lang="it-IT" dirty="0"/>
              <a:t>, nato in Scozia nel 1265 o 1266 e morto a Colonia nel 1308, francescano. </a:t>
            </a:r>
          </a:p>
          <a:p>
            <a:r>
              <a:rPr lang="it-IT" dirty="0"/>
              <a:t>Pur nella brevità della sua esistenza terrena, scrisse molte opere,</a:t>
            </a:r>
            <a:r>
              <a:rPr lang="it-IT" b="1" dirty="0"/>
              <a:t> </a:t>
            </a:r>
            <a:r>
              <a:rPr lang="it-IT" dirty="0"/>
              <a:t> sottoponendo</a:t>
            </a:r>
            <a:r>
              <a:rPr lang="it-IT" b="1" dirty="0"/>
              <a:t> </a:t>
            </a:r>
            <a:r>
              <a:rPr lang="it-IT" dirty="0"/>
              <a:t>il pensiero dell’Aquinate a una critica accurata, con l’intenzione di sostituirvi una sintesi nuova e più efficace. </a:t>
            </a:r>
          </a:p>
          <a:p>
            <a:r>
              <a:rPr lang="it-IT" dirty="0"/>
              <a:t>Mentre per Tommaso il primato nell’elaborazione del pensiero filosofico-teologico risiede nell’intelletto, per Duns Scoto esso va attribuito alla volontà (</a:t>
            </a:r>
            <a:r>
              <a:rPr lang="it-IT" b="1" dirty="0"/>
              <a:t>volontarismo</a:t>
            </a:r>
            <a:r>
              <a:rPr lang="it-IT" dirty="0"/>
              <a:t>), in quanto Dio stesso è la suprema volontà che ha dato origine alla creazione e la mantiene nell’esistenza. </a:t>
            </a:r>
          </a:p>
          <a:p>
            <a:r>
              <a:rPr lang="it-IT" dirty="0"/>
              <a:t>A Duns Scoto si deve anche il passaggio dell’Ordine francescano su posizioni favorevoli al </a:t>
            </a:r>
            <a:r>
              <a:rPr lang="it-IT" b="1" dirty="0"/>
              <a:t>dogma dell’Immacolata Concezione</a:t>
            </a:r>
            <a:r>
              <a:rPr lang="it-IT" dirty="0"/>
              <a:t>, che diede origine ad una secolare disputa teologica con i domenicani, contrassegnata da scontri talvolta non solo verbali, tanto da costringere il papa Sisto IV, nel 1488 ad intervenire d’autorità per proibire qualsiasi ulteriore discussione sul tema.</a:t>
            </a:r>
          </a:p>
          <a:p>
            <a:endParaRPr lang="it-IT" dirty="0"/>
          </a:p>
        </p:txBody>
      </p:sp>
      <p:pic>
        <p:nvPicPr>
          <p:cNvPr id="4" name="Immagine 3"/>
          <p:cNvPicPr>
            <a:picLocks noChangeAspect="1"/>
          </p:cNvPicPr>
          <p:nvPr/>
        </p:nvPicPr>
        <p:blipFill>
          <a:blip r:embed="rId2"/>
          <a:stretch>
            <a:fillRect/>
          </a:stretch>
        </p:blipFill>
        <p:spPr>
          <a:xfrm>
            <a:off x="8804034" y="1016000"/>
            <a:ext cx="3163599" cy="4826000"/>
          </a:xfrm>
          <a:prstGeom prst="rect">
            <a:avLst/>
          </a:prstGeom>
        </p:spPr>
      </p:pic>
    </p:spTree>
    <p:extLst>
      <p:ext uri="{BB962C8B-B14F-4D97-AF65-F5344CB8AC3E}">
        <p14:creationId xmlns:p14="http://schemas.microsoft.com/office/powerpoint/2010/main" val="192412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Gugliemo</a:t>
            </a:r>
            <a:r>
              <a:rPr lang="it-IT" dirty="0"/>
              <a:t> di </a:t>
            </a:r>
            <a:r>
              <a:rPr lang="it-IT" dirty="0" err="1"/>
              <a:t>Occam</a:t>
            </a:r>
            <a:endParaRPr lang="it-IT" dirty="0"/>
          </a:p>
        </p:txBody>
      </p:sp>
      <p:pic>
        <p:nvPicPr>
          <p:cNvPr id="4" name="Segnaposto contenuto 3"/>
          <p:cNvPicPr>
            <a:picLocks noGrp="1" noChangeAspect="1"/>
          </p:cNvPicPr>
          <p:nvPr>
            <p:ph idx="1"/>
          </p:nvPr>
        </p:nvPicPr>
        <p:blipFill>
          <a:blip r:embed="rId2"/>
          <a:stretch>
            <a:fillRect/>
          </a:stretch>
        </p:blipFill>
        <p:spPr>
          <a:xfrm>
            <a:off x="8712081" y="253032"/>
            <a:ext cx="3175000" cy="2235200"/>
          </a:xfrm>
          <a:prstGeom prst="rect">
            <a:avLst/>
          </a:prstGeom>
        </p:spPr>
      </p:pic>
      <p:sp>
        <p:nvSpPr>
          <p:cNvPr id="5" name="CasellaDiTesto 4"/>
          <p:cNvSpPr txBox="1"/>
          <p:nvPr/>
        </p:nvSpPr>
        <p:spPr>
          <a:xfrm>
            <a:off x="677334" y="1402915"/>
            <a:ext cx="7440459" cy="4801314"/>
          </a:xfrm>
          <a:prstGeom prst="rect">
            <a:avLst/>
          </a:prstGeom>
          <a:noFill/>
        </p:spPr>
        <p:txBody>
          <a:bodyPr wrap="square" rtlCol="0">
            <a:spAutoFit/>
          </a:bodyPr>
          <a:lstStyle/>
          <a:p>
            <a:r>
              <a:rPr lang="it-IT" dirty="0"/>
              <a:t>(dal villaggio di origine, </a:t>
            </a:r>
            <a:r>
              <a:rPr lang="it-IT" dirty="0" err="1"/>
              <a:t>Ockham</a:t>
            </a:r>
            <a:r>
              <a:rPr lang="it-IT" dirty="0"/>
              <a:t>, in Inghilterra), francescano (1285-1349)</a:t>
            </a:r>
          </a:p>
          <a:p>
            <a:pPr marL="285750" indent="-285750">
              <a:buFont typeface="Arial" charset="0"/>
              <a:buChar char="•"/>
            </a:pPr>
            <a:r>
              <a:rPr lang="it-IT" dirty="0"/>
              <a:t>diede a questa corrente di pensiero la forma decisiva.</a:t>
            </a:r>
          </a:p>
          <a:p>
            <a:pPr marL="285750" indent="-285750">
              <a:buFont typeface="Arial" charset="0"/>
              <a:buChar char="•"/>
            </a:pPr>
            <a:r>
              <a:rPr lang="it-IT" dirty="0"/>
              <a:t>Dotato di grandi capacità dialettiche, studiò ad Oxford, dove ottenne il baccellierato ma non riuscì a conseguire il titolo di </a:t>
            </a:r>
            <a:r>
              <a:rPr lang="it-IT" i="1" dirty="0" err="1"/>
              <a:t>magister</a:t>
            </a:r>
            <a:r>
              <a:rPr lang="it-IT" i="1" dirty="0"/>
              <a:t> </a:t>
            </a:r>
            <a:r>
              <a:rPr lang="it-IT" i="1" dirty="0" err="1"/>
              <a:t>regens</a:t>
            </a:r>
            <a:r>
              <a:rPr lang="it-IT" dirty="0"/>
              <a:t> per l’opposizione del cancelliere dell’università John </a:t>
            </a:r>
            <a:r>
              <a:rPr lang="it-IT" dirty="0" err="1"/>
              <a:t>Lutterel</a:t>
            </a:r>
            <a:r>
              <a:rPr lang="it-IT" dirty="0"/>
              <a:t>, che lo denunciò per sospetto di eresia davanti alla curia di Avignone (1324). Per questa ragione </a:t>
            </a:r>
            <a:r>
              <a:rPr lang="it-IT" dirty="0" err="1"/>
              <a:t>Occam</a:t>
            </a:r>
            <a:r>
              <a:rPr lang="it-IT" dirty="0"/>
              <a:t> è soprannominato </a:t>
            </a:r>
            <a:r>
              <a:rPr lang="it-IT" i="1" dirty="0" err="1"/>
              <a:t>Venerabilis</a:t>
            </a:r>
            <a:r>
              <a:rPr lang="it-IT" i="1" dirty="0"/>
              <a:t> </a:t>
            </a:r>
            <a:r>
              <a:rPr lang="it-IT" i="1" dirty="0" err="1"/>
              <a:t>Inceptor</a:t>
            </a:r>
            <a:r>
              <a:rPr lang="it-IT" i="1" dirty="0"/>
              <a:t> </a:t>
            </a:r>
            <a:r>
              <a:rPr lang="it-IT" dirty="0"/>
              <a:t>(iniziatore, nel senso che iniziò ma non riuscì a concludere il </a:t>
            </a:r>
            <a:r>
              <a:rPr lang="it-IT" i="1" dirty="0"/>
              <a:t>cursus</a:t>
            </a:r>
            <a:r>
              <a:rPr lang="it-IT" dirty="0"/>
              <a:t> accademico). </a:t>
            </a:r>
          </a:p>
          <a:p>
            <a:pPr marL="285750" indent="-285750">
              <a:buFont typeface="Arial" charset="0"/>
              <a:buChar char="•"/>
            </a:pPr>
            <a:r>
              <a:rPr lang="it-IT" dirty="0"/>
              <a:t>Imprigionato, riuscì a fuggire, rifugiandosi nel maggio del 1328 a Pisa, presso l’imperatore Ludovico il Bavaro, insieme a Michele da Cesena e a Bonagrazia da Bergamo, incarcerati pure loro ad Avignone a causa della disputa sulla povertà. </a:t>
            </a:r>
          </a:p>
          <a:p>
            <a:pPr marL="285750" indent="-285750">
              <a:buFont typeface="Arial" charset="0"/>
              <a:buChar char="•"/>
            </a:pPr>
            <a:r>
              <a:rPr lang="it-IT" dirty="0"/>
              <a:t>Scomunicato e degradato, riuscì comunque a condurre un’esistenza tranquilla a Monaco in Baviera, sotto la protezione di Ludovico, che egli appoggiò fieramente nella sua lotta contro papa Giovanni XXII</a:t>
            </a:r>
          </a:p>
        </p:txBody>
      </p:sp>
    </p:spTree>
    <p:extLst>
      <p:ext uri="{BB962C8B-B14F-4D97-AF65-F5344CB8AC3E}">
        <p14:creationId xmlns:p14="http://schemas.microsoft.com/office/powerpoint/2010/main" val="19390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Gugliemo</a:t>
            </a:r>
            <a:r>
              <a:rPr lang="it-IT" dirty="0"/>
              <a:t> di </a:t>
            </a:r>
            <a:r>
              <a:rPr lang="it-IT" dirty="0" err="1"/>
              <a:t>Occam</a:t>
            </a:r>
            <a:endParaRPr lang="it-IT" dirty="0"/>
          </a:p>
        </p:txBody>
      </p:sp>
      <p:sp>
        <p:nvSpPr>
          <p:cNvPr id="3" name="Segnaposto contenuto 2"/>
          <p:cNvSpPr>
            <a:spLocks noGrp="1"/>
          </p:cNvSpPr>
          <p:nvPr>
            <p:ph idx="1"/>
          </p:nvPr>
        </p:nvSpPr>
        <p:spPr>
          <a:xfrm>
            <a:off x="677334" y="1427967"/>
            <a:ext cx="8596668" cy="4613395"/>
          </a:xfrm>
        </p:spPr>
        <p:txBody>
          <a:bodyPr>
            <a:normAutofit fontScale="85000" lnSpcReduction="20000"/>
          </a:bodyPr>
          <a:lstStyle/>
          <a:p>
            <a:r>
              <a:rPr lang="it-IT" dirty="0"/>
              <a:t>Guglielmo sosteneva la legittimità e la necessità del controllo imperiale sugli affari ecclesiastici, spostandosi via via su posizioni sempre più antigerarchiche e in un certo senso «democratiche». </a:t>
            </a:r>
          </a:p>
          <a:p>
            <a:r>
              <a:rPr lang="it-IT" b="1" dirty="0"/>
              <a:t>Per le caratteristiche del suo pensiero, e per le vicende della sua vita, egli è uno dei rappresentanti della transizione spirituale dal Medioevo all’età moderna.</a:t>
            </a:r>
          </a:p>
          <a:p>
            <a:r>
              <a:rPr lang="it-IT" dirty="0"/>
              <a:t>Grazie a Guglielmo di </a:t>
            </a:r>
            <a:r>
              <a:rPr lang="it-IT" dirty="0" err="1"/>
              <a:t>Occam</a:t>
            </a:r>
            <a:r>
              <a:rPr lang="it-IT" dirty="0"/>
              <a:t> il nominalismo conobbe un grande successo, tanto da diventare la dottrina filosofica preponderante; ad esempio, lo stesso Lutero dichiarerà di esserne stato profondamente influenzato. </a:t>
            </a:r>
          </a:p>
          <a:p>
            <a:r>
              <a:rPr lang="it-IT" dirty="0"/>
              <a:t>Per </a:t>
            </a:r>
            <a:r>
              <a:rPr lang="it-IT" dirty="0" err="1"/>
              <a:t>Occam</a:t>
            </a:r>
            <a:r>
              <a:rPr lang="it-IT" dirty="0"/>
              <a:t>, </a:t>
            </a:r>
            <a:r>
              <a:rPr lang="it-IT" b="1" dirty="0"/>
              <a:t>gli insegnamenti della fede son semplicemente estranei al pensiero razionale</a:t>
            </a:r>
            <a:r>
              <a:rPr lang="it-IT" dirty="0"/>
              <a:t>, e si possono apprendere solo nell’obbedienza della fede stessa.   </a:t>
            </a:r>
          </a:p>
          <a:p>
            <a:r>
              <a:rPr lang="it-IT" dirty="0"/>
              <a:t>Si può ritrovare qui </a:t>
            </a:r>
            <a:r>
              <a:rPr lang="it-IT" b="1" dirty="0"/>
              <a:t>l’origine del dibattito su ragione e fede </a:t>
            </a:r>
            <a:r>
              <a:rPr lang="it-IT" dirty="0"/>
              <a:t>che attraverserà tutta l’età moderna, fino ai nostri tempi. Nell’impostazione che ne dà </a:t>
            </a:r>
            <a:r>
              <a:rPr lang="it-IT" dirty="0" err="1"/>
              <a:t>Occam</a:t>
            </a:r>
            <a:r>
              <a:rPr lang="it-IT" dirty="0"/>
              <a:t>, si nega che la stessa teologia possa essere considerata una disciplina «scientifica» (nel senso medievale, non moderno, del termine). </a:t>
            </a:r>
          </a:p>
          <a:p>
            <a:r>
              <a:rPr lang="it-IT" dirty="0"/>
              <a:t>Inoltre </a:t>
            </a:r>
            <a:r>
              <a:rPr lang="it-IT" dirty="0" err="1"/>
              <a:t>Occam</a:t>
            </a:r>
            <a:r>
              <a:rPr lang="it-IT" dirty="0"/>
              <a:t> concepisce la volontà di Dio come </a:t>
            </a:r>
            <a:r>
              <a:rPr lang="it-IT" i="1" dirty="0" err="1"/>
              <a:t>potentia</a:t>
            </a:r>
            <a:r>
              <a:rPr lang="it-IT" i="1" dirty="0"/>
              <a:t> </a:t>
            </a:r>
            <a:r>
              <a:rPr lang="it-IT" i="1" dirty="0" err="1"/>
              <a:t>absoluta</a:t>
            </a:r>
            <a:r>
              <a:rPr lang="it-IT" dirty="0"/>
              <a:t>, cioè sciolta da ogni vincolo fino ad essere </a:t>
            </a:r>
            <a:r>
              <a:rPr lang="it-IT" b="1" dirty="0"/>
              <a:t>arbitrio completo</a:t>
            </a:r>
            <a:r>
              <a:rPr lang="it-IT" dirty="0"/>
              <a:t>: ciò eserciterà un influsso determinante nel successivo sviluppo luterano e </a:t>
            </a:r>
            <a:r>
              <a:rPr lang="it-IT" b="1" dirty="0"/>
              <a:t>calvinista</a:t>
            </a:r>
            <a:r>
              <a:rPr lang="it-IT" dirty="0"/>
              <a:t> intorno alla </a:t>
            </a:r>
            <a:r>
              <a:rPr lang="it-IT" b="1" dirty="0"/>
              <a:t>questione del</a:t>
            </a:r>
            <a:r>
              <a:rPr lang="it-IT" dirty="0"/>
              <a:t> </a:t>
            </a:r>
            <a:r>
              <a:rPr lang="it-IT" b="1" dirty="0"/>
              <a:t>libero/servo arbitrio e della predestinazione</a:t>
            </a:r>
            <a:r>
              <a:rPr lang="it-IT" dirty="0"/>
              <a:t>. Il nominalismo, ancora vivente Guglielmo, prese rapidamente piede nelle università di Inghilterra, Francia, Germania, ma fu anche violentemente combattuto come una pericolosa innovazione. </a:t>
            </a:r>
          </a:p>
          <a:p>
            <a:endParaRPr lang="it-IT" dirty="0"/>
          </a:p>
        </p:txBody>
      </p:sp>
    </p:spTree>
    <p:extLst>
      <p:ext uri="{BB962C8B-B14F-4D97-AF65-F5344CB8AC3E}">
        <p14:creationId xmlns:p14="http://schemas.microsoft.com/office/powerpoint/2010/main" val="102765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a:solidFill>
                  <a:srgbClr val="FFFFFF"/>
                </a:solidFill>
              </a:rPr>
              <a:t>Nominalismo moderato</a:t>
            </a:r>
            <a:br>
              <a:rPr lang="it-IT">
                <a:solidFill>
                  <a:srgbClr val="FFFFFF"/>
                </a:solidFill>
              </a:rPr>
            </a:br>
            <a:r>
              <a:rPr lang="it-IT">
                <a:solidFill>
                  <a:srgbClr val="FFFFFF"/>
                </a:solidFill>
              </a:rPr>
              <a:t>Realismo tomista</a:t>
            </a:r>
          </a:p>
        </p:txBody>
      </p:sp>
      <p:sp>
        <p:nvSpPr>
          <p:cNvPr id="3" name="Segnaposto contenuto 2"/>
          <p:cNvSpPr>
            <a:spLocks noGrp="1"/>
          </p:cNvSpPr>
          <p:nvPr>
            <p:ph idx="1"/>
          </p:nvPr>
        </p:nvSpPr>
        <p:spPr/>
        <p:txBody>
          <a:bodyPr>
            <a:normAutofit/>
          </a:bodyPr>
          <a:lstStyle/>
          <a:p>
            <a:r>
              <a:rPr lang="it-IT">
                <a:solidFill>
                  <a:srgbClr val="FFFFFF"/>
                </a:solidFill>
              </a:rPr>
              <a:t>Tommaso de Vio detto il Gaetano</a:t>
            </a:r>
          </a:p>
          <a:p>
            <a:endParaRPr lang="it-IT">
              <a:solidFill>
                <a:srgbClr val="FFFFFF"/>
              </a:solidFill>
            </a:endParaRPr>
          </a:p>
          <a:p>
            <a:r>
              <a:rPr lang="it-IT">
                <a:solidFill>
                  <a:srgbClr val="FFFFFF"/>
                </a:solidFill>
              </a:rPr>
              <a:t>Nicola Cusano</a:t>
            </a:r>
          </a:p>
          <a:p>
            <a:pPr lvl="1"/>
            <a:endParaRPr lang="it-IT">
              <a:solidFill>
                <a:srgbClr val="FFFFFF"/>
              </a:solidFill>
            </a:endParaRPr>
          </a:p>
          <a:p>
            <a:pPr lvl="1"/>
            <a:r>
              <a:rPr lang="it-IT">
                <a:solidFill>
                  <a:srgbClr val="FFFFFF"/>
                </a:solidFill>
              </a:rPr>
              <a:t>vedere il manuale</a:t>
            </a:r>
          </a:p>
        </p:txBody>
      </p:sp>
    </p:spTree>
    <p:extLst>
      <p:ext uri="{BB962C8B-B14F-4D97-AF65-F5344CB8AC3E}">
        <p14:creationId xmlns:p14="http://schemas.microsoft.com/office/powerpoint/2010/main" val="95214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Organizzazione </a:t>
            </a:r>
            <a:r>
              <a:rPr lang="it-IT" dirty="0" err="1"/>
              <a:t>ecclesiatica</a:t>
            </a:r>
            <a:endParaRPr lang="it-IT" dirty="0"/>
          </a:p>
        </p:txBody>
      </p:sp>
      <p:sp>
        <p:nvSpPr>
          <p:cNvPr id="3" name="Segnaposto contenuto 2"/>
          <p:cNvSpPr>
            <a:spLocks noGrp="1"/>
          </p:cNvSpPr>
          <p:nvPr>
            <p:ph idx="1"/>
          </p:nvPr>
        </p:nvSpPr>
        <p:spPr/>
        <p:txBody>
          <a:bodyPr/>
          <a:lstStyle/>
          <a:p>
            <a:r>
              <a:rPr lang="it-IT" dirty="0"/>
              <a:t>Passaggio dal sistema per pievi al sistema per parrocchie</a:t>
            </a:r>
          </a:p>
          <a:p>
            <a:r>
              <a:rPr lang="it-IT" dirty="0"/>
              <a:t>Clero numeroso ma scarsamente formato e moralmente reprensibile</a:t>
            </a:r>
          </a:p>
          <a:p>
            <a:r>
              <a:rPr lang="it-IT" dirty="0"/>
              <a:t>Fioritura degli ordini religiosi “mendicanti”</a:t>
            </a:r>
          </a:p>
          <a:p>
            <a:r>
              <a:rPr lang="it-IT" dirty="0"/>
              <a:t>Vita liturgica: separazione del clero dai laici, deviazioni e fenomeni ”isterici” di massa, individualismo (</a:t>
            </a:r>
            <a:r>
              <a:rPr lang="it-IT" dirty="0" err="1"/>
              <a:t>altaristi</a:t>
            </a:r>
            <a:r>
              <a:rPr lang="it-IT" dirty="0"/>
              <a:t>, cappelle personali, gentilizie o di corporazioni con clero proprio)</a:t>
            </a:r>
          </a:p>
          <a:p>
            <a:r>
              <a:rPr lang="it-IT" dirty="0"/>
              <a:t>Arte e committenza</a:t>
            </a:r>
          </a:p>
        </p:txBody>
      </p:sp>
    </p:spTree>
    <p:extLst>
      <p:ext uri="{BB962C8B-B14F-4D97-AF65-F5344CB8AC3E}">
        <p14:creationId xmlns:p14="http://schemas.microsoft.com/office/powerpoint/2010/main" val="41817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61066" y="50800"/>
            <a:ext cx="9414933" cy="6260930"/>
          </a:xfrm>
          <a:prstGeom prst="rect">
            <a:avLst/>
          </a:prstGeom>
        </p:spPr>
      </p:pic>
      <p:sp>
        <p:nvSpPr>
          <p:cNvPr id="5" name="CasellaDiTesto 4"/>
          <p:cNvSpPr txBox="1"/>
          <p:nvPr/>
        </p:nvSpPr>
        <p:spPr>
          <a:xfrm>
            <a:off x="1761066" y="6311730"/>
            <a:ext cx="3568606" cy="369332"/>
          </a:xfrm>
          <a:prstGeom prst="rect">
            <a:avLst/>
          </a:prstGeom>
          <a:noFill/>
        </p:spPr>
        <p:txBody>
          <a:bodyPr wrap="none" rtlCol="0">
            <a:spAutoFit/>
          </a:bodyPr>
          <a:lstStyle/>
          <a:p>
            <a:r>
              <a:rPr lang="it-IT" dirty="0"/>
              <a:t>Cattedrale di </a:t>
            </a:r>
            <a:r>
              <a:rPr lang="it-IT" dirty="0" err="1"/>
              <a:t>Meissen</a:t>
            </a:r>
            <a:r>
              <a:rPr lang="it-IT" dirty="0"/>
              <a:t>, Germania</a:t>
            </a:r>
          </a:p>
        </p:txBody>
      </p:sp>
    </p:spTree>
    <p:extLst>
      <p:ext uri="{BB962C8B-B14F-4D97-AF65-F5344CB8AC3E}">
        <p14:creationId xmlns:p14="http://schemas.microsoft.com/office/powerpoint/2010/main" val="715259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52500" y="533400"/>
            <a:ext cx="10287000" cy="5791200"/>
          </a:xfrm>
          <a:prstGeom prst="rect">
            <a:avLst/>
          </a:prstGeom>
        </p:spPr>
      </p:pic>
      <p:sp>
        <p:nvSpPr>
          <p:cNvPr id="3" name="CasellaDiTesto 2"/>
          <p:cNvSpPr txBox="1"/>
          <p:nvPr/>
        </p:nvSpPr>
        <p:spPr>
          <a:xfrm>
            <a:off x="952500" y="6324600"/>
            <a:ext cx="3602396" cy="369332"/>
          </a:xfrm>
          <a:prstGeom prst="rect">
            <a:avLst/>
          </a:prstGeom>
          <a:noFill/>
        </p:spPr>
        <p:txBody>
          <a:bodyPr wrap="none" rtlCol="0">
            <a:spAutoFit/>
          </a:bodyPr>
          <a:lstStyle/>
          <a:p>
            <a:r>
              <a:rPr lang="it-IT" dirty="0"/>
              <a:t>Santa Maria degli </a:t>
            </a:r>
            <a:r>
              <a:rPr lang="it-IT" dirty="0" err="1"/>
              <a:t>Angioli</a:t>
            </a:r>
            <a:r>
              <a:rPr lang="it-IT" dirty="0"/>
              <a:t>, Lugano</a:t>
            </a:r>
          </a:p>
        </p:txBody>
      </p:sp>
    </p:spTree>
    <p:extLst>
      <p:ext uri="{BB962C8B-B14F-4D97-AF65-F5344CB8AC3E}">
        <p14:creationId xmlns:p14="http://schemas.microsoft.com/office/powerpoint/2010/main" val="189452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9314CC4-344C-8846-A1C8-10E1BB8CC6B0}"/>
              </a:ext>
            </a:extLst>
          </p:cNvPr>
          <p:cNvPicPr>
            <a:picLocks noChangeAspect="1"/>
          </p:cNvPicPr>
          <p:nvPr/>
        </p:nvPicPr>
        <p:blipFill rotWithShape="1">
          <a:blip r:embed="rId2"/>
          <a:srcRect l="6052" r="8730" b="2"/>
          <a:stretch/>
        </p:blipFill>
        <p:spPr>
          <a:xfrm>
            <a:off x="1" y="10"/>
            <a:ext cx="2204759" cy="3433854"/>
          </a:xfrm>
          <a:custGeom>
            <a:avLst/>
            <a:gdLst>
              <a:gd name="connsiteX0" fmla="*/ 0 w 2204759"/>
              <a:gd name="connsiteY0" fmla="*/ 0 h 3433864"/>
              <a:gd name="connsiteX1" fmla="*/ 1674254 w 2204759"/>
              <a:gd name="connsiteY1" fmla="*/ 0 h 3433864"/>
              <a:gd name="connsiteX2" fmla="*/ 2204759 w 2204759"/>
              <a:gd name="connsiteY2" fmla="*/ 3433864 h 3433864"/>
              <a:gd name="connsiteX3" fmla="*/ 0 w 2204759"/>
              <a:gd name="connsiteY3" fmla="*/ 3433864 h 3433864"/>
            </a:gdLst>
            <a:ahLst/>
            <a:cxnLst>
              <a:cxn ang="0">
                <a:pos x="connsiteX0" y="connsiteY0"/>
              </a:cxn>
              <a:cxn ang="0">
                <a:pos x="connsiteX1" y="connsiteY1"/>
              </a:cxn>
              <a:cxn ang="0">
                <a:pos x="connsiteX2" y="connsiteY2"/>
              </a:cxn>
              <a:cxn ang="0">
                <a:pos x="connsiteX3" y="connsiteY3"/>
              </a:cxn>
            </a:cxnLst>
            <a:rect l="l" t="t" r="r" b="b"/>
            <a:pathLst>
              <a:path w="2204759" h="3433864">
                <a:moveTo>
                  <a:pt x="0" y="0"/>
                </a:moveTo>
                <a:lnTo>
                  <a:pt x="1674254" y="0"/>
                </a:lnTo>
                <a:lnTo>
                  <a:pt x="2204759" y="3433864"/>
                </a:lnTo>
                <a:lnTo>
                  <a:pt x="0" y="3433864"/>
                </a:lnTo>
                <a:close/>
              </a:path>
            </a:pathLst>
          </a:custGeom>
        </p:spPr>
      </p:pic>
      <p:pic>
        <p:nvPicPr>
          <p:cNvPr id="2" name="Immagine 1">
            <a:extLst>
              <a:ext uri="{FF2B5EF4-FFF2-40B4-BE49-F238E27FC236}">
                <a16:creationId xmlns:a16="http://schemas.microsoft.com/office/drawing/2014/main" id="{F6968E93-C0D2-4F4E-8258-3C8893F9BC4A}"/>
              </a:ext>
            </a:extLst>
          </p:cNvPr>
          <p:cNvPicPr>
            <a:picLocks noChangeAspect="1"/>
          </p:cNvPicPr>
          <p:nvPr/>
        </p:nvPicPr>
        <p:blipFill rotWithShape="1">
          <a:blip r:embed="rId3"/>
          <a:srcRect r="9075" b="2"/>
          <a:stretch/>
        </p:blipFill>
        <p:spPr>
          <a:xfrm>
            <a:off x="20" y="3433864"/>
            <a:ext cx="2734036" cy="3433865"/>
          </a:xfrm>
          <a:custGeom>
            <a:avLst/>
            <a:gdLst>
              <a:gd name="connsiteX0" fmla="*/ 0 w 2734056"/>
              <a:gd name="connsiteY0" fmla="*/ 0 h 3433865"/>
              <a:gd name="connsiteX1" fmla="*/ 2204758 w 2734056"/>
              <a:gd name="connsiteY1" fmla="*/ 0 h 3433865"/>
              <a:gd name="connsiteX2" fmla="*/ 2734056 w 2734056"/>
              <a:gd name="connsiteY2" fmla="*/ 3426053 h 3433865"/>
              <a:gd name="connsiteX3" fmla="*/ 2734056 w 2734056"/>
              <a:gd name="connsiteY3" fmla="*/ 3433865 h 3433865"/>
              <a:gd name="connsiteX4" fmla="*/ 461457 w 2734056"/>
              <a:gd name="connsiteY4" fmla="*/ 3433865 h 3433865"/>
              <a:gd name="connsiteX5" fmla="*/ 0 w 2734056"/>
              <a:gd name="connsiteY5" fmla="*/ 706119 h 34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056" h="3433865">
                <a:moveTo>
                  <a:pt x="0" y="0"/>
                </a:moveTo>
                <a:lnTo>
                  <a:pt x="2204758" y="0"/>
                </a:lnTo>
                <a:lnTo>
                  <a:pt x="2734056" y="3426053"/>
                </a:lnTo>
                <a:lnTo>
                  <a:pt x="2734056" y="3433865"/>
                </a:lnTo>
                <a:lnTo>
                  <a:pt x="461457" y="3433865"/>
                </a:lnTo>
                <a:lnTo>
                  <a:pt x="0" y="706119"/>
                </a:lnTo>
                <a:close/>
              </a:path>
            </a:pathLst>
          </a:custGeom>
        </p:spPr>
      </p:pic>
      <p:sp>
        <p:nvSpPr>
          <p:cNvPr id="4" name="Titolo 3"/>
          <p:cNvSpPr>
            <a:spLocks noGrp="1"/>
          </p:cNvSpPr>
          <p:nvPr>
            <p:ph type="title"/>
          </p:nvPr>
        </p:nvSpPr>
        <p:spPr>
          <a:xfrm>
            <a:off x="2849562" y="609600"/>
            <a:ext cx="6424439" cy="1320800"/>
          </a:xfrm>
        </p:spPr>
        <p:txBody>
          <a:bodyPr>
            <a:normAutofit/>
          </a:bodyPr>
          <a:lstStyle/>
          <a:p>
            <a:r>
              <a:rPr lang="it-IT"/>
              <a:t>Dopo il Concilio di Firenze: a Costantinopoli</a:t>
            </a:r>
            <a:endParaRPr lang="it-IT" dirty="0"/>
          </a:p>
        </p:txBody>
      </p:sp>
      <p:sp>
        <p:nvSpPr>
          <p:cNvPr id="5" name="Segnaposto contenuto 4"/>
          <p:cNvSpPr>
            <a:spLocks noGrp="1"/>
          </p:cNvSpPr>
          <p:nvPr>
            <p:ph idx="1"/>
          </p:nvPr>
        </p:nvSpPr>
        <p:spPr>
          <a:xfrm>
            <a:off x="2849562" y="2160589"/>
            <a:ext cx="6424439" cy="3880773"/>
          </a:xfrm>
        </p:spPr>
        <p:txBody>
          <a:bodyPr>
            <a:normAutofit lnSpcReduction="10000"/>
          </a:bodyPr>
          <a:lstStyle/>
          <a:p>
            <a:pPr>
              <a:lnSpc>
                <a:spcPct val="90000"/>
              </a:lnSpc>
            </a:pPr>
            <a:r>
              <a:rPr lang="it-IT" sz="1500" dirty="0"/>
              <a:t>Purtroppo quanto stabilito a Firenze nel 1439 non ebbe l’efficacia sperata, poiché si trattava di un accordo di vertice che non trovò corrispondenza né nel clero bizantino, né nella popolazione orientale. </a:t>
            </a:r>
          </a:p>
          <a:p>
            <a:pPr>
              <a:lnSpc>
                <a:spcPct val="90000"/>
              </a:lnSpc>
            </a:pPr>
            <a:r>
              <a:rPr lang="it-IT" sz="1500" dirty="0"/>
              <a:t>I cristiani occidentali avevano una fama troppo negativa in Oriente, perché bastasse un simile atto di unione a cancellarla (IV crociata, assedio di Costantinopoli 1204).</a:t>
            </a:r>
          </a:p>
          <a:p>
            <a:pPr>
              <a:lnSpc>
                <a:spcPct val="90000"/>
              </a:lnSpc>
            </a:pPr>
            <a:r>
              <a:rPr lang="it-IT" sz="1500" dirty="0"/>
              <a:t>Anzi, in Oriente coloro che si erano impegnati per l’unione furono malvisti, a partire dall’imperatore Costantino, successore di Giovanni VIII, che non fu incoronato e il cui nome non fu inserito nei dittici della liturgia greca. </a:t>
            </a:r>
          </a:p>
          <a:p>
            <a:pPr>
              <a:lnSpc>
                <a:spcPct val="90000"/>
              </a:lnSpc>
            </a:pPr>
            <a:r>
              <a:rPr lang="it-IT" sz="1500" dirty="0"/>
              <a:t>L’indebolimento dell’autorità imperiale favorì gli avvenimenti del 1453 quando, a quattordici anni di distanza dall’atto di unione tra latini e greci, </a:t>
            </a:r>
            <a:r>
              <a:rPr lang="it-IT" sz="1500" dirty="0" err="1"/>
              <a:t>Meḥmet</a:t>
            </a:r>
            <a:r>
              <a:rPr lang="it-IT" sz="1500" dirty="0"/>
              <a:t> II (Maometto II) conquistò Costantinopoli, trasformandola in Istanbul, la capitale dell’Impero turco </a:t>
            </a:r>
          </a:p>
          <a:p>
            <a:pPr>
              <a:lnSpc>
                <a:spcPct val="90000"/>
              </a:lnSpc>
            </a:pPr>
            <a:r>
              <a:rPr lang="it-IT" sz="1500" dirty="0"/>
              <a:t>«meglio il turbante del sultano che la tiara del papa»</a:t>
            </a:r>
          </a:p>
          <a:p>
            <a:pPr>
              <a:lnSpc>
                <a:spcPct val="90000"/>
              </a:lnSpc>
            </a:pPr>
            <a:endParaRPr lang="it-IT" sz="1500" dirty="0"/>
          </a:p>
        </p:txBody>
      </p:sp>
    </p:spTree>
    <p:extLst>
      <p:ext uri="{BB962C8B-B14F-4D97-AF65-F5344CB8AC3E}">
        <p14:creationId xmlns:p14="http://schemas.microsoft.com/office/powerpoint/2010/main" val="477747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B8A19B4-665B-5646-AB81-E12811813F60}"/>
              </a:ext>
            </a:extLst>
          </p:cNvPr>
          <p:cNvPicPr>
            <a:picLocks noChangeAspect="1"/>
          </p:cNvPicPr>
          <p:nvPr/>
        </p:nvPicPr>
        <p:blipFill>
          <a:blip r:embed="rId2"/>
          <a:stretch>
            <a:fillRect/>
          </a:stretch>
        </p:blipFill>
        <p:spPr>
          <a:xfrm>
            <a:off x="3561165" y="643466"/>
            <a:ext cx="5069670" cy="5571067"/>
          </a:xfrm>
          <a:prstGeom prst="rect">
            <a:avLst/>
          </a:prstGeom>
        </p:spPr>
      </p:pic>
    </p:spTree>
    <p:extLst>
      <p:ext uri="{BB962C8B-B14F-4D97-AF65-F5344CB8AC3E}">
        <p14:creationId xmlns:p14="http://schemas.microsoft.com/office/powerpoint/2010/main" val="233695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CC94076-62B8-E945-A9A5-3194E05299BD}"/>
              </a:ext>
            </a:extLst>
          </p:cNvPr>
          <p:cNvPicPr>
            <a:picLocks noChangeAspect="1"/>
          </p:cNvPicPr>
          <p:nvPr/>
        </p:nvPicPr>
        <p:blipFill rotWithShape="1">
          <a:blip r:embed="rId2"/>
          <a:srcRect r="1" b="8640"/>
          <a:stretch/>
        </p:blipFill>
        <p:spPr>
          <a:xfrm>
            <a:off x="677334" y="2159331"/>
            <a:ext cx="3144597" cy="3882362"/>
          </a:xfrm>
          <a:prstGeom prst="rect">
            <a:avLst/>
          </a:prstGeom>
        </p:spPr>
      </p:pic>
      <p:sp>
        <p:nvSpPr>
          <p:cNvPr id="2" name="Titolo 1"/>
          <p:cNvSpPr>
            <a:spLocks noGrp="1"/>
          </p:cNvSpPr>
          <p:nvPr>
            <p:ph type="title"/>
          </p:nvPr>
        </p:nvSpPr>
        <p:spPr/>
        <p:txBody>
          <a:bodyPr anchor="t">
            <a:normAutofit/>
          </a:bodyPr>
          <a:lstStyle/>
          <a:p>
            <a:r>
              <a:rPr lang="it-IT" dirty="0"/>
              <a:t>Dopo il Concilio di Firenze: in Russia</a:t>
            </a:r>
            <a:br>
              <a:rPr lang="it-IT" dirty="0"/>
            </a:br>
            <a:endParaRPr lang="it-IT" dirty="0"/>
          </a:p>
        </p:txBody>
      </p:sp>
      <p:sp>
        <p:nvSpPr>
          <p:cNvPr id="3" name="Segnaposto contenuto 2"/>
          <p:cNvSpPr>
            <a:spLocks noGrp="1"/>
          </p:cNvSpPr>
          <p:nvPr>
            <p:ph idx="1"/>
          </p:nvPr>
        </p:nvSpPr>
        <p:spPr>
          <a:xfrm>
            <a:off x="4063160" y="2160589"/>
            <a:ext cx="5207839" cy="3880773"/>
          </a:xfrm>
        </p:spPr>
        <p:txBody>
          <a:bodyPr>
            <a:normAutofit/>
          </a:bodyPr>
          <a:lstStyle/>
          <a:p>
            <a:pPr>
              <a:lnSpc>
                <a:spcPct val="90000"/>
              </a:lnSpc>
            </a:pPr>
            <a:r>
              <a:rPr lang="it-IT" sz="1300"/>
              <a:t>L’atto di unione del 1439 ebbe un’ulteriore ripercussione negativa: divisione della </a:t>
            </a:r>
            <a:r>
              <a:rPr lang="it-IT" sz="1300" b="1"/>
              <a:t>Chiesa ortodossa russa</a:t>
            </a:r>
            <a:r>
              <a:rPr lang="it-IT" sz="1300"/>
              <a:t> dal patriarcato di Costantinopoli, </a:t>
            </a:r>
          </a:p>
          <a:p>
            <a:pPr>
              <a:lnSpc>
                <a:spcPct val="90000"/>
              </a:lnSpc>
            </a:pPr>
            <a:r>
              <a:rPr lang="it-IT" sz="1300"/>
              <a:t>Vasili II, gran principe della </a:t>
            </a:r>
            <a:r>
              <a:rPr lang="it-IT" sz="1300" err="1"/>
              <a:t>Moscovia</a:t>
            </a:r>
            <a:r>
              <a:rPr lang="it-IT" sz="1300"/>
              <a:t>, ostile all’arcivescovo di Kiev Isidoro (greco), in un primo tempo si era detto favorevole all’unione ed aveva generosamente finanziato il viaggio di Isidoro in Italia. </a:t>
            </a:r>
          </a:p>
          <a:p>
            <a:pPr>
              <a:lnSpc>
                <a:spcPct val="90000"/>
              </a:lnSpc>
            </a:pPr>
            <a:r>
              <a:rPr lang="it-IT" sz="1300"/>
              <a:t>Ma in seguito,</a:t>
            </a:r>
            <a:r>
              <a:rPr lang="it-IT" sz="1300" b="1"/>
              <a:t> </a:t>
            </a:r>
            <a:r>
              <a:rPr lang="it-IT" sz="1300"/>
              <a:t>per rafforzare ulteriormente il proprio potere, il gran principe decise di liberarsi da qualsiasi tutela bizantina. Dopo  aver screditato pesantemente l’azione di Isidoro, Vasili lo fece arrestare pochi giorni dopo il suo ritorno dall’Italia, lo dichiarò decaduto e nel 1448 proclamò il vescovo Giona metropolita di Russia, distaccando di fatto gli ortodossi russi da Costantinopoli, e accusando il patriarca bizantino di aver barattato l’unione con i latini per avere aiuti dall’Occidente contro i turchi. I</a:t>
            </a:r>
          </a:p>
          <a:p>
            <a:pPr>
              <a:lnSpc>
                <a:spcPct val="90000"/>
              </a:lnSpc>
            </a:pPr>
            <a:r>
              <a:rPr lang="it-IT" sz="1300"/>
              <a:t>Isidoro riuscì a fuggire e trovò riparo in Italia, dove rimase fino alla sua morte.</a:t>
            </a:r>
          </a:p>
          <a:p>
            <a:pPr>
              <a:lnSpc>
                <a:spcPct val="90000"/>
              </a:lnSpc>
            </a:pPr>
            <a:endParaRPr lang="it-IT" sz="1300"/>
          </a:p>
        </p:txBody>
      </p:sp>
    </p:spTree>
    <p:extLst>
      <p:ext uri="{BB962C8B-B14F-4D97-AF65-F5344CB8AC3E}">
        <p14:creationId xmlns:p14="http://schemas.microsoft.com/office/powerpoint/2010/main" val="64288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nuovo scisma in Occidente</a:t>
            </a:r>
          </a:p>
        </p:txBody>
      </p:sp>
      <p:sp>
        <p:nvSpPr>
          <p:cNvPr id="3" name="Segnaposto contenuto 2"/>
          <p:cNvSpPr>
            <a:spLocks noGrp="1"/>
          </p:cNvSpPr>
          <p:nvPr>
            <p:ph idx="1"/>
          </p:nvPr>
        </p:nvSpPr>
        <p:spPr/>
        <p:txBody>
          <a:bodyPr/>
          <a:lstStyle/>
          <a:p>
            <a:r>
              <a:rPr lang="it-IT" dirty="0"/>
              <a:t>Tra quanti restarono a Basilea, proclamandosi gli unici rappresentanti della Chiesa, vi erano personaggi influenti (Niccolò Tedeschi, canonista; Enea Silvio </a:t>
            </a:r>
            <a:r>
              <a:rPr lang="it-IT" dirty="0" err="1"/>
              <a:t>Piccolomini</a:t>
            </a:r>
            <a:r>
              <a:rPr lang="it-IT" dirty="0"/>
              <a:t>) </a:t>
            </a:r>
          </a:p>
          <a:p>
            <a:r>
              <a:rPr lang="it-IT" dirty="0"/>
              <a:t>Essi deposero come eretico Eugenio IV e, il 5 novembre 1439, ed elessero come </a:t>
            </a:r>
            <a:r>
              <a:rPr lang="it-IT" b="1" dirty="0"/>
              <a:t>antipapa</a:t>
            </a:r>
            <a:r>
              <a:rPr lang="it-IT" dirty="0"/>
              <a:t> il duca Amedeo di Savoia (che assunse il nome di </a:t>
            </a:r>
            <a:r>
              <a:rPr lang="it-IT" b="1" dirty="0"/>
              <a:t>Felice V</a:t>
            </a:r>
            <a:r>
              <a:rPr lang="it-IT" dirty="0"/>
              <a:t>). I</a:t>
            </a:r>
          </a:p>
          <a:p>
            <a:r>
              <a:rPr lang="it-IT" dirty="0" err="1"/>
              <a:t>n</a:t>
            </a:r>
            <a:r>
              <a:rPr lang="it-IT" dirty="0"/>
              <a:t> tal modo, il conciliarismo, che a Costanza aveva aiutato a comporre lo Scisma d’Occidente, provocò a Basilea una nuova divisione nella Chiesa. Ciò squalificò la teoria conciliarista.</a:t>
            </a:r>
          </a:p>
          <a:p>
            <a:r>
              <a:rPr lang="it-IT" dirty="0"/>
              <a:t>Lo scisma sorto a Basilea durò dieci anni, fino all’aprile 1449, quando Felice V abdicò, ricompensato dal cappello cardinalizio. </a:t>
            </a:r>
          </a:p>
        </p:txBody>
      </p:sp>
      <p:pic>
        <p:nvPicPr>
          <p:cNvPr id="4" name="Immagine 3"/>
          <p:cNvPicPr>
            <a:picLocks noChangeAspect="1"/>
          </p:cNvPicPr>
          <p:nvPr/>
        </p:nvPicPr>
        <p:blipFill>
          <a:blip r:embed="rId2"/>
          <a:stretch>
            <a:fillRect/>
          </a:stretch>
        </p:blipFill>
        <p:spPr>
          <a:xfrm>
            <a:off x="9274002" y="2400300"/>
            <a:ext cx="2298700" cy="2159000"/>
          </a:xfrm>
          <a:prstGeom prst="rect">
            <a:avLst/>
          </a:prstGeom>
        </p:spPr>
      </p:pic>
    </p:spTree>
    <p:extLst>
      <p:ext uri="{BB962C8B-B14F-4D97-AF65-F5344CB8AC3E}">
        <p14:creationId xmlns:p14="http://schemas.microsoft.com/office/powerpoint/2010/main" val="5111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olo 4"/>
          <p:cNvSpPr>
            <a:spLocks noGrp="1"/>
          </p:cNvSpPr>
          <p:nvPr>
            <p:ph type="title"/>
          </p:nvPr>
        </p:nvSpPr>
        <p:spPr>
          <a:xfrm>
            <a:off x="1333502" y="609600"/>
            <a:ext cx="8596668" cy="1320800"/>
          </a:xfrm>
        </p:spPr>
        <p:txBody>
          <a:bodyPr>
            <a:normAutofit/>
          </a:bodyPr>
          <a:lstStyle/>
          <a:p>
            <a:r>
              <a:rPr lang="it-IT" dirty="0"/>
              <a:t>Correnti e movimenti mistici, evangelici, riformistici </a:t>
            </a:r>
          </a:p>
        </p:txBody>
      </p:sp>
      <p:sp>
        <p:nvSpPr>
          <p:cNvPr id="6" name="Segnaposto contenuto 5"/>
          <p:cNvSpPr>
            <a:spLocks noGrp="1"/>
          </p:cNvSpPr>
          <p:nvPr>
            <p:ph idx="1"/>
          </p:nvPr>
        </p:nvSpPr>
        <p:spPr>
          <a:xfrm>
            <a:off x="1333502" y="2160590"/>
            <a:ext cx="8470898" cy="3429260"/>
          </a:xfrm>
        </p:spPr>
        <p:txBody>
          <a:bodyPr>
            <a:normAutofit/>
          </a:bodyPr>
          <a:lstStyle/>
          <a:p>
            <a:r>
              <a:rPr lang="it-IT" dirty="0"/>
              <a:t>Il periodo che abbraccia la seconda metà del Trecento e poi il Quattrocento fu profondamente segnato, oltre che dallo Scisma e le sue conseguenze, dal </a:t>
            </a:r>
            <a:r>
              <a:rPr lang="it-IT" b="1" dirty="0"/>
              <a:t>bisogno di rinnovamento sia personale sia sociale ed ecclesiale</a:t>
            </a:r>
            <a:r>
              <a:rPr lang="it-IT" dirty="0"/>
              <a:t>, che si espresse in modi e momenti diversi tra loro ma destinati comunque a lasciare tracce durature nella cultura e nella Chiesa europea. </a:t>
            </a:r>
          </a:p>
          <a:p>
            <a:pPr lvl="1"/>
            <a:r>
              <a:rPr lang="it-IT" dirty="0"/>
              <a:t>aspirazioni ad uno stile di vita più vicino al Vangelo</a:t>
            </a:r>
          </a:p>
          <a:p>
            <a:pPr lvl="1"/>
            <a:r>
              <a:rPr lang="it-IT" dirty="0"/>
              <a:t>movimenti spirituali</a:t>
            </a:r>
          </a:p>
          <a:p>
            <a:pPr lvl="1"/>
            <a:r>
              <a:rPr lang="it-IT" dirty="0"/>
              <a:t>rivendicazioni sociali</a:t>
            </a:r>
          </a:p>
          <a:p>
            <a:pPr lvl="1"/>
            <a:r>
              <a:rPr lang="it-IT" dirty="0"/>
              <a:t>sentimento anti-romano e nazionalista.</a:t>
            </a:r>
          </a:p>
        </p:txBody>
      </p:sp>
    </p:spTree>
    <p:extLst>
      <p:ext uri="{BB962C8B-B14F-4D97-AF65-F5344CB8AC3E}">
        <p14:creationId xmlns:p14="http://schemas.microsoft.com/office/powerpoint/2010/main" val="36748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Interesse religioso nel laicato</a:t>
            </a:r>
          </a:p>
        </p:txBody>
      </p:sp>
      <p:sp>
        <p:nvSpPr>
          <p:cNvPr id="3" name="Segnaposto contenuto 2"/>
          <p:cNvSpPr>
            <a:spLocks noGrp="1"/>
          </p:cNvSpPr>
          <p:nvPr>
            <p:ph idx="1"/>
          </p:nvPr>
        </p:nvSpPr>
        <p:spPr>
          <a:xfrm>
            <a:off x="677334" y="1665963"/>
            <a:ext cx="8596668" cy="4375400"/>
          </a:xfrm>
        </p:spPr>
        <p:txBody>
          <a:bodyPr>
            <a:normAutofit/>
          </a:bodyPr>
          <a:lstStyle/>
          <a:p>
            <a:r>
              <a:rPr lang="it-IT" dirty="0"/>
              <a:t>fioriscono diverse confraternite dedite alla devozione (verso la Madonna, o qualche mistero della vita del Signore, o qualche santo particolarmente invocato nelle pestilenze) </a:t>
            </a:r>
          </a:p>
          <a:p>
            <a:r>
              <a:rPr lang="it-IT" dirty="0"/>
              <a:t>oppure all’assistenza ai bisognosi, ai pellegrini, ai malati </a:t>
            </a:r>
          </a:p>
          <a:p>
            <a:r>
              <a:rPr lang="it-IT" dirty="0"/>
              <a:t>Questa fioritura coinvolse particolarmente le donne</a:t>
            </a:r>
          </a:p>
          <a:p>
            <a:pPr lvl="1"/>
            <a:r>
              <a:rPr lang="it-IT" dirty="0"/>
              <a:t>Angela da Foligno (1249-1309)</a:t>
            </a:r>
          </a:p>
          <a:p>
            <a:pPr lvl="1"/>
            <a:r>
              <a:rPr lang="it-IT" dirty="0"/>
              <a:t>Caterina da Siena (1347-1380)</a:t>
            </a:r>
          </a:p>
          <a:p>
            <a:pPr lvl="1"/>
            <a:r>
              <a:rPr lang="it-IT" dirty="0"/>
              <a:t>Caterina da Bologna (morta nel 1463)</a:t>
            </a:r>
          </a:p>
          <a:p>
            <a:pPr lvl="1"/>
            <a:r>
              <a:rPr lang="it-IT" dirty="0"/>
              <a:t>Caterina </a:t>
            </a:r>
            <a:r>
              <a:rPr lang="it-IT" dirty="0" err="1"/>
              <a:t>Fieschi</a:t>
            </a:r>
            <a:r>
              <a:rPr lang="it-IT" dirty="0"/>
              <a:t> da Genova (morta nel 1510)</a:t>
            </a:r>
          </a:p>
          <a:p>
            <a:pPr lvl="1"/>
            <a:r>
              <a:rPr lang="it-IT" dirty="0"/>
              <a:t>Brigida di Svezia</a:t>
            </a:r>
          </a:p>
          <a:p>
            <a:pPr lvl="1"/>
            <a:r>
              <a:rPr lang="it-IT" dirty="0"/>
              <a:t>Giuliana di Norwich (morta dopo il 1413)</a:t>
            </a:r>
          </a:p>
          <a:p>
            <a:endParaRPr lang="it-IT" dirty="0"/>
          </a:p>
        </p:txBody>
      </p:sp>
      <p:pic>
        <p:nvPicPr>
          <p:cNvPr id="4" name="Immagine 3"/>
          <p:cNvPicPr>
            <a:picLocks noChangeAspect="1"/>
          </p:cNvPicPr>
          <p:nvPr/>
        </p:nvPicPr>
        <p:blipFill>
          <a:blip r:embed="rId2"/>
          <a:stretch>
            <a:fillRect/>
          </a:stretch>
        </p:blipFill>
        <p:spPr>
          <a:xfrm>
            <a:off x="8746438" y="2065867"/>
            <a:ext cx="3259296" cy="4792133"/>
          </a:xfrm>
          <a:prstGeom prst="rect">
            <a:avLst/>
          </a:prstGeom>
        </p:spPr>
      </p:pic>
    </p:spTree>
    <p:extLst>
      <p:ext uri="{BB962C8B-B14F-4D97-AF65-F5344CB8AC3E}">
        <p14:creationId xmlns:p14="http://schemas.microsoft.com/office/powerpoint/2010/main" val="131874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mistica tedesca</a:t>
            </a:r>
          </a:p>
        </p:txBody>
      </p:sp>
      <p:sp>
        <p:nvSpPr>
          <p:cNvPr id="3" name="Segnaposto contenuto 2"/>
          <p:cNvSpPr>
            <a:spLocks noGrp="1"/>
          </p:cNvSpPr>
          <p:nvPr>
            <p:ph idx="1"/>
          </p:nvPr>
        </p:nvSpPr>
        <p:spPr>
          <a:xfrm>
            <a:off x="677334" y="1383975"/>
            <a:ext cx="5823674" cy="5254820"/>
          </a:xfrm>
        </p:spPr>
        <p:txBody>
          <a:bodyPr>
            <a:normAutofit lnSpcReduction="10000"/>
          </a:bodyPr>
          <a:lstStyle/>
          <a:p>
            <a:r>
              <a:rPr lang="it-IT" b="1" dirty="0"/>
              <a:t>la mistica</a:t>
            </a:r>
            <a:r>
              <a:rPr lang="it-IT" dirty="0"/>
              <a:t> è detta </a:t>
            </a:r>
            <a:r>
              <a:rPr lang="it-IT" b="1" dirty="0"/>
              <a:t>«tedesca»</a:t>
            </a:r>
            <a:r>
              <a:rPr lang="it-IT" dirty="0"/>
              <a:t> soprattutto per la lingua utilizzata nella stesura dei trattati sull’argomento </a:t>
            </a:r>
          </a:p>
          <a:p>
            <a:r>
              <a:rPr lang="it-IT" dirty="0"/>
              <a:t>in essa si fondono armoniosamente elementi della teologia scolastica, influssi neoplatonici ed agostiniani, esprimendosi poi in forme di devozione e di pietà nuove, in cui i vertici della contemplazione vengono strettamente legati all’esercizio concreto delle attività quotidiane e alla carità pratica. </a:t>
            </a:r>
          </a:p>
          <a:p>
            <a:r>
              <a:rPr lang="it-IT" dirty="0"/>
              <a:t>La mistica tedesca esercitò un influsso molto forte anche sulla vita culturale e sull’arte ed è un elemento del terreno di coltura della </a:t>
            </a:r>
            <a:r>
              <a:rPr lang="it-IT" i="1" dirty="0" err="1"/>
              <a:t>Devotio</a:t>
            </a:r>
            <a:r>
              <a:rPr lang="it-IT" i="1" dirty="0"/>
              <a:t> moderna</a:t>
            </a:r>
            <a:endParaRPr lang="it-IT" dirty="0"/>
          </a:p>
          <a:p>
            <a:pPr lvl="1"/>
            <a:r>
              <a:rPr lang="it-IT" dirty="0" err="1"/>
              <a:t>Meister</a:t>
            </a:r>
            <a:r>
              <a:rPr lang="it-IT" dirty="0"/>
              <a:t> </a:t>
            </a:r>
            <a:r>
              <a:rPr lang="it-IT" dirty="0" err="1"/>
              <a:t>Eckhart</a:t>
            </a:r>
            <a:endParaRPr lang="it-IT" dirty="0"/>
          </a:p>
          <a:p>
            <a:pPr lvl="1"/>
            <a:r>
              <a:rPr lang="it-IT" dirty="0"/>
              <a:t>Giovanni </a:t>
            </a:r>
            <a:r>
              <a:rPr lang="it-IT" dirty="0" err="1"/>
              <a:t>Taulero</a:t>
            </a:r>
            <a:endParaRPr lang="it-IT" dirty="0"/>
          </a:p>
          <a:p>
            <a:pPr lvl="1"/>
            <a:r>
              <a:rPr lang="it-IT" dirty="0"/>
              <a:t>Enrico </a:t>
            </a:r>
            <a:r>
              <a:rPr lang="it-IT" dirty="0" err="1"/>
              <a:t>Susone</a:t>
            </a:r>
            <a:endParaRPr lang="it-IT" dirty="0"/>
          </a:p>
          <a:p>
            <a:pPr lvl="1"/>
            <a:r>
              <a:rPr lang="it-IT" dirty="0"/>
              <a:t>In Olanda: Giovanni </a:t>
            </a:r>
            <a:r>
              <a:rPr lang="it-IT" dirty="0" err="1"/>
              <a:t>Ruysbroeck</a:t>
            </a:r>
            <a:r>
              <a:rPr lang="it-IT" dirty="0"/>
              <a:t> </a:t>
            </a:r>
          </a:p>
        </p:txBody>
      </p:sp>
      <p:pic>
        <p:nvPicPr>
          <p:cNvPr id="5" name="Immagine 4"/>
          <p:cNvPicPr>
            <a:picLocks noChangeAspect="1"/>
          </p:cNvPicPr>
          <p:nvPr/>
        </p:nvPicPr>
        <p:blipFill>
          <a:blip r:embed="rId2"/>
          <a:stretch>
            <a:fillRect/>
          </a:stretch>
        </p:blipFill>
        <p:spPr>
          <a:xfrm>
            <a:off x="6739466" y="232217"/>
            <a:ext cx="5312833" cy="2836950"/>
          </a:xfrm>
          <a:prstGeom prst="rect">
            <a:avLst/>
          </a:prstGeom>
        </p:spPr>
      </p:pic>
    </p:spTree>
    <p:extLst>
      <p:ext uri="{BB962C8B-B14F-4D97-AF65-F5344CB8AC3E}">
        <p14:creationId xmlns:p14="http://schemas.microsoft.com/office/powerpoint/2010/main" val="1784097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829658" y="1253067"/>
            <a:ext cx="3371742" cy="4351866"/>
          </a:xfrm>
        </p:spPr>
        <p:txBody>
          <a:bodyPr anchor="ctr">
            <a:normAutofit/>
          </a:bodyPr>
          <a:lstStyle/>
          <a:p>
            <a:r>
              <a:rPr lang="it-IT">
                <a:solidFill>
                  <a:schemeClr val="bg1"/>
                </a:solidFill>
              </a:rPr>
              <a:t>La mistica tedesca</a:t>
            </a:r>
          </a:p>
        </p:txBody>
      </p:sp>
      <p:sp>
        <p:nvSpPr>
          <p:cNvPr id="3" name="Segnaposto contenuto 2"/>
          <p:cNvSpPr>
            <a:spLocks noGrp="1"/>
          </p:cNvSpPr>
          <p:nvPr>
            <p:ph idx="1"/>
          </p:nvPr>
        </p:nvSpPr>
        <p:spPr>
          <a:xfrm>
            <a:off x="677334" y="1253067"/>
            <a:ext cx="6155266" cy="4351866"/>
          </a:xfrm>
        </p:spPr>
        <p:txBody>
          <a:bodyPr anchor="ctr">
            <a:normAutofit/>
          </a:bodyPr>
          <a:lstStyle/>
          <a:p>
            <a:pPr>
              <a:lnSpc>
                <a:spcPct val="90000"/>
              </a:lnSpc>
            </a:pPr>
            <a:r>
              <a:rPr lang="it-IT" sz="1500"/>
              <a:t>«Nella mistica noi ci troviamo di fronte ad un primo notevole inizio di teologia tedesca, cioè al tentativo di approfondire la rivelazione sulla base del pensiero tedesco e con le possibilità offerte dalla lingua tedesca. Questo sforzo però non si è spinto più in là dei primi, invero grandiosi, inizi. </a:t>
            </a:r>
            <a:r>
              <a:rPr lang="it-IT" sz="1500" err="1"/>
              <a:t>Eckhart</a:t>
            </a:r>
            <a:r>
              <a:rPr lang="it-IT" sz="1500"/>
              <a:t> fu condannato, </a:t>
            </a:r>
            <a:r>
              <a:rPr lang="it-IT" sz="1500" err="1"/>
              <a:t>Tauler</a:t>
            </a:r>
            <a:r>
              <a:rPr lang="it-IT" sz="1500"/>
              <a:t>, messo in rapporto con i riformatori, fu diffamato e nel 1599 messo all’indice. La corrente della mistica tedesca si esaurì, almeno in seno alla chiesa cattolica, e il divario fra spiritualità e teologia diventò in Occidente sempre più profondo. A partire dal concilio di Trento la teologia fu influenzata esclusivamente dallo spirito romano, mentre la lingua latina ricevette in essa e nella liturgia il carattere dell’ortodossia» (</a:t>
            </a:r>
            <a:r>
              <a:rPr lang="it-IT" sz="1500" err="1"/>
              <a:t>Iserloh</a:t>
            </a:r>
            <a:r>
              <a:rPr lang="it-IT" sz="1500"/>
              <a:t>,</a:t>
            </a:r>
            <a:r>
              <a:rPr lang="it-IT" sz="1500" cap="small"/>
              <a:t> </a:t>
            </a:r>
            <a:r>
              <a:rPr lang="it-IT" sz="1500" i="1"/>
              <a:t>La mistica tedesca</a:t>
            </a:r>
            <a:r>
              <a:rPr lang="it-IT" sz="1500" cap="small"/>
              <a:t>,</a:t>
            </a:r>
            <a:r>
              <a:rPr lang="it-IT" sz="1500"/>
              <a:t> 118) </a:t>
            </a:r>
          </a:p>
          <a:p>
            <a:pPr>
              <a:lnSpc>
                <a:spcPct val="90000"/>
              </a:lnSpc>
            </a:pPr>
            <a:r>
              <a:rPr lang="it-IT" sz="1500"/>
              <a:t>D’altra parte, è da tenere presente che</a:t>
            </a:r>
            <a:r>
              <a:rPr lang="it-IT" sz="1500" b="1"/>
              <a:t> </a:t>
            </a:r>
            <a:r>
              <a:rPr lang="it-IT" sz="1500"/>
              <a:t>attraverso alcuni autori (come l’anonimo autore dell’operetta intitolata </a:t>
            </a:r>
            <a:r>
              <a:rPr lang="it-IT" sz="1500" i="1"/>
              <a:t>Teologia tedesca</a:t>
            </a:r>
            <a:r>
              <a:rPr lang="it-IT" sz="1500"/>
              <a:t>), più tardi il filone mistico e spirituale, a cui queste pagine hanno introdotto, giungerà ad influenzare direttamente Lutero e la Riforma protestante.</a:t>
            </a:r>
          </a:p>
          <a:p>
            <a:pPr>
              <a:lnSpc>
                <a:spcPct val="90000"/>
              </a:lnSpc>
            </a:pPr>
            <a:endParaRPr lang="it-IT" sz="1500"/>
          </a:p>
        </p:txBody>
      </p:sp>
    </p:spTree>
    <p:extLst>
      <p:ext uri="{BB962C8B-B14F-4D97-AF65-F5344CB8AC3E}">
        <p14:creationId xmlns:p14="http://schemas.microsoft.com/office/powerpoint/2010/main" val="96769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t>Giovanni </a:t>
            </a:r>
            <a:r>
              <a:rPr lang="it-IT" b="1" dirty="0" err="1"/>
              <a:t>Taulero</a:t>
            </a:r>
            <a:r>
              <a:rPr lang="it-IT" dirty="0"/>
              <a:t> (1300 circa – 1361), mistico, teologo e religioso tedesco.</a:t>
            </a:r>
            <a:br>
              <a:rPr lang="it-IT" dirty="0"/>
            </a:br>
            <a:r>
              <a:rPr lang="it-IT" dirty="0"/>
              <a:t>(da </a:t>
            </a:r>
            <a:r>
              <a:rPr lang="it-IT" i="1" dirty="0" err="1"/>
              <a:t>Wikiquote</a:t>
            </a:r>
            <a:r>
              <a:rPr lang="it-IT" i="1" dirty="0"/>
              <a:t>)</a:t>
            </a:r>
            <a:endParaRPr lang="it-IT" dirty="0"/>
          </a:p>
        </p:txBody>
      </p:sp>
      <p:sp>
        <p:nvSpPr>
          <p:cNvPr id="3" name="Segnaposto contenuto 2"/>
          <p:cNvSpPr>
            <a:spLocks noGrp="1"/>
          </p:cNvSpPr>
          <p:nvPr>
            <p:ph idx="1"/>
          </p:nvPr>
        </p:nvSpPr>
        <p:spPr>
          <a:xfrm>
            <a:off x="677334" y="2160589"/>
            <a:ext cx="8191093" cy="3880773"/>
          </a:xfrm>
        </p:spPr>
        <p:txBody>
          <a:bodyPr>
            <a:normAutofit/>
          </a:bodyPr>
          <a:lstStyle/>
          <a:p>
            <a:r>
              <a:rPr lang="it-IT" dirty="0"/>
              <a:t>Molti uomini sarebbero volentieri testimoni di Dio nella pace, purché tutte le cose andassero a loro talento, vorrebbero essere santi se ciò non fosse faticoso per via degli esercizi e del lavoro e volentieri gusterebbero, desidererebbero e confesserebbero Dio, purché senza alcuna amarezza, senza fatica e senza desolazione. Quando sopraggiungono forti tentazioni e tenebre, non sentono né gustano Dio e si sentono abbandonati internamente ed esternamente. Cerca dunque la gioia nella tristezza, la semplicità nella molteplicità, la consolazione nell'amarezza! Così si diventa veri testimoni di Dio! (da </a:t>
            </a:r>
            <a:r>
              <a:rPr lang="it-IT" i="1" dirty="0"/>
              <a:t>I sermoni</a:t>
            </a:r>
            <a:r>
              <a:rPr lang="it-IT" dirty="0"/>
              <a:t>)</a:t>
            </a:r>
          </a:p>
          <a:p>
            <a:r>
              <a:rPr lang="it-IT" dirty="0"/>
              <a:t>Non si può servire meglio il </a:t>
            </a:r>
            <a:r>
              <a:rPr lang="it-IT" dirty="0">
                <a:hlinkClick r:id="rId2" tooltip="Verbo (cristianesimo)"/>
              </a:rPr>
              <a:t>Verbo</a:t>
            </a:r>
            <a:r>
              <a:rPr lang="it-IT" dirty="0"/>
              <a:t> che </a:t>
            </a:r>
            <a:r>
              <a:rPr lang="it-IT" dirty="0">
                <a:hlinkClick r:id="rId3" tooltip="Tacere"/>
              </a:rPr>
              <a:t>tacendo</a:t>
            </a:r>
            <a:r>
              <a:rPr lang="it-IT" dirty="0"/>
              <a:t> e </a:t>
            </a:r>
            <a:r>
              <a:rPr lang="it-IT" dirty="0">
                <a:hlinkClick r:id="rId4" tooltip="Ascolto"/>
              </a:rPr>
              <a:t>ascoltando</a:t>
            </a:r>
            <a:r>
              <a:rPr lang="it-IT" dirty="0"/>
              <a:t>. (da </a:t>
            </a:r>
            <a:r>
              <a:rPr lang="it-IT" i="1" dirty="0"/>
              <a:t>Il fondo dell'anima</a:t>
            </a:r>
            <a:r>
              <a:rPr lang="it-IT" dirty="0"/>
              <a:t>)</a:t>
            </a:r>
          </a:p>
        </p:txBody>
      </p:sp>
      <p:pic>
        <p:nvPicPr>
          <p:cNvPr id="5" name="Immagine 4"/>
          <p:cNvPicPr>
            <a:picLocks noChangeAspect="1"/>
          </p:cNvPicPr>
          <p:nvPr/>
        </p:nvPicPr>
        <p:blipFill>
          <a:blip r:embed="rId5"/>
          <a:stretch>
            <a:fillRect/>
          </a:stretch>
        </p:blipFill>
        <p:spPr>
          <a:xfrm>
            <a:off x="9281881" y="1828800"/>
            <a:ext cx="2910119" cy="3877733"/>
          </a:xfrm>
          <a:prstGeom prst="rect">
            <a:avLst/>
          </a:prstGeom>
        </p:spPr>
      </p:pic>
    </p:spTree>
    <p:extLst>
      <p:ext uri="{BB962C8B-B14F-4D97-AF65-F5344CB8AC3E}">
        <p14:creationId xmlns:p14="http://schemas.microsoft.com/office/powerpoint/2010/main" val="1223954196"/>
      </p:ext>
    </p:extLst>
  </p:cSld>
  <p:clrMapOvr>
    <a:masterClrMapping/>
  </p:clrMapOvr>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{B616677C-093A-7944-974B-B8AEA0B7268A}tf10001060</Template>
  <TotalTime>3355</TotalTime>
  <Words>2049</Words>
  <Application>Microsoft Macintosh PowerPoint</Application>
  <PresentationFormat>Widescreen</PresentationFormat>
  <Paragraphs>96</Paragraphs>
  <Slides>20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20</vt:i4>
      </vt:variant>
    </vt:vector>
  </HeadingPairs>
  <TitlesOfParts>
    <vt:vector size="24" baseType="lpstr">
      <vt:lpstr>Arial</vt:lpstr>
      <vt:lpstr>Trebuchet MS</vt:lpstr>
      <vt:lpstr>Wingdings 3</vt:lpstr>
      <vt:lpstr>Sfaccettatura</vt:lpstr>
      <vt:lpstr>La Chiesa nel XV secolo </vt:lpstr>
      <vt:lpstr>Dopo il Concilio di Firenze: a Costantinopoli</vt:lpstr>
      <vt:lpstr>Dopo il Concilio di Firenze: in Russia </vt:lpstr>
      <vt:lpstr>Il nuovo scisma in Occidente</vt:lpstr>
      <vt:lpstr>Correnti e movimenti mistici, evangelici, riformistici </vt:lpstr>
      <vt:lpstr>Interesse religioso nel laicato</vt:lpstr>
      <vt:lpstr>La mistica tedesca</vt:lpstr>
      <vt:lpstr>La mistica tedesca</vt:lpstr>
      <vt:lpstr>Giovanni Taulero (1300 circa – 1361), mistico, teologo e religioso tedesco. (da Wikiquote)</vt:lpstr>
      <vt:lpstr>Movimenti che anticipano la riforma protestante</vt:lpstr>
      <vt:lpstr>Svolta nella filosofia e nella teologia</vt:lpstr>
      <vt:lpstr>Il nominalismo</vt:lpstr>
      <vt:lpstr>Giovanni Duns Scoto</vt:lpstr>
      <vt:lpstr>Gugliemo di Occam</vt:lpstr>
      <vt:lpstr>Gugliemo di Occam</vt:lpstr>
      <vt:lpstr>Nominalismo moderato Realismo tomista</vt:lpstr>
      <vt:lpstr>Organizzazione ecclesiatica</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Dopo il Concilio di Firenze: a Costantinopoli</dc:title>
  <dc:creator>Fabio Besostri</dc:creator>
  <cp:lastModifiedBy>Fabio Besostri</cp:lastModifiedBy>
  <cp:revision>22</cp:revision>
  <dcterms:created xsi:type="dcterms:W3CDTF">2017-03-09T09:15:34Z</dcterms:created>
  <dcterms:modified xsi:type="dcterms:W3CDTF">2025-10-24T13:23:23Z</dcterms:modified>
</cp:coreProperties>
</file>