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30"/>
  </p:notesMasterIdLst>
  <p:sldIdLst>
    <p:sldId id="256" r:id="rId2"/>
    <p:sldId id="257" r:id="rId3"/>
    <p:sldId id="258" r:id="rId4"/>
    <p:sldId id="259" r:id="rId5"/>
    <p:sldId id="260" r:id="rId6"/>
    <p:sldId id="262" r:id="rId7"/>
    <p:sldId id="267" r:id="rId8"/>
    <p:sldId id="263" r:id="rId9"/>
    <p:sldId id="264" r:id="rId10"/>
    <p:sldId id="268" r:id="rId11"/>
    <p:sldId id="269" r:id="rId12"/>
    <p:sldId id="270" r:id="rId13"/>
    <p:sldId id="271" r:id="rId14"/>
    <p:sldId id="272" r:id="rId15"/>
    <p:sldId id="273" r:id="rId16"/>
    <p:sldId id="274" r:id="rId17"/>
    <p:sldId id="275" r:id="rId18"/>
    <p:sldId id="265" r:id="rId19"/>
    <p:sldId id="276" r:id="rId20"/>
    <p:sldId id="277" r:id="rId21"/>
    <p:sldId id="278" r:id="rId22"/>
    <p:sldId id="279" r:id="rId23"/>
    <p:sldId id="280" r:id="rId24"/>
    <p:sldId id="266"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014"/>
  </p:normalViewPr>
  <p:slideViewPr>
    <p:cSldViewPr snapToGrid="0" snapToObjects="1">
      <p:cViewPr varScale="1">
        <p:scale>
          <a:sx n="96" d="100"/>
          <a:sy n="96" d="100"/>
        </p:scale>
        <p:origin x="116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98A40-7390-400C-B095-5D541A6C7A83}"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0AD43C04-A2BE-468B-AC63-CF58056BAE41}">
      <dgm:prSet/>
      <dgm:spPr/>
      <dgm:t>
        <a:bodyPr/>
        <a:lstStyle/>
        <a:p>
          <a:r>
            <a:rPr lang="it-IT" b="0" i="0"/>
            <a:t>Il termine </a:t>
          </a:r>
          <a:r>
            <a:rPr lang="it-IT" b="1" i="0"/>
            <a:t>“Osservanza”</a:t>
          </a:r>
          <a:r>
            <a:rPr lang="it-IT" b="0" i="0"/>
            <a:t> deriva proprio da </a:t>
          </a:r>
          <a:r>
            <a:rPr lang="it-IT" b="0" i="1"/>
            <a:t>osservare la regola</a:t>
          </a:r>
          <a:r>
            <a:rPr lang="it-IT" b="0" i="0"/>
            <a:t>:</a:t>
          </a:r>
          <a:endParaRPr lang="en-US"/>
        </a:p>
      </dgm:t>
    </dgm:pt>
    <dgm:pt modelId="{6489A5BF-DE34-4B54-A11A-E4FA0D19B15E}" type="parTrans" cxnId="{42958672-437C-4B14-9207-D12C8902B9E2}">
      <dgm:prSet/>
      <dgm:spPr/>
      <dgm:t>
        <a:bodyPr/>
        <a:lstStyle/>
        <a:p>
          <a:endParaRPr lang="en-US"/>
        </a:p>
      </dgm:t>
    </dgm:pt>
    <dgm:pt modelId="{BBFFE251-5934-432D-B1A6-9A8EDBBA6047}" type="sibTrans" cxnId="{42958672-437C-4B14-9207-D12C8902B9E2}">
      <dgm:prSet/>
      <dgm:spPr/>
      <dgm:t>
        <a:bodyPr/>
        <a:lstStyle/>
        <a:p>
          <a:endParaRPr lang="en-US"/>
        </a:p>
      </dgm:t>
    </dgm:pt>
    <dgm:pt modelId="{EE1EB29D-6541-41D0-AB1E-82357077EAD2}">
      <dgm:prSet/>
      <dgm:spPr/>
      <dgm:t>
        <a:bodyPr/>
        <a:lstStyle/>
        <a:p>
          <a:r>
            <a:rPr lang="it-IT"/>
            <a:t>“osservanti” erano i religiosi che volevano seguire la regola </a:t>
          </a:r>
          <a:r>
            <a:rPr lang="it-IT" i="1"/>
            <a:t>sine glossa</a:t>
          </a:r>
          <a:r>
            <a:rPr lang="it-IT"/>
            <a:t>, cioè senza attenuazioni o privilegi.</a:t>
          </a:r>
          <a:endParaRPr lang="en-US"/>
        </a:p>
      </dgm:t>
    </dgm:pt>
    <dgm:pt modelId="{6F5DC217-703D-4F2B-853E-38F839B92EE9}" type="parTrans" cxnId="{10F4221A-5BE8-4EDB-A14A-2CFBA31AAEBE}">
      <dgm:prSet/>
      <dgm:spPr/>
      <dgm:t>
        <a:bodyPr/>
        <a:lstStyle/>
        <a:p>
          <a:endParaRPr lang="en-US"/>
        </a:p>
      </dgm:t>
    </dgm:pt>
    <dgm:pt modelId="{24CA591C-1564-458B-85D8-6AEAFFBE50BA}" type="sibTrans" cxnId="{10F4221A-5BE8-4EDB-A14A-2CFBA31AAEBE}">
      <dgm:prSet/>
      <dgm:spPr/>
      <dgm:t>
        <a:bodyPr/>
        <a:lstStyle/>
        <a:p>
          <a:endParaRPr lang="en-US"/>
        </a:p>
      </dgm:t>
    </dgm:pt>
    <dgm:pt modelId="{9AA3FD30-4690-48BA-93D7-0AFFCBD7164B}">
      <dgm:prSet/>
      <dgm:spPr/>
      <dgm:t>
        <a:bodyPr/>
        <a:lstStyle/>
        <a:p>
          <a:r>
            <a:rPr lang="it-IT" b="0" i="0"/>
            <a:t>Si contrapponevano ai </a:t>
          </a:r>
          <a:r>
            <a:rPr lang="it-IT" b="1" i="0"/>
            <a:t>“conventuali”</a:t>
          </a:r>
          <a:r>
            <a:rPr lang="it-IT" b="0" i="0"/>
            <a:t>, più adattati alle esigenze pratiche e alla vita urbana.</a:t>
          </a:r>
          <a:endParaRPr lang="en-US"/>
        </a:p>
      </dgm:t>
    </dgm:pt>
    <dgm:pt modelId="{EB22BFBE-70CD-4646-B055-2041416998CC}" type="parTrans" cxnId="{61071259-5727-4D5B-A713-D4764D167AF2}">
      <dgm:prSet/>
      <dgm:spPr/>
      <dgm:t>
        <a:bodyPr/>
        <a:lstStyle/>
        <a:p>
          <a:endParaRPr lang="en-US"/>
        </a:p>
      </dgm:t>
    </dgm:pt>
    <dgm:pt modelId="{65084D84-3604-46E9-A8C7-0B3C5F9ABF16}" type="sibTrans" cxnId="{61071259-5727-4D5B-A713-D4764D167AF2}">
      <dgm:prSet/>
      <dgm:spPr/>
      <dgm:t>
        <a:bodyPr/>
        <a:lstStyle/>
        <a:p>
          <a:endParaRPr lang="en-US"/>
        </a:p>
      </dgm:t>
    </dgm:pt>
    <dgm:pt modelId="{04087F0E-1CC8-5244-AA10-D45115FF90E9}" type="pres">
      <dgm:prSet presAssocID="{6E198A40-7390-400C-B095-5D541A6C7A83}" presName="vert0" presStyleCnt="0">
        <dgm:presLayoutVars>
          <dgm:dir/>
          <dgm:animOne val="branch"/>
          <dgm:animLvl val="lvl"/>
        </dgm:presLayoutVars>
      </dgm:prSet>
      <dgm:spPr/>
    </dgm:pt>
    <dgm:pt modelId="{CDE4E22F-8399-B04B-8574-BCAE9BFA54DF}" type="pres">
      <dgm:prSet presAssocID="{0AD43C04-A2BE-468B-AC63-CF58056BAE41}" presName="thickLine" presStyleLbl="alignNode1" presStyleIdx="0" presStyleCnt="3"/>
      <dgm:spPr/>
    </dgm:pt>
    <dgm:pt modelId="{88C2727B-B584-BE40-9DE7-EE9E6C3E8EEA}" type="pres">
      <dgm:prSet presAssocID="{0AD43C04-A2BE-468B-AC63-CF58056BAE41}" presName="horz1" presStyleCnt="0"/>
      <dgm:spPr/>
    </dgm:pt>
    <dgm:pt modelId="{FDD73F7B-6C8C-BC44-B9C2-FF1A66DDDBBC}" type="pres">
      <dgm:prSet presAssocID="{0AD43C04-A2BE-468B-AC63-CF58056BAE41}" presName="tx1" presStyleLbl="revTx" presStyleIdx="0" presStyleCnt="3"/>
      <dgm:spPr/>
    </dgm:pt>
    <dgm:pt modelId="{E796534D-4364-7247-8CC7-8C85AE1A18F9}" type="pres">
      <dgm:prSet presAssocID="{0AD43C04-A2BE-468B-AC63-CF58056BAE41}" presName="vert1" presStyleCnt="0"/>
      <dgm:spPr/>
    </dgm:pt>
    <dgm:pt modelId="{16B66972-C18E-5543-999D-28348DA03BEB}" type="pres">
      <dgm:prSet presAssocID="{EE1EB29D-6541-41D0-AB1E-82357077EAD2}" presName="thickLine" presStyleLbl="alignNode1" presStyleIdx="1" presStyleCnt="3"/>
      <dgm:spPr/>
    </dgm:pt>
    <dgm:pt modelId="{33898A6C-8D28-3243-9E3F-C2AEC17EA1A9}" type="pres">
      <dgm:prSet presAssocID="{EE1EB29D-6541-41D0-AB1E-82357077EAD2}" presName="horz1" presStyleCnt="0"/>
      <dgm:spPr/>
    </dgm:pt>
    <dgm:pt modelId="{BFE5CAA6-F14A-DB46-8CF4-D471235C18D3}" type="pres">
      <dgm:prSet presAssocID="{EE1EB29D-6541-41D0-AB1E-82357077EAD2}" presName="tx1" presStyleLbl="revTx" presStyleIdx="1" presStyleCnt="3"/>
      <dgm:spPr/>
    </dgm:pt>
    <dgm:pt modelId="{F141A747-2107-D947-A8FD-AF772C1DEAAA}" type="pres">
      <dgm:prSet presAssocID="{EE1EB29D-6541-41D0-AB1E-82357077EAD2}" presName="vert1" presStyleCnt="0"/>
      <dgm:spPr/>
    </dgm:pt>
    <dgm:pt modelId="{C036E746-4114-744D-BB33-CD46AAC411AA}" type="pres">
      <dgm:prSet presAssocID="{9AA3FD30-4690-48BA-93D7-0AFFCBD7164B}" presName="thickLine" presStyleLbl="alignNode1" presStyleIdx="2" presStyleCnt="3"/>
      <dgm:spPr/>
    </dgm:pt>
    <dgm:pt modelId="{245F0DBB-622D-E245-B072-53D98D8017AA}" type="pres">
      <dgm:prSet presAssocID="{9AA3FD30-4690-48BA-93D7-0AFFCBD7164B}" presName="horz1" presStyleCnt="0"/>
      <dgm:spPr/>
    </dgm:pt>
    <dgm:pt modelId="{377F4BC9-E851-4C42-9FA5-2D8D1A18C726}" type="pres">
      <dgm:prSet presAssocID="{9AA3FD30-4690-48BA-93D7-0AFFCBD7164B}" presName="tx1" presStyleLbl="revTx" presStyleIdx="2" presStyleCnt="3"/>
      <dgm:spPr/>
    </dgm:pt>
    <dgm:pt modelId="{446FF602-2DFA-304B-8F19-610E88CB81A3}" type="pres">
      <dgm:prSet presAssocID="{9AA3FD30-4690-48BA-93D7-0AFFCBD7164B}" presName="vert1" presStyleCnt="0"/>
      <dgm:spPr/>
    </dgm:pt>
  </dgm:ptLst>
  <dgm:cxnLst>
    <dgm:cxn modelId="{B5994F01-9288-BA4C-850C-4AC33C4256DE}" type="presOf" srcId="{9AA3FD30-4690-48BA-93D7-0AFFCBD7164B}" destId="{377F4BC9-E851-4C42-9FA5-2D8D1A18C726}" srcOrd="0" destOrd="0" presId="urn:microsoft.com/office/officeart/2008/layout/LinedList"/>
    <dgm:cxn modelId="{10F4221A-5BE8-4EDB-A14A-2CFBA31AAEBE}" srcId="{6E198A40-7390-400C-B095-5D541A6C7A83}" destId="{EE1EB29D-6541-41D0-AB1E-82357077EAD2}" srcOrd="1" destOrd="0" parTransId="{6F5DC217-703D-4F2B-853E-38F839B92EE9}" sibTransId="{24CA591C-1564-458B-85D8-6AEAFFBE50BA}"/>
    <dgm:cxn modelId="{D9B6AA28-674B-304E-829E-0AD9E7E2A43E}" type="presOf" srcId="{6E198A40-7390-400C-B095-5D541A6C7A83}" destId="{04087F0E-1CC8-5244-AA10-D45115FF90E9}" srcOrd="0" destOrd="0" presId="urn:microsoft.com/office/officeart/2008/layout/LinedList"/>
    <dgm:cxn modelId="{995E3C48-485E-C945-B38E-87B04C54F39E}" type="presOf" srcId="{EE1EB29D-6541-41D0-AB1E-82357077EAD2}" destId="{BFE5CAA6-F14A-DB46-8CF4-D471235C18D3}" srcOrd="0" destOrd="0" presId="urn:microsoft.com/office/officeart/2008/layout/LinedList"/>
    <dgm:cxn modelId="{61071259-5727-4D5B-A713-D4764D167AF2}" srcId="{6E198A40-7390-400C-B095-5D541A6C7A83}" destId="{9AA3FD30-4690-48BA-93D7-0AFFCBD7164B}" srcOrd="2" destOrd="0" parTransId="{EB22BFBE-70CD-4646-B055-2041416998CC}" sibTransId="{65084D84-3604-46E9-A8C7-0B3C5F9ABF16}"/>
    <dgm:cxn modelId="{42958672-437C-4B14-9207-D12C8902B9E2}" srcId="{6E198A40-7390-400C-B095-5D541A6C7A83}" destId="{0AD43C04-A2BE-468B-AC63-CF58056BAE41}" srcOrd="0" destOrd="0" parTransId="{6489A5BF-DE34-4B54-A11A-E4FA0D19B15E}" sibTransId="{BBFFE251-5934-432D-B1A6-9A8EDBBA6047}"/>
    <dgm:cxn modelId="{C2BAD28D-F2F0-6C4A-B591-E5C81529BCFD}" type="presOf" srcId="{0AD43C04-A2BE-468B-AC63-CF58056BAE41}" destId="{FDD73F7B-6C8C-BC44-B9C2-FF1A66DDDBBC}" srcOrd="0" destOrd="0" presId="urn:microsoft.com/office/officeart/2008/layout/LinedList"/>
    <dgm:cxn modelId="{4E35DDC2-9924-5648-83B9-82E53EE317CE}" type="presParOf" srcId="{04087F0E-1CC8-5244-AA10-D45115FF90E9}" destId="{CDE4E22F-8399-B04B-8574-BCAE9BFA54DF}" srcOrd="0" destOrd="0" presId="urn:microsoft.com/office/officeart/2008/layout/LinedList"/>
    <dgm:cxn modelId="{3CCE9D8D-94A8-064A-8A2C-84714B77C1B7}" type="presParOf" srcId="{04087F0E-1CC8-5244-AA10-D45115FF90E9}" destId="{88C2727B-B584-BE40-9DE7-EE9E6C3E8EEA}" srcOrd="1" destOrd="0" presId="urn:microsoft.com/office/officeart/2008/layout/LinedList"/>
    <dgm:cxn modelId="{38D62D73-2E98-CF44-9199-DFDAFAD2FAAA}" type="presParOf" srcId="{88C2727B-B584-BE40-9DE7-EE9E6C3E8EEA}" destId="{FDD73F7B-6C8C-BC44-B9C2-FF1A66DDDBBC}" srcOrd="0" destOrd="0" presId="urn:microsoft.com/office/officeart/2008/layout/LinedList"/>
    <dgm:cxn modelId="{C36BE1D3-1146-A44B-88EA-487963E9296E}" type="presParOf" srcId="{88C2727B-B584-BE40-9DE7-EE9E6C3E8EEA}" destId="{E796534D-4364-7247-8CC7-8C85AE1A18F9}" srcOrd="1" destOrd="0" presId="urn:microsoft.com/office/officeart/2008/layout/LinedList"/>
    <dgm:cxn modelId="{EB387705-C986-5148-A6FC-EB34720BC3C7}" type="presParOf" srcId="{04087F0E-1CC8-5244-AA10-D45115FF90E9}" destId="{16B66972-C18E-5543-999D-28348DA03BEB}" srcOrd="2" destOrd="0" presId="urn:microsoft.com/office/officeart/2008/layout/LinedList"/>
    <dgm:cxn modelId="{7EE0E3F2-81D0-CB49-87E8-D38BF59282DA}" type="presParOf" srcId="{04087F0E-1CC8-5244-AA10-D45115FF90E9}" destId="{33898A6C-8D28-3243-9E3F-C2AEC17EA1A9}" srcOrd="3" destOrd="0" presId="urn:microsoft.com/office/officeart/2008/layout/LinedList"/>
    <dgm:cxn modelId="{2A5653F6-9BE7-A34E-B1F1-764D94C943A5}" type="presParOf" srcId="{33898A6C-8D28-3243-9E3F-C2AEC17EA1A9}" destId="{BFE5CAA6-F14A-DB46-8CF4-D471235C18D3}" srcOrd="0" destOrd="0" presId="urn:microsoft.com/office/officeart/2008/layout/LinedList"/>
    <dgm:cxn modelId="{F7FE4607-EEC7-C140-B570-FC37D9D879FF}" type="presParOf" srcId="{33898A6C-8D28-3243-9E3F-C2AEC17EA1A9}" destId="{F141A747-2107-D947-A8FD-AF772C1DEAAA}" srcOrd="1" destOrd="0" presId="urn:microsoft.com/office/officeart/2008/layout/LinedList"/>
    <dgm:cxn modelId="{54EB69E5-0D4A-F344-B57C-DB5791193030}" type="presParOf" srcId="{04087F0E-1CC8-5244-AA10-D45115FF90E9}" destId="{C036E746-4114-744D-BB33-CD46AAC411AA}" srcOrd="4" destOrd="0" presId="urn:microsoft.com/office/officeart/2008/layout/LinedList"/>
    <dgm:cxn modelId="{96D3DC5D-216F-D14B-982F-7AFF47E57166}" type="presParOf" srcId="{04087F0E-1CC8-5244-AA10-D45115FF90E9}" destId="{245F0DBB-622D-E245-B072-53D98D8017AA}" srcOrd="5" destOrd="0" presId="urn:microsoft.com/office/officeart/2008/layout/LinedList"/>
    <dgm:cxn modelId="{BADD2957-78E4-6741-8EA9-E7B99BE8E1D8}" type="presParOf" srcId="{245F0DBB-622D-E245-B072-53D98D8017AA}" destId="{377F4BC9-E851-4C42-9FA5-2D8D1A18C726}" srcOrd="0" destOrd="0" presId="urn:microsoft.com/office/officeart/2008/layout/LinedList"/>
    <dgm:cxn modelId="{84D90EC9-D0AE-DD43-B912-DDA1DA346535}" type="presParOf" srcId="{245F0DBB-622D-E245-B072-53D98D8017AA}" destId="{446FF602-2DFA-304B-8F19-610E88CB81A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EBA09-027B-4307-BD27-75669BD9B101}"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8D595AC6-5733-4478-B0B7-58EBA38DDCF8}">
      <dgm:prSet/>
      <dgm:spPr/>
      <dgm:t>
        <a:bodyPr/>
        <a:lstStyle/>
        <a:p>
          <a:r>
            <a:rPr lang="it-IT" b="1" i="0"/>
            <a:t>🔹 Francescani Osservanti</a:t>
          </a:r>
          <a:endParaRPr lang="en-US"/>
        </a:p>
      </dgm:t>
    </dgm:pt>
    <dgm:pt modelId="{7D6CB833-27A2-4FED-B794-1334EB3EE80B}" type="parTrans" cxnId="{C4B74A1A-061D-46AB-A72F-61F96F8BD803}">
      <dgm:prSet/>
      <dgm:spPr/>
      <dgm:t>
        <a:bodyPr/>
        <a:lstStyle/>
        <a:p>
          <a:endParaRPr lang="en-US"/>
        </a:p>
      </dgm:t>
    </dgm:pt>
    <dgm:pt modelId="{984E71E1-E8A4-426E-8C47-030B017A299E}" type="sibTrans" cxnId="{C4B74A1A-061D-46AB-A72F-61F96F8BD803}">
      <dgm:prSet/>
      <dgm:spPr/>
      <dgm:t>
        <a:bodyPr/>
        <a:lstStyle/>
        <a:p>
          <a:endParaRPr lang="en-US"/>
        </a:p>
      </dgm:t>
    </dgm:pt>
    <dgm:pt modelId="{38385B1D-018C-445D-A5DA-0D9359637EE8}">
      <dgm:prSet/>
      <dgm:spPr/>
      <dgm:t>
        <a:bodyPr/>
        <a:lstStyle/>
        <a:p>
          <a:r>
            <a:rPr lang="it-IT" b="0" i="0"/>
            <a:t>Il ramo più importante e diffuso.</a:t>
          </a:r>
          <a:endParaRPr lang="en-US"/>
        </a:p>
      </dgm:t>
    </dgm:pt>
    <dgm:pt modelId="{008237E3-4151-426E-9A75-174177A6A10C}" type="parTrans" cxnId="{C1092690-35EB-4AB3-AA2A-3A6E6B1A1D1C}">
      <dgm:prSet/>
      <dgm:spPr/>
      <dgm:t>
        <a:bodyPr/>
        <a:lstStyle/>
        <a:p>
          <a:endParaRPr lang="en-US"/>
        </a:p>
      </dgm:t>
    </dgm:pt>
    <dgm:pt modelId="{2BF29840-9F33-4F23-AEFA-5B6533B1ECB1}" type="sibTrans" cxnId="{C1092690-35EB-4AB3-AA2A-3A6E6B1A1D1C}">
      <dgm:prSet/>
      <dgm:spPr/>
      <dgm:t>
        <a:bodyPr/>
        <a:lstStyle/>
        <a:p>
          <a:endParaRPr lang="en-US"/>
        </a:p>
      </dgm:t>
    </dgm:pt>
    <dgm:pt modelId="{C31487BE-1DED-4F0B-ADDD-248FC94594A2}">
      <dgm:prSet/>
      <dgm:spPr/>
      <dgm:t>
        <a:bodyPr/>
        <a:lstStyle/>
        <a:p>
          <a:r>
            <a:rPr lang="it-IT" b="0" i="0"/>
            <a:t>Nacque nel Trecento e si affermò nel Quattrocento con figure come </a:t>
          </a:r>
          <a:r>
            <a:rPr lang="it-IT" b="1" i="0"/>
            <a:t>Bernardino da Siena</a:t>
          </a:r>
          <a:r>
            <a:rPr lang="it-IT" b="0" i="0"/>
            <a:t>, </a:t>
          </a:r>
          <a:r>
            <a:rPr lang="it-IT" b="1" i="0"/>
            <a:t>Giovanni da Capestrano</a:t>
          </a:r>
          <a:r>
            <a:rPr lang="it-IT" b="0" i="0"/>
            <a:t>, </a:t>
          </a:r>
          <a:r>
            <a:rPr lang="it-IT" b="1" i="0"/>
            <a:t>Giacomo della Marca</a:t>
          </a:r>
          <a:r>
            <a:rPr lang="it-IT" b="0" i="0"/>
            <a:t>.</a:t>
          </a:r>
          <a:endParaRPr lang="en-US"/>
        </a:p>
      </dgm:t>
    </dgm:pt>
    <dgm:pt modelId="{09BA6049-33CB-4B5E-9D43-CA200A6CEB37}" type="parTrans" cxnId="{FE236762-5C5A-45A3-A3A6-359598C05EA1}">
      <dgm:prSet/>
      <dgm:spPr/>
      <dgm:t>
        <a:bodyPr/>
        <a:lstStyle/>
        <a:p>
          <a:endParaRPr lang="en-US"/>
        </a:p>
      </dgm:t>
    </dgm:pt>
    <dgm:pt modelId="{F52386FF-884F-4FBD-9D94-031AA32EB065}" type="sibTrans" cxnId="{FE236762-5C5A-45A3-A3A6-359598C05EA1}">
      <dgm:prSet/>
      <dgm:spPr/>
      <dgm:t>
        <a:bodyPr/>
        <a:lstStyle/>
        <a:p>
          <a:endParaRPr lang="en-US"/>
        </a:p>
      </dgm:t>
    </dgm:pt>
    <dgm:pt modelId="{387CD55F-660D-4DDD-8B19-B4DCBEE8269C}">
      <dgm:prSet/>
      <dgm:spPr/>
      <dgm:t>
        <a:bodyPr/>
        <a:lstStyle/>
        <a:p>
          <a:r>
            <a:rPr lang="it-IT" b="0" i="0"/>
            <a:t>Gli osservanti volevano vivere </a:t>
          </a:r>
          <a:r>
            <a:rPr lang="it-IT" b="1" i="0"/>
            <a:t>nella povertà assoluta</a:t>
          </a:r>
          <a:r>
            <a:rPr lang="it-IT" b="0" i="0"/>
            <a:t>, predicando tra il popolo e fondando piccoli conventi poveri.</a:t>
          </a:r>
          <a:endParaRPr lang="en-US"/>
        </a:p>
      </dgm:t>
    </dgm:pt>
    <dgm:pt modelId="{A35A75DD-A3B9-420C-9A96-FEE041017975}" type="parTrans" cxnId="{AAD5AE14-27B2-49D8-9860-0147B5C17039}">
      <dgm:prSet/>
      <dgm:spPr/>
      <dgm:t>
        <a:bodyPr/>
        <a:lstStyle/>
        <a:p>
          <a:endParaRPr lang="en-US"/>
        </a:p>
      </dgm:t>
    </dgm:pt>
    <dgm:pt modelId="{3EFD9089-27BA-4EA4-B9AF-FD294AF88090}" type="sibTrans" cxnId="{AAD5AE14-27B2-49D8-9860-0147B5C17039}">
      <dgm:prSet/>
      <dgm:spPr/>
      <dgm:t>
        <a:bodyPr/>
        <a:lstStyle/>
        <a:p>
          <a:endParaRPr lang="en-US"/>
        </a:p>
      </dgm:t>
    </dgm:pt>
    <dgm:pt modelId="{16FB89F4-F8D6-4AAF-B11B-834CE6378945}">
      <dgm:prSet/>
      <dgm:spPr/>
      <dgm:t>
        <a:bodyPr/>
        <a:lstStyle/>
        <a:p>
          <a:r>
            <a:rPr lang="it-IT" b="0" i="0"/>
            <a:t>Erano famosi come </a:t>
          </a:r>
          <a:r>
            <a:rPr lang="it-IT" b="1" i="0"/>
            <a:t>predicatori popolari</a:t>
          </a:r>
          <a:r>
            <a:rPr lang="it-IT" b="0" i="0"/>
            <a:t>, </a:t>
          </a:r>
          <a:r>
            <a:rPr lang="it-IT" b="1" i="0"/>
            <a:t>riformatori morali</a:t>
          </a:r>
          <a:r>
            <a:rPr lang="it-IT" b="0" i="0"/>
            <a:t> e </a:t>
          </a:r>
          <a:r>
            <a:rPr lang="it-IT" b="1" i="0"/>
            <a:t>promotori di devozioni</a:t>
          </a:r>
          <a:r>
            <a:rPr lang="it-IT" b="0" i="0"/>
            <a:t> (come il Nome di Gesù e i Monti di Pietà).</a:t>
          </a:r>
          <a:endParaRPr lang="en-US"/>
        </a:p>
      </dgm:t>
    </dgm:pt>
    <dgm:pt modelId="{0754E324-2C1C-431B-ABFD-7F4F0DE9F235}" type="parTrans" cxnId="{C9927B29-3471-47EA-8545-5A68904DE471}">
      <dgm:prSet/>
      <dgm:spPr/>
      <dgm:t>
        <a:bodyPr/>
        <a:lstStyle/>
        <a:p>
          <a:endParaRPr lang="en-US"/>
        </a:p>
      </dgm:t>
    </dgm:pt>
    <dgm:pt modelId="{7202A4D6-BC65-4EC7-B344-CFF0522E3E0B}" type="sibTrans" cxnId="{C9927B29-3471-47EA-8545-5A68904DE471}">
      <dgm:prSet/>
      <dgm:spPr/>
      <dgm:t>
        <a:bodyPr/>
        <a:lstStyle/>
        <a:p>
          <a:endParaRPr lang="en-US"/>
        </a:p>
      </dgm:t>
    </dgm:pt>
    <dgm:pt modelId="{C6A65327-E64D-47BB-9CF4-68048FB0070D}">
      <dgm:prSet/>
      <dgm:spPr/>
      <dgm:t>
        <a:bodyPr/>
        <a:lstStyle/>
        <a:p>
          <a:r>
            <a:rPr lang="it-IT" b="0" i="0"/>
            <a:t>A lungo in tensione con i </a:t>
          </a:r>
          <a:r>
            <a:rPr lang="it-IT" b="1" i="0"/>
            <a:t>Francescani Conventuali</a:t>
          </a:r>
          <a:r>
            <a:rPr lang="it-IT" b="0" i="0"/>
            <a:t>, che vivevano in conventi più ricchi e stabili.</a:t>
          </a:r>
          <a:endParaRPr lang="en-US"/>
        </a:p>
      </dgm:t>
    </dgm:pt>
    <dgm:pt modelId="{4FB84D36-5039-486E-BB04-DFD258C5FE41}" type="parTrans" cxnId="{4E6E7A69-F411-4B26-9E72-9C5190185F35}">
      <dgm:prSet/>
      <dgm:spPr/>
      <dgm:t>
        <a:bodyPr/>
        <a:lstStyle/>
        <a:p>
          <a:endParaRPr lang="en-US"/>
        </a:p>
      </dgm:t>
    </dgm:pt>
    <dgm:pt modelId="{8D546448-7F8A-47CA-85C1-B8313E802B7E}" type="sibTrans" cxnId="{4E6E7A69-F411-4B26-9E72-9C5190185F35}">
      <dgm:prSet/>
      <dgm:spPr/>
      <dgm:t>
        <a:bodyPr/>
        <a:lstStyle/>
        <a:p>
          <a:endParaRPr lang="en-US"/>
        </a:p>
      </dgm:t>
    </dgm:pt>
    <dgm:pt modelId="{9AF33407-54DA-4D39-ABFB-5F8282547227}">
      <dgm:prSet/>
      <dgm:spPr/>
      <dgm:t>
        <a:bodyPr/>
        <a:lstStyle/>
        <a:p>
          <a:r>
            <a:rPr lang="it-IT" b="1" i="0"/>
            <a:t>🔹 Domenicani Osservanti</a:t>
          </a:r>
          <a:endParaRPr lang="en-US"/>
        </a:p>
      </dgm:t>
    </dgm:pt>
    <dgm:pt modelId="{9DBB1B91-DD8B-4DE8-952F-3DF41AB91A56}" type="parTrans" cxnId="{B04C57CF-EDBB-4337-A45F-BA458B6BE68D}">
      <dgm:prSet/>
      <dgm:spPr/>
      <dgm:t>
        <a:bodyPr/>
        <a:lstStyle/>
        <a:p>
          <a:endParaRPr lang="en-US"/>
        </a:p>
      </dgm:t>
    </dgm:pt>
    <dgm:pt modelId="{BBE7404E-55BA-4066-BECB-AFC63AB5620E}" type="sibTrans" cxnId="{B04C57CF-EDBB-4337-A45F-BA458B6BE68D}">
      <dgm:prSet/>
      <dgm:spPr/>
      <dgm:t>
        <a:bodyPr/>
        <a:lstStyle/>
        <a:p>
          <a:endParaRPr lang="en-US"/>
        </a:p>
      </dgm:t>
    </dgm:pt>
    <dgm:pt modelId="{AF335F88-5002-4919-91B9-10E6B0CD892B}">
      <dgm:prSet/>
      <dgm:spPr/>
      <dgm:t>
        <a:bodyPr/>
        <a:lstStyle/>
        <a:p>
          <a:r>
            <a:rPr lang="it-IT" b="0" i="0"/>
            <a:t>Cercavano di tornare alla </a:t>
          </a:r>
          <a:r>
            <a:rPr lang="it-IT" b="1" i="0"/>
            <a:t>povertà e alla vita di studio e predicazione</a:t>
          </a:r>
          <a:r>
            <a:rPr lang="it-IT" b="0" i="0"/>
            <a:t> dei primi tempi di san Domenico.</a:t>
          </a:r>
          <a:endParaRPr lang="en-US"/>
        </a:p>
      </dgm:t>
    </dgm:pt>
    <dgm:pt modelId="{25ABFB18-5C1F-4C73-AC37-8AF23843256A}" type="parTrans" cxnId="{036CE94E-2767-452F-99DB-78BAAEE97713}">
      <dgm:prSet/>
      <dgm:spPr/>
      <dgm:t>
        <a:bodyPr/>
        <a:lstStyle/>
        <a:p>
          <a:endParaRPr lang="en-US"/>
        </a:p>
      </dgm:t>
    </dgm:pt>
    <dgm:pt modelId="{1523A057-798C-4CF1-A67B-290A900DD614}" type="sibTrans" cxnId="{036CE94E-2767-452F-99DB-78BAAEE97713}">
      <dgm:prSet/>
      <dgm:spPr/>
      <dgm:t>
        <a:bodyPr/>
        <a:lstStyle/>
        <a:p>
          <a:endParaRPr lang="en-US"/>
        </a:p>
      </dgm:t>
    </dgm:pt>
    <dgm:pt modelId="{1D762FC7-CD8B-4B83-B900-18D20639B267}">
      <dgm:prSet/>
      <dgm:spPr/>
      <dgm:t>
        <a:bodyPr/>
        <a:lstStyle/>
        <a:p>
          <a:r>
            <a:rPr lang="it-IT" b="0" i="0"/>
            <a:t>Ebbero grande importanza in Toscana e nel Nord Italia.</a:t>
          </a:r>
          <a:endParaRPr lang="en-US"/>
        </a:p>
      </dgm:t>
    </dgm:pt>
    <dgm:pt modelId="{88695DCC-C14F-4D26-9CCC-7C13386F5C7C}" type="parTrans" cxnId="{70996293-066C-41DF-9BCD-A1904A8B45CA}">
      <dgm:prSet/>
      <dgm:spPr/>
      <dgm:t>
        <a:bodyPr/>
        <a:lstStyle/>
        <a:p>
          <a:endParaRPr lang="en-US"/>
        </a:p>
      </dgm:t>
    </dgm:pt>
    <dgm:pt modelId="{DB428172-A5F7-4A01-B5BF-FBA2E1AF1FAE}" type="sibTrans" cxnId="{70996293-066C-41DF-9BCD-A1904A8B45CA}">
      <dgm:prSet/>
      <dgm:spPr/>
      <dgm:t>
        <a:bodyPr/>
        <a:lstStyle/>
        <a:p>
          <a:endParaRPr lang="en-US"/>
        </a:p>
      </dgm:t>
    </dgm:pt>
    <dgm:pt modelId="{32935CFB-AA1E-4725-B66F-083A82638706}">
      <dgm:prSet/>
      <dgm:spPr/>
      <dgm:t>
        <a:bodyPr/>
        <a:lstStyle/>
        <a:p>
          <a:r>
            <a:rPr lang="it-IT" b="0" i="0"/>
            <a:t>Alcuni conventi famosi (come </a:t>
          </a:r>
          <a:r>
            <a:rPr lang="it-IT" b="1" i="0"/>
            <a:t>San Marco a Firenze</a:t>
          </a:r>
          <a:r>
            <a:rPr lang="it-IT" b="0" i="0"/>
            <a:t>, dove operò </a:t>
          </a:r>
          <a:r>
            <a:rPr lang="it-IT" b="1" i="0"/>
            <a:t>Beato Angelico</a:t>
          </a:r>
          <a:r>
            <a:rPr lang="it-IT" b="0" i="0"/>
            <a:t>) erano osservanti.</a:t>
          </a:r>
          <a:endParaRPr lang="en-US"/>
        </a:p>
      </dgm:t>
    </dgm:pt>
    <dgm:pt modelId="{BDFF6750-ED05-4216-B796-0E506EB9C9BA}" type="parTrans" cxnId="{BA4D6EC7-0FA4-4067-B00E-4A70ABAFF7B6}">
      <dgm:prSet/>
      <dgm:spPr/>
      <dgm:t>
        <a:bodyPr/>
        <a:lstStyle/>
        <a:p>
          <a:endParaRPr lang="en-US"/>
        </a:p>
      </dgm:t>
    </dgm:pt>
    <dgm:pt modelId="{8CA037F4-5E9B-4B12-82D5-36612218EE08}" type="sibTrans" cxnId="{BA4D6EC7-0FA4-4067-B00E-4A70ABAFF7B6}">
      <dgm:prSet/>
      <dgm:spPr/>
      <dgm:t>
        <a:bodyPr/>
        <a:lstStyle/>
        <a:p>
          <a:endParaRPr lang="en-US"/>
        </a:p>
      </dgm:t>
    </dgm:pt>
    <dgm:pt modelId="{92FDEF7B-C951-4D24-952F-D025C2D28481}">
      <dgm:prSet/>
      <dgm:spPr/>
      <dgm:t>
        <a:bodyPr/>
        <a:lstStyle/>
        <a:p>
          <a:r>
            <a:rPr lang="it-IT" b="1" i="0"/>
            <a:t>🔹 Agostiniani e Carmelitani Osservanti</a:t>
          </a:r>
          <a:endParaRPr lang="en-US"/>
        </a:p>
      </dgm:t>
    </dgm:pt>
    <dgm:pt modelId="{E3FFD712-5279-4D64-A43E-9745FEEF888A}" type="parTrans" cxnId="{3884552A-3796-40EB-81F7-D49C2076B0EF}">
      <dgm:prSet/>
      <dgm:spPr/>
      <dgm:t>
        <a:bodyPr/>
        <a:lstStyle/>
        <a:p>
          <a:endParaRPr lang="en-US"/>
        </a:p>
      </dgm:t>
    </dgm:pt>
    <dgm:pt modelId="{6DAC663B-466D-4586-B105-4E8E5D9BAFCE}" type="sibTrans" cxnId="{3884552A-3796-40EB-81F7-D49C2076B0EF}">
      <dgm:prSet/>
      <dgm:spPr/>
      <dgm:t>
        <a:bodyPr/>
        <a:lstStyle/>
        <a:p>
          <a:endParaRPr lang="en-US"/>
        </a:p>
      </dgm:t>
    </dgm:pt>
    <dgm:pt modelId="{BA478838-1AFF-4D13-AAC0-10B3925633A3}">
      <dgm:prSet/>
      <dgm:spPr/>
      <dgm:t>
        <a:bodyPr/>
        <a:lstStyle/>
        <a:p>
          <a:r>
            <a:rPr lang="it-IT" b="0" i="0"/>
            <a:t>Anche tra loro si svilupparono rami osservanti, più austeri e comunitari.</a:t>
          </a:r>
          <a:endParaRPr lang="en-US"/>
        </a:p>
      </dgm:t>
    </dgm:pt>
    <dgm:pt modelId="{C9AD4B7D-0946-4B14-B08D-94B2EFF9305F}" type="parTrans" cxnId="{A54D4E4E-C01D-4207-8D88-6A0F9471AAF9}">
      <dgm:prSet/>
      <dgm:spPr/>
      <dgm:t>
        <a:bodyPr/>
        <a:lstStyle/>
        <a:p>
          <a:endParaRPr lang="en-US"/>
        </a:p>
      </dgm:t>
    </dgm:pt>
    <dgm:pt modelId="{7A6C8669-2442-46DC-849C-4420629804FD}" type="sibTrans" cxnId="{A54D4E4E-C01D-4207-8D88-6A0F9471AAF9}">
      <dgm:prSet/>
      <dgm:spPr/>
      <dgm:t>
        <a:bodyPr/>
        <a:lstStyle/>
        <a:p>
          <a:endParaRPr lang="en-US"/>
        </a:p>
      </dgm:t>
    </dgm:pt>
    <dgm:pt modelId="{F978632C-4167-4FC6-BBC9-FE4663071006}">
      <dgm:prSet/>
      <dgm:spPr/>
      <dgm:t>
        <a:bodyPr/>
        <a:lstStyle/>
        <a:p>
          <a:r>
            <a:rPr lang="it-IT" b="0" i="0"/>
            <a:t>Nei Carmelitani, per esempio, la riforma osservante sfocerà più tardi (nel Cinquecento) nella </a:t>
          </a:r>
          <a:r>
            <a:rPr lang="it-IT" b="1" i="0"/>
            <a:t>riforma teresiana</a:t>
          </a:r>
          <a:r>
            <a:rPr lang="it-IT" b="0" i="0"/>
            <a:t>di Santa Teresa d’Avila e San Giovanni della Croce.</a:t>
          </a:r>
          <a:endParaRPr lang="en-US"/>
        </a:p>
      </dgm:t>
    </dgm:pt>
    <dgm:pt modelId="{D1C48A8A-64BD-476A-8B5D-7C6E777442F9}" type="parTrans" cxnId="{3C53E68B-0BFC-48A6-A8A5-A36E16C78336}">
      <dgm:prSet/>
      <dgm:spPr/>
      <dgm:t>
        <a:bodyPr/>
        <a:lstStyle/>
        <a:p>
          <a:endParaRPr lang="en-US"/>
        </a:p>
      </dgm:t>
    </dgm:pt>
    <dgm:pt modelId="{6336BCCE-5198-4D7E-9C86-218E2416482C}" type="sibTrans" cxnId="{3C53E68B-0BFC-48A6-A8A5-A36E16C78336}">
      <dgm:prSet/>
      <dgm:spPr/>
      <dgm:t>
        <a:bodyPr/>
        <a:lstStyle/>
        <a:p>
          <a:endParaRPr lang="en-US"/>
        </a:p>
      </dgm:t>
    </dgm:pt>
    <dgm:pt modelId="{FEA59765-BABA-48C9-B585-E3996C7EBE09}">
      <dgm:prSet/>
      <dgm:spPr/>
      <dgm:t>
        <a:bodyPr/>
        <a:lstStyle/>
        <a:p>
          <a:r>
            <a:rPr lang="it-IT" b="1" i="0"/>
            <a:t>🔹 Benedettini Osservanti</a:t>
          </a:r>
          <a:endParaRPr lang="en-US"/>
        </a:p>
      </dgm:t>
    </dgm:pt>
    <dgm:pt modelId="{7AD8BF39-5E18-48B9-8BFD-DEE77632BFAD}" type="parTrans" cxnId="{02209864-4807-4466-9F24-42148B22501E}">
      <dgm:prSet/>
      <dgm:spPr/>
      <dgm:t>
        <a:bodyPr/>
        <a:lstStyle/>
        <a:p>
          <a:endParaRPr lang="en-US"/>
        </a:p>
      </dgm:t>
    </dgm:pt>
    <dgm:pt modelId="{8E4C1732-E505-406D-BE98-4A874AF35093}" type="sibTrans" cxnId="{02209864-4807-4466-9F24-42148B22501E}">
      <dgm:prSet/>
      <dgm:spPr/>
      <dgm:t>
        <a:bodyPr/>
        <a:lstStyle/>
        <a:p>
          <a:endParaRPr lang="en-US"/>
        </a:p>
      </dgm:t>
    </dgm:pt>
    <dgm:pt modelId="{466C03D9-660F-42DC-B6D0-C4ACF6F2DA86}">
      <dgm:prSet/>
      <dgm:spPr/>
      <dgm:t>
        <a:bodyPr/>
        <a:lstStyle/>
        <a:p>
          <a:r>
            <a:rPr lang="it-IT" b="0" i="0"/>
            <a:t>In ambito monastico, l’Osservanza portò alla fondazione di congregazioni riformate come quella di </a:t>
          </a:r>
          <a:r>
            <a:rPr lang="it-IT" b="1" i="0"/>
            <a:t>Santa Giustina di Padova</a:t>
          </a:r>
          <a:r>
            <a:rPr lang="it-IT" b="0" i="0"/>
            <a:t> (poi Montecassino), che cercava di restaurare la disciplina benedettina.</a:t>
          </a:r>
          <a:endParaRPr lang="en-US"/>
        </a:p>
      </dgm:t>
    </dgm:pt>
    <dgm:pt modelId="{2E5A50F6-A47D-4FEB-A601-E71013A5965C}" type="parTrans" cxnId="{76D351F4-BD22-4CEE-9275-7441D9FFFFD8}">
      <dgm:prSet/>
      <dgm:spPr/>
      <dgm:t>
        <a:bodyPr/>
        <a:lstStyle/>
        <a:p>
          <a:endParaRPr lang="en-US"/>
        </a:p>
      </dgm:t>
    </dgm:pt>
    <dgm:pt modelId="{1161CD27-DC2B-4256-9C5D-49A21D74F033}" type="sibTrans" cxnId="{76D351F4-BD22-4CEE-9275-7441D9FFFFD8}">
      <dgm:prSet/>
      <dgm:spPr/>
      <dgm:t>
        <a:bodyPr/>
        <a:lstStyle/>
        <a:p>
          <a:endParaRPr lang="en-US"/>
        </a:p>
      </dgm:t>
    </dgm:pt>
    <dgm:pt modelId="{48F4C3FD-0905-EB45-B365-AC089A53640E}" type="pres">
      <dgm:prSet presAssocID="{51FEBA09-027B-4307-BD27-75669BD9B101}" presName="linear" presStyleCnt="0">
        <dgm:presLayoutVars>
          <dgm:dir/>
          <dgm:animLvl val="lvl"/>
          <dgm:resizeHandles val="exact"/>
        </dgm:presLayoutVars>
      </dgm:prSet>
      <dgm:spPr/>
    </dgm:pt>
    <dgm:pt modelId="{D20C8C4F-AC36-9D49-8FDE-E6CAE852BD5C}" type="pres">
      <dgm:prSet presAssocID="{8D595AC6-5733-4478-B0B7-58EBA38DDCF8}" presName="parentLin" presStyleCnt="0"/>
      <dgm:spPr/>
    </dgm:pt>
    <dgm:pt modelId="{2AE1E54D-F821-CE4C-92AF-CEEBEEFF0970}" type="pres">
      <dgm:prSet presAssocID="{8D595AC6-5733-4478-B0B7-58EBA38DDCF8}" presName="parentLeftMargin" presStyleLbl="node1" presStyleIdx="0" presStyleCnt="4"/>
      <dgm:spPr/>
    </dgm:pt>
    <dgm:pt modelId="{203ACBC7-554C-EC45-A4AA-1D3234971AE8}" type="pres">
      <dgm:prSet presAssocID="{8D595AC6-5733-4478-B0B7-58EBA38DDCF8}" presName="parentText" presStyleLbl="node1" presStyleIdx="0" presStyleCnt="4">
        <dgm:presLayoutVars>
          <dgm:chMax val="0"/>
          <dgm:bulletEnabled val="1"/>
        </dgm:presLayoutVars>
      </dgm:prSet>
      <dgm:spPr/>
    </dgm:pt>
    <dgm:pt modelId="{75CA828E-8B5C-8B4A-B532-A86FDE0328D8}" type="pres">
      <dgm:prSet presAssocID="{8D595AC6-5733-4478-B0B7-58EBA38DDCF8}" presName="negativeSpace" presStyleCnt="0"/>
      <dgm:spPr/>
    </dgm:pt>
    <dgm:pt modelId="{CB148699-CACB-D04A-B31B-8969DA059009}" type="pres">
      <dgm:prSet presAssocID="{8D595AC6-5733-4478-B0B7-58EBA38DDCF8}" presName="childText" presStyleLbl="conFgAcc1" presStyleIdx="0" presStyleCnt="4">
        <dgm:presLayoutVars>
          <dgm:bulletEnabled val="1"/>
        </dgm:presLayoutVars>
      </dgm:prSet>
      <dgm:spPr/>
    </dgm:pt>
    <dgm:pt modelId="{996B7E4A-C4BA-9748-AB2C-273FD68FF609}" type="pres">
      <dgm:prSet presAssocID="{984E71E1-E8A4-426E-8C47-030B017A299E}" presName="spaceBetweenRectangles" presStyleCnt="0"/>
      <dgm:spPr/>
    </dgm:pt>
    <dgm:pt modelId="{BE87FDEA-7AB1-7D43-8655-D6C6CFC41B50}" type="pres">
      <dgm:prSet presAssocID="{9AF33407-54DA-4D39-ABFB-5F8282547227}" presName="parentLin" presStyleCnt="0"/>
      <dgm:spPr/>
    </dgm:pt>
    <dgm:pt modelId="{3C46E828-AD74-BE46-B5C7-7BD60F74F29F}" type="pres">
      <dgm:prSet presAssocID="{9AF33407-54DA-4D39-ABFB-5F8282547227}" presName="parentLeftMargin" presStyleLbl="node1" presStyleIdx="0" presStyleCnt="4"/>
      <dgm:spPr/>
    </dgm:pt>
    <dgm:pt modelId="{A5848344-5981-FC49-A2E9-4F941D17AEF2}" type="pres">
      <dgm:prSet presAssocID="{9AF33407-54DA-4D39-ABFB-5F8282547227}" presName="parentText" presStyleLbl="node1" presStyleIdx="1" presStyleCnt="4">
        <dgm:presLayoutVars>
          <dgm:chMax val="0"/>
          <dgm:bulletEnabled val="1"/>
        </dgm:presLayoutVars>
      </dgm:prSet>
      <dgm:spPr/>
    </dgm:pt>
    <dgm:pt modelId="{72036F92-3212-C440-B82D-8282C53BFF47}" type="pres">
      <dgm:prSet presAssocID="{9AF33407-54DA-4D39-ABFB-5F8282547227}" presName="negativeSpace" presStyleCnt="0"/>
      <dgm:spPr/>
    </dgm:pt>
    <dgm:pt modelId="{9DFCC2DE-61AE-5647-BAA5-FE4D001CBACA}" type="pres">
      <dgm:prSet presAssocID="{9AF33407-54DA-4D39-ABFB-5F8282547227}" presName="childText" presStyleLbl="conFgAcc1" presStyleIdx="1" presStyleCnt="4">
        <dgm:presLayoutVars>
          <dgm:bulletEnabled val="1"/>
        </dgm:presLayoutVars>
      </dgm:prSet>
      <dgm:spPr/>
    </dgm:pt>
    <dgm:pt modelId="{DCF23985-94EF-E444-88EA-71491D90A65F}" type="pres">
      <dgm:prSet presAssocID="{BBE7404E-55BA-4066-BECB-AFC63AB5620E}" presName="spaceBetweenRectangles" presStyleCnt="0"/>
      <dgm:spPr/>
    </dgm:pt>
    <dgm:pt modelId="{D6BA1010-7184-804D-AC29-F386CD33C8D2}" type="pres">
      <dgm:prSet presAssocID="{92FDEF7B-C951-4D24-952F-D025C2D28481}" presName="parentLin" presStyleCnt="0"/>
      <dgm:spPr/>
    </dgm:pt>
    <dgm:pt modelId="{A27895BE-D5DB-FA47-A3BA-75DFAECA2450}" type="pres">
      <dgm:prSet presAssocID="{92FDEF7B-C951-4D24-952F-D025C2D28481}" presName="parentLeftMargin" presStyleLbl="node1" presStyleIdx="1" presStyleCnt="4"/>
      <dgm:spPr/>
    </dgm:pt>
    <dgm:pt modelId="{F9BC9C5A-CA89-9344-AF61-046E0158481D}" type="pres">
      <dgm:prSet presAssocID="{92FDEF7B-C951-4D24-952F-D025C2D28481}" presName="parentText" presStyleLbl="node1" presStyleIdx="2" presStyleCnt="4">
        <dgm:presLayoutVars>
          <dgm:chMax val="0"/>
          <dgm:bulletEnabled val="1"/>
        </dgm:presLayoutVars>
      </dgm:prSet>
      <dgm:spPr/>
    </dgm:pt>
    <dgm:pt modelId="{DB9BCAFB-2CFD-8741-B60A-DFDA31EEBF10}" type="pres">
      <dgm:prSet presAssocID="{92FDEF7B-C951-4D24-952F-D025C2D28481}" presName="negativeSpace" presStyleCnt="0"/>
      <dgm:spPr/>
    </dgm:pt>
    <dgm:pt modelId="{9BBB922B-0FDD-6F4D-9781-D4E9DAB09246}" type="pres">
      <dgm:prSet presAssocID="{92FDEF7B-C951-4D24-952F-D025C2D28481}" presName="childText" presStyleLbl="conFgAcc1" presStyleIdx="2" presStyleCnt="4">
        <dgm:presLayoutVars>
          <dgm:bulletEnabled val="1"/>
        </dgm:presLayoutVars>
      </dgm:prSet>
      <dgm:spPr/>
    </dgm:pt>
    <dgm:pt modelId="{C9A92074-71B7-5544-ACFE-839C2DB19638}" type="pres">
      <dgm:prSet presAssocID="{6DAC663B-466D-4586-B105-4E8E5D9BAFCE}" presName="spaceBetweenRectangles" presStyleCnt="0"/>
      <dgm:spPr/>
    </dgm:pt>
    <dgm:pt modelId="{A17C9F6F-08CD-874D-98F3-011A59CBC082}" type="pres">
      <dgm:prSet presAssocID="{FEA59765-BABA-48C9-B585-E3996C7EBE09}" presName="parentLin" presStyleCnt="0"/>
      <dgm:spPr/>
    </dgm:pt>
    <dgm:pt modelId="{85EF2400-273D-B14E-A1E1-21A8876492D7}" type="pres">
      <dgm:prSet presAssocID="{FEA59765-BABA-48C9-B585-E3996C7EBE09}" presName="parentLeftMargin" presStyleLbl="node1" presStyleIdx="2" presStyleCnt="4"/>
      <dgm:spPr/>
    </dgm:pt>
    <dgm:pt modelId="{2CF5D35E-C369-2F4D-8923-0BB373ADF912}" type="pres">
      <dgm:prSet presAssocID="{FEA59765-BABA-48C9-B585-E3996C7EBE09}" presName="parentText" presStyleLbl="node1" presStyleIdx="3" presStyleCnt="4">
        <dgm:presLayoutVars>
          <dgm:chMax val="0"/>
          <dgm:bulletEnabled val="1"/>
        </dgm:presLayoutVars>
      </dgm:prSet>
      <dgm:spPr/>
    </dgm:pt>
    <dgm:pt modelId="{DF77B648-5235-2A4C-9284-C00AE5FE9882}" type="pres">
      <dgm:prSet presAssocID="{FEA59765-BABA-48C9-B585-E3996C7EBE09}" presName="negativeSpace" presStyleCnt="0"/>
      <dgm:spPr/>
    </dgm:pt>
    <dgm:pt modelId="{6B5043BB-D91A-9A42-B15D-F8D34B4643AA}" type="pres">
      <dgm:prSet presAssocID="{FEA59765-BABA-48C9-B585-E3996C7EBE09}" presName="childText" presStyleLbl="conFgAcc1" presStyleIdx="3" presStyleCnt="4">
        <dgm:presLayoutVars>
          <dgm:bulletEnabled val="1"/>
        </dgm:presLayoutVars>
      </dgm:prSet>
      <dgm:spPr/>
    </dgm:pt>
  </dgm:ptLst>
  <dgm:cxnLst>
    <dgm:cxn modelId="{007E5204-F824-3A4D-9355-C09E0BD71EC6}" type="presOf" srcId="{9AF33407-54DA-4D39-ABFB-5F8282547227}" destId="{3C46E828-AD74-BE46-B5C7-7BD60F74F29F}" srcOrd="0" destOrd="0" presId="urn:microsoft.com/office/officeart/2005/8/layout/list1"/>
    <dgm:cxn modelId="{9805D712-F401-A349-9060-01F9BE1F573A}" type="presOf" srcId="{FEA59765-BABA-48C9-B585-E3996C7EBE09}" destId="{2CF5D35E-C369-2F4D-8923-0BB373ADF912}" srcOrd="1" destOrd="0" presId="urn:microsoft.com/office/officeart/2005/8/layout/list1"/>
    <dgm:cxn modelId="{AAD5AE14-27B2-49D8-9860-0147B5C17039}" srcId="{8D595AC6-5733-4478-B0B7-58EBA38DDCF8}" destId="{387CD55F-660D-4DDD-8B19-B4DCBEE8269C}" srcOrd="2" destOrd="0" parTransId="{A35A75DD-A3B9-420C-9A96-FEE041017975}" sibTransId="{3EFD9089-27BA-4EA4-B9AF-FD294AF88090}"/>
    <dgm:cxn modelId="{C4B74A1A-061D-46AB-A72F-61F96F8BD803}" srcId="{51FEBA09-027B-4307-BD27-75669BD9B101}" destId="{8D595AC6-5733-4478-B0B7-58EBA38DDCF8}" srcOrd="0" destOrd="0" parTransId="{7D6CB833-27A2-4FED-B794-1334EB3EE80B}" sibTransId="{984E71E1-E8A4-426E-8C47-030B017A299E}"/>
    <dgm:cxn modelId="{FB031923-DE8A-F241-8B1E-383736DA77CA}" type="presOf" srcId="{F978632C-4167-4FC6-BBC9-FE4663071006}" destId="{9BBB922B-0FDD-6F4D-9781-D4E9DAB09246}" srcOrd="0" destOrd="1" presId="urn:microsoft.com/office/officeart/2005/8/layout/list1"/>
    <dgm:cxn modelId="{78351A28-92BD-5645-8ACE-BEA0BBC840EF}" type="presOf" srcId="{BA478838-1AFF-4D13-AAC0-10B3925633A3}" destId="{9BBB922B-0FDD-6F4D-9781-D4E9DAB09246}" srcOrd="0" destOrd="0" presId="urn:microsoft.com/office/officeart/2005/8/layout/list1"/>
    <dgm:cxn modelId="{C9927B29-3471-47EA-8545-5A68904DE471}" srcId="{8D595AC6-5733-4478-B0B7-58EBA38DDCF8}" destId="{16FB89F4-F8D6-4AAF-B11B-834CE6378945}" srcOrd="3" destOrd="0" parTransId="{0754E324-2C1C-431B-ABFD-7F4F0DE9F235}" sibTransId="{7202A4D6-BC65-4EC7-B344-CFF0522E3E0B}"/>
    <dgm:cxn modelId="{3884552A-3796-40EB-81F7-D49C2076B0EF}" srcId="{51FEBA09-027B-4307-BD27-75669BD9B101}" destId="{92FDEF7B-C951-4D24-952F-D025C2D28481}" srcOrd="2" destOrd="0" parTransId="{E3FFD712-5279-4D64-A43E-9745FEEF888A}" sibTransId="{6DAC663B-466D-4586-B105-4E8E5D9BAFCE}"/>
    <dgm:cxn modelId="{7D9AB23D-3903-9B45-B7BB-4A45E2D2B9A0}" type="presOf" srcId="{92FDEF7B-C951-4D24-952F-D025C2D28481}" destId="{A27895BE-D5DB-FA47-A3BA-75DFAECA2450}" srcOrd="0" destOrd="0" presId="urn:microsoft.com/office/officeart/2005/8/layout/list1"/>
    <dgm:cxn modelId="{A54D4E4E-C01D-4207-8D88-6A0F9471AAF9}" srcId="{92FDEF7B-C951-4D24-952F-D025C2D28481}" destId="{BA478838-1AFF-4D13-AAC0-10B3925633A3}" srcOrd="0" destOrd="0" parTransId="{C9AD4B7D-0946-4B14-B08D-94B2EFF9305F}" sibTransId="{7A6C8669-2442-46DC-849C-4420629804FD}"/>
    <dgm:cxn modelId="{036CE94E-2767-452F-99DB-78BAAEE97713}" srcId="{9AF33407-54DA-4D39-ABFB-5F8282547227}" destId="{AF335F88-5002-4919-91B9-10E6B0CD892B}" srcOrd="0" destOrd="0" parTransId="{25ABFB18-5C1F-4C73-AC37-8AF23843256A}" sibTransId="{1523A057-798C-4CF1-A67B-290A900DD614}"/>
    <dgm:cxn modelId="{FE5B8051-582B-7249-B5C8-7585964A9675}" type="presOf" srcId="{C31487BE-1DED-4F0B-ADDD-248FC94594A2}" destId="{CB148699-CACB-D04A-B31B-8969DA059009}" srcOrd="0" destOrd="1" presId="urn:microsoft.com/office/officeart/2005/8/layout/list1"/>
    <dgm:cxn modelId="{C992DD51-1CC4-2641-940E-50F97C9EFBD7}" type="presOf" srcId="{32935CFB-AA1E-4725-B66F-083A82638706}" destId="{9DFCC2DE-61AE-5647-BAA5-FE4D001CBACA}" srcOrd="0" destOrd="2" presId="urn:microsoft.com/office/officeart/2005/8/layout/list1"/>
    <dgm:cxn modelId="{47B84E57-B305-7746-BEF1-9A15CCD7C198}" type="presOf" srcId="{C6A65327-E64D-47BB-9CF4-68048FB0070D}" destId="{CB148699-CACB-D04A-B31B-8969DA059009}" srcOrd="0" destOrd="4" presId="urn:microsoft.com/office/officeart/2005/8/layout/list1"/>
    <dgm:cxn modelId="{FE236762-5C5A-45A3-A3A6-359598C05EA1}" srcId="{8D595AC6-5733-4478-B0B7-58EBA38DDCF8}" destId="{C31487BE-1DED-4F0B-ADDD-248FC94594A2}" srcOrd="1" destOrd="0" parTransId="{09BA6049-33CB-4B5E-9D43-CA200A6CEB37}" sibTransId="{F52386FF-884F-4FBD-9D94-031AA32EB065}"/>
    <dgm:cxn modelId="{2B729664-4223-A144-BA81-19F924888122}" type="presOf" srcId="{466C03D9-660F-42DC-B6D0-C4ACF6F2DA86}" destId="{6B5043BB-D91A-9A42-B15D-F8D34B4643AA}" srcOrd="0" destOrd="0" presId="urn:microsoft.com/office/officeart/2005/8/layout/list1"/>
    <dgm:cxn modelId="{02209864-4807-4466-9F24-42148B22501E}" srcId="{51FEBA09-027B-4307-BD27-75669BD9B101}" destId="{FEA59765-BABA-48C9-B585-E3996C7EBE09}" srcOrd="3" destOrd="0" parTransId="{7AD8BF39-5E18-48B9-8BFD-DEE77632BFAD}" sibTransId="{8E4C1732-E505-406D-BE98-4A874AF35093}"/>
    <dgm:cxn modelId="{4E6E7A69-F411-4B26-9E72-9C5190185F35}" srcId="{8D595AC6-5733-4478-B0B7-58EBA38DDCF8}" destId="{C6A65327-E64D-47BB-9CF4-68048FB0070D}" srcOrd="4" destOrd="0" parTransId="{4FB84D36-5039-486E-BB04-DFD258C5FE41}" sibTransId="{8D546448-7F8A-47CA-85C1-B8313E802B7E}"/>
    <dgm:cxn modelId="{88DC6F74-8DF6-3E41-A7AD-B55A576FAFD2}" type="presOf" srcId="{92FDEF7B-C951-4D24-952F-D025C2D28481}" destId="{F9BC9C5A-CA89-9344-AF61-046E0158481D}" srcOrd="1" destOrd="0" presId="urn:microsoft.com/office/officeart/2005/8/layout/list1"/>
    <dgm:cxn modelId="{99D9697A-8E56-3D44-8529-2B4A1068EDD6}" type="presOf" srcId="{AF335F88-5002-4919-91B9-10E6B0CD892B}" destId="{9DFCC2DE-61AE-5647-BAA5-FE4D001CBACA}" srcOrd="0" destOrd="0" presId="urn:microsoft.com/office/officeart/2005/8/layout/list1"/>
    <dgm:cxn modelId="{7647197E-7B8C-9C48-AD3F-C620CB78D6EF}" type="presOf" srcId="{51FEBA09-027B-4307-BD27-75669BD9B101}" destId="{48F4C3FD-0905-EB45-B365-AC089A53640E}" srcOrd="0" destOrd="0" presId="urn:microsoft.com/office/officeart/2005/8/layout/list1"/>
    <dgm:cxn modelId="{47AD6D80-516C-134A-88B3-749F5BB38BEE}" type="presOf" srcId="{9AF33407-54DA-4D39-ABFB-5F8282547227}" destId="{A5848344-5981-FC49-A2E9-4F941D17AEF2}" srcOrd="1" destOrd="0" presId="urn:microsoft.com/office/officeart/2005/8/layout/list1"/>
    <dgm:cxn modelId="{3C53E68B-0BFC-48A6-A8A5-A36E16C78336}" srcId="{92FDEF7B-C951-4D24-952F-D025C2D28481}" destId="{F978632C-4167-4FC6-BBC9-FE4663071006}" srcOrd="1" destOrd="0" parTransId="{D1C48A8A-64BD-476A-8B5D-7C6E777442F9}" sibTransId="{6336BCCE-5198-4D7E-9C86-218E2416482C}"/>
    <dgm:cxn modelId="{68638F8E-6FE6-6F42-AEEF-44EC92E55577}" type="presOf" srcId="{16FB89F4-F8D6-4AAF-B11B-834CE6378945}" destId="{CB148699-CACB-D04A-B31B-8969DA059009}" srcOrd="0" destOrd="3" presId="urn:microsoft.com/office/officeart/2005/8/layout/list1"/>
    <dgm:cxn modelId="{C1092690-35EB-4AB3-AA2A-3A6E6B1A1D1C}" srcId="{8D595AC6-5733-4478-B0B7-58EBA38DDCF8}" destId="{38385B1D-018C-445D-A5DA-0D9359637EE8}" srcOrd="0" destOrd="0" parTransId="{008237E3-4151-426E-9A75-174177A6A10C}" sibTransId="{2BF29840-9F33-4F23-AEFA-5B6533B1ECB1}"/>
    <dgm:cxn modelId="{70996293-066C-41DF-9BCD-A1904A8B45CA}" srcId="{9AF33407-54DA-4D39-ABFB-5F8282547227}" destId="{1D762FC7-CD8B-4B83-B900-18D20639B267}" srcOrd="1" destOrd="0" parTransId="{88695DCC-C14F-4D26-9CCC-7C13386F5C7C}" sibTransId="{DB428172-A5F7-4A01-B5BF-FBA2E1AF1FAE}"/>
    <dgm:cxn modelId="{45E2419C-4653-F24F-A9BD-A488DABD68C8}" type="presOf" srcId="{1D762FC7-CD8B-4B83-B900-18D20639B267}" destId="{9DFCC2DE-61AE-5647-BAA5-FE4D001CBACA}" srcOrd="0" destOrd="1" presId="urn:microsoft.com/office/officeart/2005/8/layout/list1"/>
    <dgm:cxn modelId="{80BA52C5-5CFF-5A47-852E-6C300D19837F}" type="presOf" srcId="{8D595AC6-5733-4478-B0B7-58EBA38DDCF8}" destId="{2AE1E54D-F821-CE4C-92AF-CEEBEEFF0970}" srcOrd="0" destOrd="0" presId="urn:microsoft.com/office/officeart/2005/8/layout/list1"/>
    <dgm:cxn modelId="{BA4D6EC7-0FA4-4067-B00E-4A70ABAFF7B6}" srcId="{9AF33407-54DA-4D39-ABFB-5F8282547227}" destId="{32935CFB-AA1E-4725-B66F-083A82638706}" srcOrd="2" destOrd="0" parTransId="{BDFF6750-ED05-4216-B796-0E506EB9C9BA}" sibTransId="{8CA037F4-5E9B-4B12-82D5-36612218EE08}"/>
    <dgm:cxn modelId="{02EC69C9-DA86-A34D-A32E-93D9356F52DC}" type="presOf" srcId="{387CD55F-660D-4DDD-8B19-B4DCBEE8269C}" destId="{CB148699-CACB-D04A-B31B-8969DA059009}" srcOrd="0" destOrd="2" presId="urn:microsoft.com/office/officeart/2005/8/layout/list1"/>
    <dgm:cxn modelId="{DB23FACB-DACA-534A-AF37-87A2882C9C3A}" type="presOf" srcId="{8D595AC6-5733-4478-B0B7-58EBA38DDCF8}" destId="{203ACBC7-554C-EC45-A4AA-1D3234971AE8}" srcOrd="1" destOrd="0" presId="urn:microsoft.com/office/officeart/2005/8/layout/list1"/>
    <dgm:cxn modelId="{B04C57CF-EDBB-4337-A45F-BA458B6BE68D}" srcId="{51FEBA09-027B-4307-BD27-75669BD9B101}" destId="{9AF33407-54DA-4D39-ABFB-5F8282547227}" srcOrd="1" destOrd="0" parTransId="{9DBB1B91-DD8B-4DE8-952F-3DF41AB91A56}" sibTransId="{BBE7404E-55BA-4066-BECB-AFC63AB5620E}"/>
    <dgm:cxn modelId="{E81784E2-CFEE-4141-8123-D8E573EE40D7}" type="presOf" srcId="{FEA59765-BABA-48C9-B585-E3996C7EBE09}" destId="{85EF2400-273D-B14E-A1E1-21A8876492D7}" srcOrd="0" destOrd="0" presId="urn:microsoft.com/office/officeart/2005/8/layout/list1"/>
    <dgm:cxn modelId="{5E8797E7-4383-C64A-BEB1-1EB7D9B69B8A}" type="presOf" srcId="{38385B1D-018C-445D-A5DA-0D9359637EE8}" destId="{CB148699-CACB-D04A-B31B-8969DA059009}" srcOrd="0" destOrd="0" presId="urn:microsoft.com/office/officeart/2005/8/layout/list1"/>
    <dgm:cxn modelId="{76D351F4-BD22-4CEE-9275-7441D9FFFFD8}" srcId="{FEA59765-BABA-48C9-B585-E3996C7EBE09}" destId="{466C03D9-660F-42DC-B6D0-C4ACF6F2DA86}" srcOrd="0" destOrd="0" parTransId="{2E5A50F6-A47D-4FEB-A601-E71013A5965C}" sibTransId="{1161CD27-DC2B-4256-9C5D-49A21D74F033}"/>
    <dgm:cxn modelId="{E21A9021-A913-0540-94CE-29AA1F2242BE}" type="presParOf" srcId="{48F4C3FD-0905-EB45-B365-AC089A53640E}" destId="{D20C8C4F-AC36-9D49-8FDE-E6CAE852BD5C}" srcOrd="0" destOrd="0" presId="urn:microsoft.com/office/officeart/2005/8/layout/list1"/>
    <dgm:cxn modelId="{7E44F2F1-9ACE-3A4C-9198-9BE10F89D388}" type="presParOf" srcId="{D20C8C4F-AC36-9D49-8FDE-E6CAE852BD5C}" destId="{2AE1E54D-F821-CE4C-92AF-CEEBEEFF0970}" srcOrd="0" destOrd="0" presId="urn:microsoft.com/office/officeart/2005/8/layout/list1"/>
    <dgm:cxn modelId="{A72849F9-1491-E647-A41B-9C9290FD2A8B}" type="presParOf" srcId="{D20C8C4F-AC36-9D49-8FDE-E6CAE852BD5C}" destId="{203ACBC7-554C-EC45-A4AA-1D3234971AE8}" srcOrd="1" destOrd="0" presId="urn:microsoft.com/office/officeart/2005/8/layout/list1"/>
    <dgm:cxn modelId="{603DC6F7-71BE-444B-A6B5-31486EEF5F99}" type="presParOf" srcId="{48F4C3FD-0905-EB45-B365-AC089A53640E}" destId="{75CA828E-8B5C-8B4A-B532-A86FDE0328D8}" srcOrd="1" destOrd="0" presId="urn:microsoft.com/office/officeart/2005/8/layout/list1"/>
    <dgm:cxn modelId="{F765883D-09BB-3E48-8789-AAE68B5B6903}" type="presParOf" srcId="{48F4C3FD-0905-EB45-B365-AC089A53640E}" destId="{CB148699-CACB-D04A-B31B-8969DA059009}" srcOrd="2" destOrd="0" presId="urn:microsoft.com/office/officeart/2005/8/layout/list1"/>
    <dgm:cxn modelId="{6D0C0E51-755C-384A-B761-32B89A6018D6}" type="presParOf" srcId="{48F4C3FD-0905-EB45-B365-AC089A53640E}" destId="{996B7E4A-C4BA-9748-AB2C-273FD68FF609}" srcOrd="3" destOrd="0" presId="urn:microsoft.com/office/officeart/2005/8/layout/list1"/>
    <dgm:cxn modelId="{162D3758-95BE-3347-BE6E-C39E435C294C}" type="presParOf" srcId="{48F4C3FD-0905-EB45-B365-AC089A53640E}" destId="{BE87FDEA-7AB1-7D43-8655-D6C6CFC41B50}" srcOrd="4" destOrd="0" presId="urn:microsoft.com/office/officeart/2005/8/layout/list1"/>
    <dgm:cxn modelId="{93020F91-2F8F-A14B-A93C-E6E264FD4C70}" type="presParOf" srcId="{BE87FDEA-7AB1-7D43-8655-D6C6CFC41B50}" destId="{3C46E828-AD74-BE46-B5C7-7BD60F74F29F}" srcOrd="0" destOrd="0" presId="urn:microsoft.com/office/officeart/2005/8/layout/list1"/>
    <dgm:cxn modelId="{5057F0AC-8BF9-5E45-96E2-2B7336CAD7F4}" type="presParOf" srcId="{BE87FDEA-7AB1-7D43-8655-D6C6CFC41B50}" destId="{A5848344-5981-FC49-A2E9-4F941D17AEF2}" srcOrd="1" destOrd="0" presId="urn:microsoft.com/office/officeart/2005/8/layout/list1"/>
    <dgm:cxn modelId="{D637BA1D-18BD-7B45-9C98-4543CC5F2857}" type="presParOf" srcId="{48F4C3FD-0905-EB45-B365-AC089A53640E}" destId="{72036F92-3212-C440-B82D-8282C53BFF47}" srcOrd="5" destOrd="0" presId="urn:microsoft.com/office/officeart/2005/8/layout/list1"/>
    <dgm:cxn modelId="{EDF8317D-B5A7-B746-A111-2653E0833B00}" type="presParOf" srcId="{48F4C3FD-0905-EB45-B365-AC089A53640E}" destId="{9DFCC2DE-61AE-5647-BAA5-FE4D001CBACA}" srcOrd="6" destOrd="0" presId="urn:microsoft.com/office/officeart/2005/8/layout/list1"/>
    <dgm:cxn modelId="{9CB771FF-5331-F144-9AB7-4B5168F8CB7F}" type="presParOf" srcId="{48F4C3FD-0905-EB45-B365-AC089A53640E}" destId="{DCF23985-94EF-E444-88EA-71491D90A65F}" srcOrd="7" destOrd="0" presId="urn:microsoft.com/office/officeart/2005/8/layout/list1"/>
    <dgm:cxn modelId="{781DFE33-4590-CF48-AD10-9A2D3B380D94}" type="presParOf" srcId="{48F4C3FD-0905-EB45-B365-AC089A53640E}" destId="{D6BA1010-7184-804D-AC29-F386CD33C8D2}" srcOrd="8" destOrd="0" presId="urn:microsoft.com/office/officeart/2005/8/layout/list1"/>
    <dgm:cxn modelId="{B45920DE-C27F-6645-878C-1F22E174DD39}" type="presParOf" srcId="{D6BA1010-7184-804D-AC29-F386CD33C8D2}" destId="{A27895BE-D5DB-FA47-A3BA-75DFAECA2450}" srcOrd="0" destOrd="0" presId="urn:microsoft.com/office/officeart/2005/8/layout/list1"/>
    <dgm:cxn modelId="{54A99A77-72CD-F742-9CCD-0D1A03BB2DB3}" type="presParOf" srcId="{D6BA1010-7184-804D-AC29-F386CD33C8D2}" destId="{F9BC9C5A-CA89-9344-AF61-046E0158481D}" srcOrd="1" destOrd="0" presId="urn:microsoft.com/office/officeart/2005/8/layout/list1"/>
    <dgm:cxn modelId="{70AE50F5-4774-9B4F-9D01-F6778533A3AA}" type="presParOf" srcId="{48F4C3FD-0905-EB45-B365-AC089A53640E}" destId="{DB9BCAFB-2CFD-8741-B60A-DFDA31EEBF10}" srcOrd="9" destOrd="0" presId="urn:microsoft.com/office/officeart/2005/8/layout/list1"/>
    <dgm:cxn modelId="{17D0E25C-D2F4-A444-ACFC-14929A3CDDFB}" type="presParOf" srcId="{48F4C3FD-0905-EB45-B365-AC089A53640E}" destId="{9BBB922B-0FDD-6F4D-9781-D4E9DAB09246}" srcOrd="10" destOrd="0" presId="urn:microsoft.com/office/officeart/2005/8/layout/list1"/>
    <dgm:cxn modelId="{45E1DFC2-E7F2-BD45-9A19-141414B0BAFB}" type="presParOf" srcId="{48F4C3FD-0905-EB45-B365-AC089A53640E}" destId="{C9A92074-71B7-5544-ACFE-839C2DB19638}" srcOrd="11" destOrd="0" presId="urn:microsoft.com/office/officeart/2005/8/layout/list1"/>
    <dgm:cxn modelId="{98246AD8-36E1-8448-A7BA-66A38493298D}" type="presParOf" srcId="{48F4C3FD-0905-EB45-B365-AC089A53640E}" destId="{A17C9F6F-08CD-874D-98F3-011A59CBC082}" srcOrd="12" destOrd="0" presId="urn:microsoft.com/office/officeart/2005/8/layout/list1"/>
    <dgm:cxn modelId="{79A7B92D-C37B-9F49-944D-CCD30E89B5F1}" type="presParOf" srcId="{A17C9F6F-08CD-874D-98F3-011A59CBC082}" destId="{85EF2400-273D-B14E-A1E1-21A8876492D7}" srcOrd="0" destOrd="0" presId="urn:microsoft.com/office/officeart/2005/8/layout/list1"/>
    <dgm:cxn modelId="{676F64AC-84A5-6C41-A2E9-91CC3851C726}" type="presParOf" srcId="{A17C9F6F-08CD-874D-98F3-011A59CBC082}" destId="{2CF5D35E-C369-2F4D-8923-0BB373ADF912}" srcOrd="1" destOrd="0" presId="urn:microsoft.com/office/officeart/2005/8/layout/list1"/>
    <dgm:cxn modelId="{E4DF0129-D33E-B348-BDD4-2E5C4F74B7A3}" type="presParOf" srcId="{48F4C3FD-0905-EB45-B365-AC089A53640E}" destId="{DF77B648-5235-2A4C-9284-C00AE5FE9882}" srcOrd="13" destOrd="0" presId="urn:microsoft.com/office/officeart/2005/8/layout/list1"/>
    <dgm:cxn modelId="{6500D8D2-B11B-F248-9E59-32F46EBB77B8}" type="presParOf" srcId="{48F4C3FD-0905-EB45-B365-AC089A53640E}" destId="{6B5043BB-D91A-9A42-B15D-F8D34B4643AA}"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9A06C-D6BA-4C87-9FA0-06EE3F0AF57F}"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CF65876-75A5-45D9-BEF3-8B3565C4DA9E}">
      <dgm:prSet/>
      <dgm:spPr/>
      <dgm:t>
        <a:bodyPr/>
        <a:lstStyle/>
        <a:p>
          <a:r>
            <a:rPr lang="it-IT" b="0" i="0"/>
            <a:t>Il legame tra Osservanze, confraternite e terzi ordini trasformò la vita religiosa urbana:</a:t>
          </a:r>
          <a:endParaRPr lang="en-US"/>
        </a:p>
      </dgm:t>
    </dgm:pt>
    <dgm:pt modelId="{B1C54463-4839-49E8-8993-32B4ED60564B}" type="parTrans" cxnId="{4F18F63D-1273-44A8-9688-414F1AF54B41}">
      <dgm:prSet/>
      <dgm:spPr/>
      <dgm:t>
        <a:bodyPr/>
        <a:lstStyle/>
        <a:p>
          <a:endParaRPr lang="en-US"/>
        </a:p>
      </dgm:t>
    </dgm:pt>
    <dgm:pt modelId="{59C0908A-6F00-4CE5-90D8-F48149D41B6C}" type="sibTrans" cxnId="{4F18F63D-1273-44A8-9688-414F1AF54B41}">
      <dgm:prSet/>
      <dgm:spPr/>
      <dgm:t>
        <a:bodyPr/>
        <a:lstStyle/>
        <a:p>
          <a:endParaRPr lang="en-US"/>
        </a:p>
      </dgm:t>
    </dgm:pt>
    <dgm:pt modelId="{4AB83F57-623A-4A2D-A3F1-8BC44FE1A567}">
      <dgm:prSet/>
      <dgm:spPr/>
      <dgm:t>
        <a:bodyPr/>
        <a:lstStyle/>
        <a:p>
          <a:r>
            <a:rPr lang="it-IT" b="0" i="0"/>
            <a:t>Le città si riempirono di </a:t>
          </a:r>
          <a:r>
            <a:rPr lang="it-IT" b="1" i="0"/>
            <a:t>ospedali, monti di pietà, oratori e scuole</a:t>
          </a:r>
          <a:r>
            <a:rPr lang="it-IT" b="0" i="0"/>
            <a:t> gestiti da laici ispirati dagli osservanti.</a:t>
          </a:r>
          <a:endParaRPr lang="en-US"/>
        </a:p>
      </dgm:t>
    </dgm:pt>
    <dgm:pt modelId="{F5C64137-C78A-476C-9BA8-C771A4A8FE4A}" type="parTrans" cxnId="{60A10134-A757-4D5E-9C2C-A822242A6073}">
      <dgm:prSet/>
      <dgm:spPr/>
      <dgm:t>
        <a:bodyPr/>
        <a:lstStyle/>
        <a:p>
          <a:endParaRPr lang="en-US"/>
        </a:p>
      </dgm:t>
    </dgm:pt>
    <dgm:pt modelId="{C989EBF6-B610-4473-A1A5-BFD755141F01}" type="sibTrans" cxnId="{60A10134-A757-4D5E-9C2C-A822242A6073}">
      <dgm:prSet/>
      <dgm:spPr/>
      <dgm:t>
        <a:bodyPr/>
        <a:lstStyle/>
        <a:p>
          <a:endParaRPr lang="en-US"/>
        </a:p>
      </dgm:t>
    </dgm:pt>
    <dgm:pt modelId="{539B975A-5B8F-424E-B7E0-6BCB7782FBE6}">
      <dgm:prSet/>
      <dgm:spPr/>
      <dgm:t>
        <a:bodyPr/>
        <a:lstStyle/>
        <a:p>
          <a:r>
            <a:rPr lang="it-IT" b="0" i="0"/>
            <a:t>Si diffuse una </a:t>
          </a:r>
          <a:r>
            <a:rPr lang="it-IT" b="1" i="0"/>
            <a:t>religiosità pratica</a:t>
          </a:r>
          <a:r>
            <a:rPr lang="it-IT" b="0" i="0"/>
            <a:t>, fatta di opere di misericordia, penitenza e preghiera.</a:t>
          </a:r>
          <a:endParaRPr lang="en-US"/>
        </a:p>
      </dgm:t>
    </dgm:pt>
    <dgm:pt modelId="{697DBC49-A0F6-4BA2-AC28-CCCA3CE179CC}" type="parTrans" cxnId="{BB8800DD-BD82-467A-AA79-F08445898688}">
      <dgm:prSet/>
      <dgm:spPr/>
      <dgm:t>
        <a:bodyPr/>
        <a:lstStyle/>
        <a:p>
          <a:endParaRPr lang="en-US"/>
        </a:p>
      </dgm:t>
    </dgm:pt>
    <dgm:pt modelId="{A085050F-8950-4928-9534-AC7FD8BF6568}" type="sibTrans" cxnId="{BB8800DD-BD82-467A-AA79-F08445898688}">
      <dgm:prSet/>
      <dgm:spPr/>
      <dgm:t>
        <a:bodyPr/>
        <a:lstStyle/>
        <a:p>
          <a:endParaRPr lang="en-US"/>
        </a:p>
      </dgm:t>
    </dgm:pt>
    <dgm:pt modelId="{A68B13C6-0B73-4986-AE1B-0DAC68C3B530}">
      <dgm:prSet/>
      <dgm:spPr/>
      <dgm:t>
        <a:bodyPr/>
        <a:lstStyle/>
        <a:p>
          <a:r>
            <a:rPr lang="it-IT" b="0" i="0"/>
            <a:t>La devozione si fece più </a:t>
          </a:r>
          <a:r>
            <a:rPr lang="it-IT" b="1" i="0"/>
            <a:t>personale, interiore e morale</a:t>
          </a:r>
          <a:r>
            <a:rPr lang="it-IT" b="0" i="0"/>
            <a:t>, ma anche </a:t>
          </a:r>
          <a:r>
            <a:rPr lang="it-IT" b="1" i="0"/>
            <a:t>pubblica e comunitaria</a:t>
          </a:r>
          <a:r>
            <a:rPr lang="it-IT" b="0" i="0"/>
            <a:t> (processioni, prediche, feste).</a:t>
          </a:r>
          <a:endParaRPr lang="en-US"/>
        </a:p>
      </dgm:t>
    </dgm:pt>
    <dgm:pt modelId="{DF17E591-AEC8-4C10-BF04-246920FD5FFF}" type="parTrans" cxnId="{4F7E6D02-1E0A-4FCB-B74E-4AD2B4E0B79D}">
      <dgm:prSet/>
      <dgm:spPr/>
      <dgm:t>
        <a:bodyPr/>
        <a:lstStyle/>
        <a:p>
          <a:endParaRPr lang="en-US"/>
        </a:p>
      </dgm:t>
    </dgm:pt>
    <dgm:pt modelId="{CBC16D6D-B3C7-46CF-9946-0DCAAB23CDD6}" type="sibTrans" cxnId="{4F7E6D02-1E0A-4FCB-B74E-4AD2B4E0B79D}">
      <dgm:prSet/>
      <dgm:spPr/>
      <dgm:t>
        <a:bodyPr/>
        <a:lstStyle/>
        <a:p>
          <a:endParaRPr lang="en-US"/>
        </a:p>
      </dgm:t>
    </dgm:pt>
    <dgm:pt modelId="{16A69E76-CF81-405C-8FDD-F69DDB203A15}">
      <dgm:prSet/>
      <dgm:spPr/>
      <dgm:t>
        <a:bodyPr/>
        <a:lstStyle/>
        <a:p>
          <a:r>
            <a:rPr lang="it-IT" b="0" i="0"/>
            <a:t>In breve, le Osservanze offrirono </a:t>
          </a:r>
          <a:r>
            <a:rPr lang="it-IT" b="1" i="0"/>
            <a:t>il modello spirituale</a:t>
          </a:r>
          <a:r>
            <a:rPr lang="it-IT" b="0" i="0"/>
            <a:t>, mentre </a:t>
          </a:r>
          <a:r>
            <a:rPr lang="it-IT" b="1" i="0"/>
            <a:t>le confraternite e i terzi ordini</a:t>
          </a:r>
          <a:r>
            <a:rPr lang="it-IT" b="0" i="0"/>
            <a:t> ne furono </a:t>
          </a:r>
          <a:r>
            <a:rPr lang="it-IT" b="1" i="0"/>
            <a:t>il braccio laicale e operativo</a:t>
          </a:r>
          <a:r>
            <a:rPr lang="it-IT" b="0" i="0"/>
            <a:t>.</a:t>
          </a:r>
          <a:endParaRPr lang="en-US"/>
        </a:p>
      </dgm:t>
    </dgm:pt>
    <dgm:pt modelId="{9BAD0AA5-6247-4AA8-ACD7-348D511CFAB5}" type="parTrans" cxnId="{50C0658E-414F-44A2-B955-397FEAB7ED8C}">
      <dgm:prSet/>
      <dgm:spPr/>
      <dgm:t>
        <a:bodyPr/>
        <a:lstStyle/>
        <a:p>
          <a:endParaRPr lang="en-US"/>
        </a:p>
      </dgm:t>
    </dgm:pt>
    <dgm:pt modelId="{CB553780-F46B-4024-8F10-1FF9DCD71BFF}" type="sibTrans" cxnId="{50C0658E-414F-44A2-B955-397FEAB7ED8C}">
      <dgm:prSet/>
      <dgm:spPr/>
      <dgm:t>
        <a:bodyPr/>
        <a:lstStyle/>
        <a:p>
          <a:endParaRPr lang="en-US"/>
        </a:p>
      </dgm:t>
    </dgm:pt>
    <dgm:pt modelId="{E77CA7A6-7456-344F-A712-E71B4655E270}" type="pres">
      <dgm:prSet presAssocID="{21E9A06C-D6BA-4C87-9FA0-06EE3F0AF57F}" presName="vert0" presStyleCnt="0">
        <dgm:presLayoutVars>
          <dgm:dir/>
          <dgm:animOne val="branch"/>
          <dgm:animLvl val="lvl"/>
        </dgm:presLayoutVars>
      </dgm:prSet>
      <dgm:spPr/>
    </dgm:pt>
    <dgm:pt modelId="{DAD20D0B-8251-D34C-B61B-0557B3B907CC}" type="pres">
      <dgm:prSet presAssocID="{7CF65876-75A5-45D9-BEF3-8B3565C4DA9E}" presName="thickLine" presStyleLbl="alignNode1" presStyleIdx="0" presStyleCnt="5"/>
      <dgm:spPr/>
    </dgm:pt>
    <dgm:pt modelId="{785E16E1-D480-224A-87F0-4F6CC7D16A68}" type="pres">
      <dgm:prSet presAssocID="{7CF65876-75A5-45D9-BEF3-8B3565C4DA9E}" presName="horz1" presStyleCnt="0"/>
      <dgm:spPr/>
    </dgm:pt>
    <dgm:pt modelId="{DDACFF5D-E93A-8849-BC6A-C1E7FB6BE7AE}" type="pres">
      <dgm:prSet presAssocID="{7CF65876-75A5-45D9-BEF3-8B3565C4DA9E}" presName="tx1" presStyleLbl="revTx" presStyleIdx="0" presStyleCnt="5"/>
      <dgm:spPr/>
    </dgm:pt>
    <dgm:pt modelId="{9A9E9561-3285-7348-B82B-C755881C337E}" type="pres">
      <dgm:prSet presAssocID="{7CF65876-75A5-45D9-BEF3-8B3565C4DA9E}" presName="vert1" presStyleCnt="0"/>
      <dgm:spPr/>
    </dgm:pt>
    <dgm:pt modelId="{1C638A4A-9C2D-D54A-89A2-85CE4AF2D835}" type="pres">
      <dgm:prSet presAssocID="{4AB83F57-623A-4A2D-A3F1-8BC44FE1A567}" presName="thickLine" presStyleLbl="alignNode1" presStyleIdx="1" presStyleCnt="5"/>
      <dgm:spPr/>
    </dgm:pt>
    <dgm:pt modelId="{87A29A13-9C95-C44B-9D07-3F331A0D9924}" type="pres">
      <dgm:prSet presAssocID="{4AB83F57-623A-4A2D-A3F1-8BC44FE1A567}" presName="horz1" presStyleCnt="0"/>
      <dgm:spPr/>
    </dgm:pt>
    <dgm:pt modelId="{A1ABAB6A-8ADF-6A44-936F-CCD909157310}" type="pres">
      <dgm:prSet presAssocID="{4AB83F57-623A-4A2D-A3F1-8BC44FE1A567}" presName="tx1" presStyleLbl="revTx" presStyleIdx="1" presStyleCnt="5"/>
      <dgm:spPr/>
    </dgm:pt>
    <dgm:pt modelId="{1218D3A5-ED61-DA4E-994B-669FF84B25B2}" type="pres">
      <dgm:prSet presAssocID="{4AB83F57-623A-4A2D-A3F1-8BC44FE1A567}" presName="vert1" presStyleCnt="0"/>
      <dgm:spPr/>
    </dgm:pt>
    <dgm:pt modelId="{7DAB62CF-2AC7-0342-A60A-D37DED548C4D}" type="pres">
      <dgm:prSet presAssocID="{539B975A-5B8F-424E-B7E0-6BCB7782FBE6}" presName="thickLine" presStyleLbl="alignNode1" presStyleIdx="2" presStyleCnt="5"/>
      <dgm:spPr/>
    </dgm:pt>
    <dgm:pt modelId="{1CBA49B4-AAAA-CA43-AD60-3385FC4C35EF}" type="pres">
      <dgm:prSet presAssocID="{539B975A-5B8F-424E-B7E0-6BCB7782FBE6}" presName="horz1" presStyleCnt="0"/>
      <dgm:spPr/>
    </dgm:pt>
    <dgm:pt modelId="{9426A970-DD74-FC48-82F1-401BB7D08678}" type="pres">
      <dgm:prSet presAssocID="{539B975A-5B8F-424E-B7E0-6BCB7782FBE6}" presName="tx1" presStyleLbl="revTx" presStyleIdx="2" presStyleCnt="5"/>
      <dgm:spPr/>
    </dgm:pt>
    <dgm:pt modelId="{65124A8F-E288-9F4C-A1CB-653FA4919D02}" type="pres">
      <dgm:prSet presAssocID="{539B975A-5B8F-424E-B7E0-6BCB7782FBE6}" presName="vert1" presStyleCnt="0"/>
      <dgm:spPr/>
    </dgm:pt>
    <dgm:pt modelId="{7F65BECF-DE72-254B-AFB6-A7728B44C008}" type="pres">
      <dgm:prSet presAssocID="{A68B13C6-0B73-4986-AE1B-0DAC68C3B530}" presName="thickLine" presStyleLbl="alignNode1" presStyleIdx="3" presStyleCnt="5"/>
      <dgm:spPr/>
    </dgm:pt>
    <dgm:pt modelId="{3A1AA7D8-8E16-9644-8150-283BA31396B5}" type="pres">
      <dgm:prSet presAssocID="{A68B13C6-0B73-4986-AE1B-0DAC68C3B530}" presName="horz1" presStyleCnt="0"/>
      <dgm:spPr/>
    </dgm:pt>
    <dgm:pt modelId="{628AA6A1-2F1B-9C4C-9E48-E472FF7EC412}" type="pres">
      <dgm:prSet presAssocID="{A68B13C6-0B73-4986-AE1B-0DAC68C3B530}" presName="tx1" presStyleLbl="revTx" presStyleIdx="3" presStyleCnt="5"/>
      <dgm:spPr/>
    </dgm:pt>
    <dgm:pt modelId="{14A5D236-4F26-114C-AD9B-002924592A92}" type="pres">
      <dgm:prSet presAssocID="{A68B13C6-0B73-4986-AE1B-0DAC68C3B530}" presName="vert1" presStyleCnt="0"/>
      <dgm:spPr/>
    </dgm:pt>
    <dgm:pt modelId="{E61E757E-316E-CA41-9E66-B603F8152781}" type="pres">
      <dgm:prSet presAssocID="{16A69E76-CF81-405C-8FDD-F69DDB203A15}" presName="thickLine" presStyleLbl="alignNode1" presStyleIdx="4" presStyleCnt="5"/>
      <dgm:spPr/>
    </dgm:pt>
    <dgm:pt modelId="{A4C76482-9501-2A40-AB21-94468CF224C8}" type="pres">
      <dgm:prSet presAssocID="{16A69E76-CF81-405C-8FDD-F69DDB203A15}" presName="horz1" presStyleCnt="0"/>
      <dgm:spPr/>
    </dgm:pt>
    <dgm:pt modelId="{66D8D325-F6DA-F14D-AB3C-6DEEC83B2D0B}" type="pres">
      <dgm:prSet presAssocID="{16A69E76-CF81-405C-8FDD-F69DDB203A15}" presName="tx1" presStyleLbl="revTx" presStyleIdx="4" presStyleCnt="5"/>
      <dgm:spPr/>
    </dgm:pt>
    <dgm:pt modelId="{B4FE6212-7FB7-494A-90D9-9CDED6BE2E9B}" type="pres">
      <dgm:prSet presAssocID="{16A69E76-CF81-405C-8FDD-F69DDB203A15}" presName="vert1" presStyleCnt="0"/>
      <dgm:spPr/>
    </dgm:pt>
  </dgm:ptLst>
  <dgm:cxnLst>
    <dgm:cxn modelId="{4F7E6D02-1E0A-4FCB-B74E-4AD2B4E0B79D}" srcId="{21E9A06C-D6BA-4C87-9FA0-06EE3F0AF57F}" destId="{A68B13C6-0B73-4986-AE1B-0DAC68C3B530}" srcOrd="3" destOrd="0" parTransId="{DF17E591-AEC8-4C10-BF04-246920FD5FFF}" sibTransId="{CBC16D6D-B3C7-46CF-9946-0DCAAB23CDD6}"/>
    <dgm:cxn modelId="{8473AB24-A02A-1642-9B31-CD6C6E487C4C}" type="presOf" srcId="{539B975A-5B8F-424E-B7E0-6BCB7782FBE6}" destId="{9426A970-DD74-FC48-82F1-401BB7D08678}" srcOrd="0" destOrd="0" presId="urn:microsoft.com/office/officeart/2008/layout/LinedList"/>
    <dgm:cxn modelId="{6B1BAE29-4F29-1C48-99AE-391C7E703750}" type="presOf" srcId="{16A69E76-CF81-405C-8FDD-F69DDB203A15}" destId="{66D8D325-F6DA-F14D-AB3C-6DEEC83B2D0B}" srcOrd="0" destOrd="0" presId="urn:microsoft.com/office/officeart/2008/layout/LinedList"/>
    <dgm:cxn modelId="{60A10134-A757-4D5E-9C2C-A822242A6073}" srcId="{21E9A06C-D6BA-4C87-9FA0-06EE3F0AF57F}" destId="{4AB83F57-623A-4A2D-A3F1-8BC44FE1A567}" srcOrd="1" destOrd="0" parTransId="{F5C64137-C78A-476C-9BA8-C771A4A8FE4A}" sibTransId="{C989EBF6-B610-4473-A1A5-BFD755141F01}"/>
    <dgm:cxn modelId="{4F18F63D-1273-44A8-9688-414F1AF54B41}" srcId="{21E9A06C-D6BA-4C87-9FA0-06EE3F0AF57F}" destId="{7CF65876-75A5-45D9-BEF3-8B3565C4DA9E}" srcOrd="0" destOrd="0" parTransId="{B1C54463-4839-49E8-8993-32B4ED60564B}" sibTransId="{59C0908A-6F00-4CE5-90D8-F48149D41B6C}"/>
    <dgm:cxn modelId="{5D8E6B56-F852-7847-9A76-16C1F9939421}" type="presOf" srcId="{21E9A06C-D6BA-4C87-9FA0-06EE3F0AF57F}" destId="{E77CA7A6-7456-344F-A712-E71B4655E270}" srcOrd="0" destOrd="0" presId="urn:microsoft.com/office/officeart/2008/layout/LinedList"/>
    <dgm:cxn modelId="{315C556F-4165-A94E-9C0B-BA123053676F}" type="presOf" srcId="{4AB83F57-623A-4A2D-A3F1-8BC44FE1A567}" destId="{A1ABAB6A-8ADF-6A44-936F-CCD909157310}" srcOrd="0" destOrd="0" presId="urn:microsoft.com/office/officeart/2008/layout/LinedList"/>
    <dgm:cxn modelId="{50C0658E-414F-44A2-B955-397FEAB7ED8C}" srcId="{21E9A06C-D6BA-4C87-9FA0-06EE3F0AF57F}" destId="{16A69E76-CF81-405C-8FDD-F69DDB203A15}" srcOrd="4" destOrd="0" parTransId="{9BAD0AA5-6247-4AA8-ACD7-348D511CFAB5}" sibTransId="{CB553780-F46B-4024-8F10-1FF9DCD71BFF}"/>
    <dgm:cxn modelId="{54725CAA-3711-8A47-A8E4-A9025116C00C}" type="presOf" srcId="{7CF65876-75A5-45D9-BEF3-8B3565C4DA9E}" destId="{DDACFF5D-E93A-8849-BC6A-C1E7FB6BE7AE}" srcOrd="0" destOrd="0" presId="urn:microsoft.com/office/officeart/2008/layout/LinedList"/>
    <dgm:cxn modelId="{BB8800DD-BD82-467A-AA79-F08445898688}" srcId="{21E9A06C-D6BA-4C87-9FA0-06EE3F0AF57F}" destId="{539B975A-5B8F-424E-B7E0-6BCB7782FBE6}" srcOrd="2" destOrd="0" parTransId="{697DBC49-A0F6-4BA2-AC28-CCCA3CE179CC}" sibTransId="{A085050F-8950-4928-9534-AC7FD8BF6568}"/>
    <dgm:cxn modelId="{566F04E2-A466-8942-AF16-939017B11D5D}" type="presOf" srcId="{A68B13C6-0B73-4986-AE1B-0DAC68C3B530}" destId="{628AA6A1-2F1B-9C4C-9E48-E472FF7EC412}" srcOrd="0" destOrd="0" presId="urn:microsoft.com/office/officeart/2008/layout/LinedList"/>
    <dgm:cxn modelId="{D68679DC-51D6-4B4A-8E73-1EFF35F9565E}" type="presParOf" srcId="{E77CA7A6-7456-344F-A712-E71B4655E270}" destId="{DAD20D0B-8251-D34C-B61B-0557B3B907CC}" srcOrd="0" destOrd="0" presId="urn:microsoft.com/office/officeart/2008/layout/LinedList"/>
    <dgm:cxn modelId="{41712875-86DE-C84E-B570-9BF0937DE2A6}" type="presParOf" srcId="{E77CA7A6-7456-344F-A712-E71B4655E270}" destId="{785E16E1-D480-224A-87F0-4F6CC7D16A68}" srcOrd="1" destOrd="0" presId="urn:microsoft.com/office/officeart/2008/layout/LinedList"/>
    <dgm:cxn modelId="{C8E643CB-6F1D-2B44-9513-00E4DA0F20FE}" type="presParOf" srcId="{785E16E1-D480-224A-87F0-4F6CC7D16A68}" destId="{DDACFF5D-E93A-8849-BC6A-C1E7FB6BE7AE}" srcOrd="0" destOrd="0" presId="urn:microsoft.com/office/officeart/2008/layout/LinedList"/>
    <dgm:cxn modelId="{2EBA5107-B99D-2C42-893E-2E8FF3AB80A5}" type="presParOf" srcId="{785E16E1-D480-224A-87F0-4F6CC7D16A68}" destId="{9A9E9561-3285-7348-B82B-C755881C337E}" srcOrd="1" destOrd="0" presId="urn:microsoft.com/office/officeart/2008/layout/LinedList"/>
    <dgm:cxn modelId="{FD4C170B-CD73-D54B-B4AB-FE7741040454}" type="presParOf" srcId="{E77CA7A6-7456-344F-A712-E71B4655E270}" destId="{1C638A4A-9C2D-D54A-89A2-85CE4AF2D835}" srcOrd="2" destOrd="0" presId="urn:microsoft.com/office/officeart/2008/layout/LinedList"/>
    <dgm:cxn modelId="{230957E9-5740-5541-9EDB-504BCF488763}" type="presParOf" srcId="{E77CA7A6-7456-344F-A712-E71B4655E270}" destId="{87A29A13-9C95-C44B-9D07-3F331A0D9924}" srcOrd="3" destOrd="0" presId="urn:microsoft.com/office/officeart/2008/layout/LinedList"/>
    <dgm:cxn modelId="{6ADDD964-6C92-D446-B605-1303EF5040FB}" type="presParOf" srcId="{87A29A13-9C95-C44B-9D07-3F331A0D9924}" destId="{A1ABAB6A-8ADF-6A44-936F-CCD909157310}" srcOrd="0" destOrd="0" presId="urn:microsoft.com/office/officeart/2008/layout/LinedList"/>
    <dgm:cxn modelId="{5EE34F6B-18A0-BD4E-8095-3EC8729453C5}" type="presParOf" srcId="{87A29A13-9C95-C44B-9D07-3F331A0D9924}" destId="{1218D3A5-ED61-DA4E-994B-669FF84B25B2}" srcOrd="1" destOrd="0" presId="urn:microsoft.com/office/officeart/2008/layout/LinedList"/>
    <dgm:cxn modelId="{3BC37AFB-562D-7345-BC2F-58668E0F8E1E}" type="presParOf" srcId="{E77CA7A6-7456-344F-A712-E71B4655E270}" destId="{7DAB62CF-2AC7-0342-A60A-D37DED548C4D}" srcOrd="4" destOrd="0" presId="urn:microsoft.com/office/officeart/2008/layout/LinedList"/>
    <dgm:cxn modelId="{A75F0FAA-F491-8641-B697-4BAD9CA527D5}" type="presParOf" srcId="{E77CA7A6-7456-344F-A712-E71B4655E270}" destId="{1CBA49B4-AAAA-CA43-AD60-3385FC4C35EF}" srcOrd="5" destOrd="0" presId="urn:microsoft.com/office/officeart/2008/layout/LinedList"/>
    <dgm:cxn modelId="{523B6BA3-3770-6A47-AE68-721D7B210ADA}" type="presParOf" srcId="{1CBA49B4-AAAA-CA43-AD60-3385FC4C35EF}" destId="{9426A970-DD74-FC48-82F1-401BB7D08678}" srcOrd="0" destOrd="0" presId="urn:microsoft.com/office/officeart/2008/layout/LinedList"/>
    <dgm:cxn modelId="{604F0254-01A4-7C41-8226-E9165F624D97}" type="presParOf" srcId="{1CBA49B4-AAAA-CA43-AD60-3385FC4C35EF}" destId="{65124A8F-E288-9F4C-A1CB-653FA4919D02}" srcOrd="1" destOrd="0" presId="urn:microsoft.com/office/officeart/2008/layout/LinedList"/>
    <dgm:cxn modelId="{563348CE-813B-BC4B-B290-284821AE18EC}" type="presParOf" srcId="{E77CA7A6-7456-344F-A712-E71B4655E270}" destId="{7F65BECF-DE72-254B-AFB6-A7728B44C008}" srcOrd="6" destOrd="0" presId="urn:microsoft.com/office/officeart/2008/layout/LinedList"/>
    <dgm:cxn modelId="{6570A22C-EAC7-FF47-BCF8-E3EFFA52D7DF}" type="presParOf" srcId="{E77CA7A6-7456-344F-A712-E71B4655E270}" destId="{3A1AA7D8-8E16-9644-8150-283BA31396B5}" srcOrd="7" destOrd="0" presId="urn:microsoft.com/office/officeart/2008/layout/LinedList"/>
    <dgm:cxn modelId="{2E4EA8E5-A72F-7543-98ED-5055DFAB5C8D}" type="presParOf" srcId="{3A1AA7D8-8E16-9644-8150-283BA31396B5}" destId="{628AA6A1-2F1B-9C4C-9E48-E472FF7EC412}" srcOrd="0" destOrd="0" presId="urn:microsoft.com/office/officeart/2008/layout/LinedList"/>
    <dgm:cxn modelId="{235328D5-5C9A-E04D-A1BB-B857FD71303D}" type="presParOf" srcId="{3A1AA7D8-8E16-9644-8150-283BA31396B5}" destId="{14A5D236-4F26-114C-AD9B-002924592A92}" srcOrd="1" destOrd="0" presId="urn:microsoft.com/office/officeart/2008/layout/LinedList"/>
    <dgm:cxn modelId="{1005073D-759E-0F46-9CBD-02C574A090B0}" type="presParOf" srcId="{E77CA7A6-7456-344F-A712-E71B4655E270}" destId="{E61E757E-316E-CA41-9E66-B603F8152781}" srcOrd="8" destOrd="0" presId="urn:microsoft.com/office/officeart/2008/layout/LinedList"/>
    <dgm:cxn modelId="{135E69EF-0C83-BE49-B0D8-61B2A65D2820}" type="presParOf" srcId="{E77CA7A6-7456-344F-A712-E71B4655E270}" destId="{A4C76482-9501-2A40-AB21-94468CF224C8}" srcOrd="9" destOrd="0" presId="urn:microsoft.com/office/officeart/2008/layout/LinedList"/>
    <dgm:cxn modelId="{C93E0FD3-5AFD-1A4A-9005-B443B53788BA}" type="presParOf" srcId="{A4C76482-9501-2A40-AB21-94468CF224C8}" destId="{66D8D325-F6DA-F14D-AB3C-6DEEC83B2D0B}" srcOrd="0" destOrd="0" presId="urn:microsoft.com/office/officeart/2008/layout/LinedList"/>
    <dgm:cxn modelId="{E5349447-F040-644B-B2EA-0DD2A0E15F07}" type="presParOf" srcId="{A4C76482-9501-2A40-AB21-94468CF224C8}" destId="{B4FE6212-7FB7-494A-90D9-9CDED6BE2E9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4E22F-8399-B04B-8574-BCAE9BFA54DF}">
      <dsp:nvSpPr>
        <dsp:cNvPr id="0" name=""/>
        <dsp:cNvSpPr/>
      </dsp:nvSpPr>
      <dsp:spPr>
        <a:xfrm>
          <a:off x="0" y="2660"/>
          <a:ext cx="6290226" cy="0"/>
        </a:xfrm>
        <a:prstGeom prst="lin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DD73F7B-6C8C-BC44-B9C2-FF1A66DDDBBC}">
      <dsp:nvSpPr>
        <dsp:cNvPr id="0" name=""/>
        <dsp:cNvSpPr/>
      </dsp:nvSpPr>
      <dsp:spPr>
        <a:xfrm>
          <a:off x="0" y="2660"/>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0" i="0" kern="1200"/>
            <a:t>Il termine </a:t>
          </a:r>
          <a:r>
            <a:rPr lang="it-IT" sz="2800" b="1" i="0" kern="1200"/>
            <a:t>“Osservanza”</a:t>
          </a:r>
          <a:r>
            <a:rPr lang="it-IT" sz="2800" b="0" i="0" kern="1200"/>
            <a:t> deriva proprio da </a:t>
          </a:r>
          <a:r>
            <a:rPr lang="it-IT" sz="2800" b="0" i="1" kern="1200"/>
            <a:t>osservare la regola</a:t>
          </a:r>
          <a:r>
            <a:rPr lang="it-IT" sz="2800" b="0" i="0" kern="1200"/>
            <a:t>:</a:t>
          </a:r>
          <a:endParaRPr lang="en-US" sz="2800" kern="1200"/>
        </a:p>
      </dsp:txBody>
      <dsp:txXfrm>
        <a:off x="0" y="2660"/>
        <a:ext cx="6290226" cy="1814141"/>
      </dsp:txXfrm>
    </dsp:sp>
    <dsp:sp modelId="{16B66972-C18E-5543-999D-28348DA03BEB}">
      <dsp:nvSpPr>
        <dsp:cNvPr id="0" name=""/>
        <dsp:cNvSpPr/>
      </dsp:nvSpPr>
      <dsp:spPr>
        <a:xfrm>
          <a:off x="0" y="1816801"/>
          <a:ext cx="6290226" cy="0"/>
        </a:xfrm>
        <a:prstGeom prst="line">
          <a:avLst/>
        </a:prstGeom>
        <a:gradFill rotWithShape="0">
          <a:gsLst>
            <a:gs pos="0">
              <a:schemeClr val="accent5">
                <a:hueOff val="920679"/>
                <a:satOff val="15340"/>
                <a:lumOff val="-7550"/>
                <a:alphaOff val="0"/>
                <a:tint val="96000"/>
                <a:satMod val="100000"/>
                <a:lumMod val="104000"/>
              </a:schemeClr>
            </a:gs>
            <a:gs pos="78000">
              <a:schemeClr val="accent5">
                <a:hueOff val="920679"/>
                <a:satOff val="15340"/>
                <a:lumOff val="-7550"/>
                <a:alphaOff val="0"/>
                <a:shade val="100000"/>
                <a:satMod val="110000"/>
                <a:lumMod val="100000"/>
              </a:schemeClr>
            </a:gs>
          </a:gsLst>
          <a:lin ang="5400000" scaled="0"/>
        </a:gradFill>
        <a:ln w="9525" cap="flat" cmpd="sng" algn="ctr">
          <a:solidFill>
            <a:schemeClr val="accent5">
              <a:hueOff val="920679"/>
              <a:satOff val="15340"/>
              <a:lumOff val="-755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FE5CAA6-F14A-DB46-8CF4-D471235C18D3}">
      <dsp:nvSpPr>
        <dsp:cNvPr id="0" name=""/>
        <dsp:cNvSpPr/>
      </dsp:nvSpPr>
      <dsp:spPr>
        <a:xfrm>
          <a:off x="0" y="1816801"/>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a:t>“osservanti” erano i religiosi che volevano seguire la regola </a:t>
          </a:r>
          <a:r>
            <a:rPr lang="it-IT" sz="2800" i="1" kern="1200"/>
            <a:t>sine glossa</a:t>
          </a:r>
          <a:r>
            <a:rPr lang="it-IT" sz="2800" kern="1200"/>
            <a:t>, cioè senza attenuazioni o privilegi.</a:t>
          </a:r>
          <a:endParaRPr lang="en-US" sz="2800" kern="1200"/>
        </a:p>
      </dsp:txBody>
      <dsp:txXfrm>
        <a:off x="0" y="1816801"/>
        <a:ext cx="6290226" cy="1814141"/>
      </dsp:txXfrm>
    </dsp:sp>
    <dsp:sp modelId="{C036E746-4114-744D-BB33-CD46AAC411AA}">
      <dsp:nvSpPr>
        <dsp:cNvPr id="0" name=""/>
        <dsp:cNvSpPr/>
      </dsp:nvSpPr>
      <dsp:spPr>
        <a:xfrm>
          <a:off x="0" y="3630943"/>
          <a:ext cx="6290226" cy="0"/>
        </a:xfrm>
        <a:prstGeom prst="line">
          <a:avLst/>
        </a:prstGeom>
        <a:gradFill rotWithShape="0">
          <a:gsLst>
            <a:gs pos="0">
              <a:schemeClr val="accent5">
                <a:hueOff val="1841358"/>
                <a:satOff val="30680"/>
                <a:lumOff val="-15101"/>
                <a:alphaOff val="0"/>
                <a:tint val="96000"/>
                <a:satMod val="100000"/>
                <a:lumMod val="104000"/>
              </a:schemeClr>
            </a:gs>
            <a:gs pos="78000">
              <a:schemeClr val="accent5">
                <a:hueOff val="1841358"/>
                <a:satOff val="30680"/>
                <a:lumOff val="-15101"/>
                <a:alphaOff val="0"/>
                <a:shade val="100000"/>
                <a:satMod val="110000"/>
                <a:lumMod val="100000"/>
              </a:schemeClr>
            </a:gs>
          </a:gsLst>
          <a:lin ang="5400000" scaled="0"/>
        </a:gradFill>
        <a:ln w="9525" cap="flat" cmpd="sng" algn="ctr">
          <a:solidFill>
            <a:schemeClr val="accent5">
              <a:hueOff val="1841358"/>
              <a:satOff val="30680"/>
              <a:lumOff val="-15101"/>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377F4BC9-E851-4C42-9FA5-2D8D1A18C726}">
      <dsp:nvSpPr>
        <dsp:cNvPr id="0" name=""/>
        <dsp:cNvSpPr/>
      </dsp:nvSpPr>
      <dsp:spPr>
        <a:xfrm>
          <a:off x="0" y="3630943"/>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0" i="0" kern="1200"/>
            <a:t>Si contrapponevano ai </a:t>
          </a:r>
          <a:r>
            <a:rPr lang="it-IT" sz="2800" b="1" i="0" kern="1200"/>
            <a:t>“conventuali”</a:t>
          </a:r>
          <a:r>
            <a:rPr lang="it-IT" sz="2800" b="0" i="0" kern="1200"/>
            <a:t>, più adattati alle esigenze pratiche e alla vita urbana.</a:t>
          </a:r>
          <a:endParaRPr lang="en-US" sz="2800" kern="1200"/>
        </a:p>
      </dsp:txBody>
      <dsp:txXfrm>
        <a:off x="0" y="3630943"/>
        <a:ext cx="6290226" cy="1814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99-CACB-D04A-B31B-8969DA059009}">
      <dsp:nvSpPr>
        <dsp:cNvPr id="0" name=""/>
        <dsp:cNvSpPr/>
      </dsp:nvSpPr>
      <dsp:spPr>
        <a:xfrm>
          <a:off x="0" y="369022"/>
          <a:ext cx="6290226" cy="1638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8191" tIns="208280" rIns="488191" bIns="71120" numCol="1" spcCol="1270" anchor="t" anchorCtr="0">
          <a:noAutofit/>
        </a:bodyPr>
        <a:lstStyle/>
        <a:p>
          <a:pPr marL="57150" lvl="1" indent="-57150" algn="l" defTabSz="444500">
            <a:lnSpc>
              <a:spcPct val="90000"/>
            </a:lnSpc>
            <a:spcBef>
              <a:spcPct val="0"/>
            </a:spcBef>
            <a:spcAft>
              <a:spcPct val="15000"/>
            </a:spcAft>
            <a:buChar char="•"/>
          </a:pPr>
          <a:r>
            <a:rPr lang="it-IT" sz="1000" b="0" i="0" kern="1200"/>
            <a:t>Il ramo più importante e diffuso.</a:t>
          </a:r>
          <a:endParaRPr lang="en-US" sz="1000" kern="1200"/>
        </a:p>
        <a:p>
          <a:pPr marL="57150" lvl="1" indent="-57150" algn="l" defTabSz="444500">
            <a:lnSpc>
              <a:spcPct val="90000"/>
            </a:lnSpc>
            <a:spcBef>
              <a:spcPct val="0"/>
            </a:spcBef>
            <a:spcAft>
              <a:spcPct val="15000"/>
            </a:spcAft>
            <a:buChar char="•"/>
          </a:pPr>
          <a:r>
            <a:rPr lang="it-IT" sz="1000" b="0" i="0" kern="1200"/>
            <a:t>Nacque nel Trecento e si affermò nel Quattrocento con figure come </a:t>
          </a:r>
          <a:r>
            <a:rPr lang="it-IT" sz="1000" b="1" i="0" kern="1200"/>
            <a:t>Bernardino da Siena</a:t>
          </a:r>
          <a:r>
            <a:rPr lang="it-IT" sz="1000" b="0" i="0" kern="1200"/>
            <a:t>, </a:t>
          </a:r>
          <a:r>
            <a:rPr lang="it-IT" sz="1000" b="1" i="0" kern="1200"/>
            <a:t>Giovanni da Capestrano</a:t>
          </a:r>
          <a:r>
            <a:rPr lang="it-IT" sz="1000" b="0" i="0" kern="1200"/>
            <a:t>, </a:t>
          </a:r>
          <a:r>
            <a:rPr lang="it-IT" sz="1000" b="1" i="0" kern="1200"/>
            <a:t>Giacomo della Marca</a:t>
          </a:r>
          <a:r>
            <a:rPr lang="it-IT" sz="1000" b="0" i="0" kern="1200"/>
            <a:t>.</a:t>
          </a:r>
          <a:endParaRPr lang="en-US" sz="1000" kern="1200"/>
        </a:p>
        <a:p>
          <a:pPr marL="57150" lvl="1" indent="-57150" algn="l" defTabSz="444500">
            <a:lnSpc>
              <a:spcPct val="90000"/>
            </a:lnSpc>
            <a:spcBef>
              <a:spcPct val="0"/>
            </a:spcBef>
            <a:spcAft>
              <a:spcPct val="15000"/>
            </a:spcAft>
            <a:buChar char="•"/>
          </a:pPr>
          <a:r>
            <a:rPr lang="it-IT" sz="1000" b="0" i="0" kern="1200"/>
            <a:t>Gli osservanti volevano vivere </a:t>
          </a:r>
          <a:r>
            <a:rPr lang="it-IT" sz="1000" b="1" i="0" kern="1200"/>
            <a:t>nella povertà assoluta</a:t>
          </a:r>
          <a:r>
            <a:rPr lang="it-IT" sz="1000" b="0" i="0" kern="1200"/>
            <a:t>, predicando tra il popolo e fondando piccoli conventi poveri.</a:t>
          </a:r>
          <a:endParaRPr lang="en-US" sz="1000" kern="1200"/>
        </a:p>
        <a:p>
          <a:pPr marL="57150" lvl="1" indent="-57150" algn="l" defTabSz="444500">
            <a:lnSpc>
              <a:spcPct val="90000"/>
            </a:lnSpc>
            <a:spcBef>
              <a:spcPct val="0"/>
            </a:spcBef>
            <a:spcAft>
              <a:spcPct val="15000"/>
            </a:spcAft>
            <a:buChar char="•"/>
          </a:pPr>
          <a:r>
            <a:rPr lang="it-IT" sz="1000" b="0" i="0" kern="1200"/>
            <a:t>Erano famosi come </a:t>
          </a:r>
          <a:r>
            <a:rPr lang="it-IT" sz="1000" b="1" i="0" kern="1200"/>
            <a:t>predicatori popolari</a:t>
          </a:r>
          <a:r>
            <a:rPr lang="it-IT" sz="1000" b="0" i="0" kern="1200"/>
            <a:t>, </a:t>
          </a:r>
          <a:r>
            <a:rPr lang="it-IT" sz="1000" b="1" i="0" kern="1200"/>
            <a:t>riformatori morali</a:t>
          </a:r>
          <a:r>
            <a:rPr lang="it-IT" sz="1000" b="0" i="0" kern="1200"/>
            <a:t> e </a:t>
          </a:r>
          <a:r>
            <a:rPr lang="it-IT" sz="1000" b="1" i="0" kern="1200"/>
            <a:t>promotori di devozioni</a:t>
          </a:r>
          <a:r>
            <a:rPr lang="it-IT" sz="1000" b="0" i="0" kern="1200"/>
            <a:t> (come il Nome di Gesù e i Monti di Pietà).</a:t>
          </a:r>
          <a:endParaRPr lang="en-US" sz="1000" kern="1200"/>
        </a:p>
        <a:p>
          <a:pPr marL="57150" lvl="1" indent="-57150" algn="l" defTabSz="444500">
            <a:lnSpc>
              <a:spcPct val="90000"/>
            </a:lnSpc>
            <a:spcBef>
              <a:spcPct val="0"/>
            </a:spcBef>
            <a:spcAft>
              <a:spcPct val="15000"/>
            </a:spcAft>
            <a:buChar char="•"/>
          </a:pPr>
          <a:r>
            <a:rPr lang="it-IT" sz="1000" b="0" i="0" kern="1200"/>
            <a:t>A lungo in tensione con i </a:t>
          </a:r>
          <a:r>
            <a:rPr lang="it-IT" sz="1000" b="1" i="0" kern="1200"/>
            <a:t>Francescani Conventuali</a:t>
          </a:r>
          <a:r>
            <a:rPr lang="it-IT" sz="1000" b="0" i="0" kern="1200"/>
            <a:t>, che vivevano in conventi più ricchi e stabili.</a:t>
          </a:r>
          <a:endParaRPr lang="en-US" sz="1000" kern="1200"/>
        </a:p>
      </dsp:txBody>
      <dsp:txXfrm>
        <a:off x="0" y="369022"/>
        <a:ext cx="6290226" cy="1638000"/>
      </dsp:txXfrm>
    </dsp:sp>
    <dsp:sp modelId="{203ACBC7-554C-EC45-A4AA-1D3234971AE8}">
      <dsp:nvSpPr>
        <dsp:cNvPr id="0" name=""/>
        <dsp:cNvSpPr/>
      </dsp:nvSpPr>
      <dsp:spPr>
        <a:xfrm>
          <a:off x="314511" y="221422"/>
          <a:ext cx="4403158" cy="295199"/>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444500">
            <a:lnSpc>
              <a:spcPct val="90000"/>
            </a:lnSpc>
            <a:spcBef>
              <a:spcPct val="0"/>
            </a:spcBef>
            <a:spcAft>
              <a:spcPct val="35000"/>
            </a:spcAft>
            <a:buNone/>
          </a:pPr>
          <a:r>
            <a:rPr lang="it-IT" sz="1000" b="1" i="0" kern="1200"/>
            <a:t>🔹 Francescani Osservanti</a:t>
          </a:r>
          <a:endParaRPr lang="en-US" sz="1000" kern="1200"/>
        </a:p>
      </dsp:txBody>
      <dsp:txXfrm>
        <a:off x="328921" y="235832"/>
        <a:ext cx="4374338" cy="266379"/>
      </dsp:txXfrm>
    </dsp:sp>
    <dsp:sp modelId="{9DFCC2DE-61AE-5647-BAA5-FE4D001CBACA}">
      <dsp:nvSpPr>
        <dsp:cNvPr id="0" name=""/>
        <dsp:cNvSpPr/>
      </dsp:nvSpPr>
      <dsp:spPr>
        <a:xfrm>
          <a:off x="0" y="2208622"/>
          <a:ext cx="6290226" cy="1039500"/>
        </a:xfrm>
        <a:prstGeom prst="rect">
          <a:avLst/>
        </a:prstGeom>
        <a:solidFill>
          <a:schemeClr val="lt1">
            <a:alpha val="90000"/>
            <a:hueOff val="0"/>
            <a:satOff val="0"/>
            <a:lumOff val="0"/>
            <a:alphaOff val="0"/>
          </a:schemeClr>
        </a:solidFill>
        <a:ln w="9525" cap="flat" cmpd="sng" algn="ctr">
          <a:solidFill>
            <a:schemeClr val="accent2">
              <a:hueOff val="339889"/>
              <a:satOff val="-886"/>
              <a:lumOff val="20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8191" tIns="208280" rIns="488191" bIns="71120" numCol="1" spcCol="1270" anchor="t" anchorCtr="0">
          <a:noAutofit/>
        </a:bodyPr>
        <a:lstStyle/>
        <a:p>
          <a:pPr marL="57150" lvl="1" indent="-57150" algn="l" defTabSz="444500">
            <a:lnSpc>
              <a:spcPct val="90000"/>
            </a:lnSpc>
            <a:spcBef>
              <a:spcPct val="0"/>
            </a:spcBef>
            <a:spcAft>
              <a:spcPct val="15000"/>
            </a:spcAft>
            <a:buChar char="•"/>
          </a:pPr>
          <a:r>
            <a:rPr lang="it-IT" sz="1000" b="0" i="0" kern="1200"/>
            <a:t>Cercavano di tornare alla </a:t>
          </a:r>
          <a:r>
            <a:rPr lang="it-IT" sz="1000" b="1" i="0" kern="1200"/>
            <a:t>povertà e alla vita di studio e predicazione</a:t>
          </a:r>
          <a:r>
            <a:rPr lang="it-IT" sz="1000" b="0" i="0" kern="1200"/>
            <a:t> dei primi tempi di san Domenico.</a:t>
          </a:r>
          <a:endParaRPr lang="en-US" sz="1000" kern="1200"/>
        </a:p>
        <a:p>
          <a:pPr marL="57150" lvl="1" indent="-57150" algn="l" defTabSz="444500">
            <a:lnSpc>
              <a:spcPct val="90000"/>
            </a:lnSpc>
            <a:spcBef>
              <a:spcPct val="0"/>
            </a:spcBef>
            <a:spcAft>
              <a:spcPct val="15000"/>
            </a:spcAft>
            <a:buChar char="•"/>
          </a:pPr>
          <a:r>
            <a:rPr lang="it-IT" sz="1000" b="0" i="0" kern="1200"/>
            <a:t>Ebbero grande importanza in Toscana e nel Nord Italia.</a:t>
          </a:r>
          <a:endParaRPr lang="en-US" sz="1000" kern="1200"/>
        </a:p>
        <a:p>
          <a:pPr marL="57150" lvl="1" indent="-57150" algn="l" defTabSz="444500">
            <a:lnSpc>
              <a:spcPct val="90000"/>
            </a:lnSpc>
            <a:spcBef>
              <a:spcPct val="0"/>
            </a:spcBef>
            <a:spcAft>
              <a:spcPct val="15000"/>
            </a:spcAft>
            <a:buChar char="•"/>
          </a:pPr>
          <a:r>
            <a:rPr lang="it-IT" sz="1000" b="0" i="0" kern="1200"/>
            <a:t>Alcuni conventi famosi (come </a:t>
          </a:r>
          <a:r>
            <a:rPr lang="it-IT" sz="1000" b="1" i="0" kern="1200"/>
            <a:t>San Marco a Firenze</a:t>
          </a:r>
          <a:r>
            <a:rPr lang="it-IT" sz="1000" b="0" i="0" kern="1200"/>
            <a:t>, dove operò </a:t>
          </a:r>
          <a:r>
            <a:rPr lang="it-IT" sz="1000" b="1" i="0" kern="1200"/>
            <a:t>Beato Angelico</a:t>
          </a:r>
          <a:r>
            <a:rPr lang="it-IT" sz="1000" b="0" i="0" kern="1200"/>
            <a:t>) erano osservanti.</a:t>
          </a:r>
          <a:endParaRPr lang="en-US" sz="1000" kern="1200"/>
        </a:p>
      </dsp:txBody>
      <dsp:txXfrm>
        <a:off x="0" y="2208622"/>
        <a:ext cx="6290226" cy="1039500"/>
      </dsp:txXfrm>
    </dsp:sp>
    <dsp:sp modelId="{A5848344-5981-FC49-A2E9-4F941D17AEF2}">
      <dsp:nvSpPr>
        <dsp:cNvPr id="0" name=""/>
        <dsp:cNvSpPr/>
      </dsp:nvSpPr>
      <dsp:spPr>
        <a:xfrm>
          <a:off x="314511" y="2061022"/>
          <a:ext cx="4403158" cy="295199"/>
        </a:xfrm>
        <a:prstGeom prst="roundRect">
          <a:avLst/>
        </a:prstGeom>
        <a:gradFill rotWithShape="0">
          <a:gsLst>
            <a:gs pos="0">
              <a:schemeClr val="accent2">
                <a:hueOff val="339889"/>
                <a:satOff val="-886"/>
                <a:lumOff val="2091"/>
                <a:alphaOff val="0"/>
                <a:tint val="96000"/>
                <a:satMod val="100000"/>
                <a:lumMod val="104000"/>
              </a:schemeClr>
            </a:gs>
            <a:gs pos="78000">
              <a:schemeClr val="accent2">
                <a:hueOff val="339889"/>
                <a:satOff val="-886"/>
                <a:lumOff val="209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444500">
            <a:lnSpc>
              <a:spcPct val="90000"/>
            </a:lnSpc>
            <a:spcBef>
              <a:spcPct val="0"/>
            </a:spcBef>
            <a:spcAft>
              <a:spcPct val="35000"/>
            </a:spcAft>
            <a:buNone/>
          </a:pPr>
          <a:r>
            <a:rPr lang="it-IT" sz="1000" b="1" i="0" kern="1200"/>
            <a:t>🔹 Domenicani Osservanti</a:t>
          </a:r>
          <a:endParaRPr lang="en-US" sz="1000" kern="1200"/>
        </a:p>
      </dsp:txBody>
      <dsp:txXfrm>
        <a:off x="328921" y="2075432"/>
        <a:ext cx="4374338" cy="266379"/>
      </dsp:txXfrm>
    </dsp:sp>
    <dsp:sp modelId="{9BBB922B-0FDD-6F4D-9781-D4E9DAB09246}">
      <dsp:nvSpPr>
        <dsp:cNvPr id="0" name=""/>
        <dsp:cNvSpPr/>
      </dsp:nvSpPr>
      <dsp:spPr>
        <a:xfrm>
          <a:off x="0" y="3449722"/>
          <a:ext cx="6290226" cy="866250"/>
        </a:xfrm>
        <a:prstGeom prst="rect">
          <a:avLst/>
        </a:prstGeom>
        <a:solidFill>
          <a:schemeClr val="lt1">
            <a:alpha val="90000"/>
            <a:hueOff val="0"/>
            <a:satOff val="0"/>
            <a:lumOff val="0"/>
            <a:alphaOff val="0"/>
          </a:schemeClr>
        </a:solidFill>
        <a:ln w="9525" cap="flat" cmpd="sng" algn="ctr">
          <a:solidFill>
            <a:schemeClr val="accent2">
              <a:hueOff val="679779"/>
              <a:satOff val="-1772"/>
              <a:lumOff val="41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8191" tIns="208280" rIns="488191" bIns="71120" numCol="1" spcCol="1270" anchor="t" anchorCtr="0">
          <a:noAutofit/>
        </a:bodyPr>
        <a:lstStyle/>
        <a:p>
          <a:pPr marL="57150" lvl="1" indent="-57150" algn="l" defTabSz="444500">
            <a:lnSpc>
              <a:spcPct val="90000"/>
            </a:lnSpc>
            <a:spcBef>
              <a:spcPct val="0"/>
            </a:spcBef>
            <a:spcAft>
              <a:spcPct val="15000"/>
            </a:spcAft>
            <a:buChar char="•"/>
          </a:pPr>
          <a:r>
            <a:rPr lang="it-IT" sz="1000" b="0" i="0" kern="1200"/>
            <a:t>Anche tra loro si svilupparono rami osservanti, più austeri e comunitari.</a:t>
          </a:r>
          <a:endParaRPr lang="en-US" sz="1000" kern="1200"/>
        </a:p>
        <a:p>
          <a:pPr marL="57150" lvl="1" indent="-57150" algn="l" defTabSz="444500">
            <a:lnSpc>
              <a:spcPct val="90000"/>
            </a:lnSpc>
            <a:spcBef>
              <a:spcPct val="0"/>
            </a:spcBef>
            <a:spcAft>
              <a:spcPct val="15000"/>
            </a:spcAft>
            <a:buChar char="•"/>
          </a:pPr>
          <a:r>
            <a:rPr lang="it-IT" sz="1000" b="0" i="0" kern="1200"/>
            <a:t>Nei Carmelitani, per esempio, la riforma osservante sfocerà più tardi (nel Cinquecento) nella </a:t>
          </a:r>
          <a:r>
            <a:rPr lang="it-IT" sz="1000" b="1" i="0" kern="1200"/>
            <a:t>riforma teresiana</a:t>
          </a:r>
          <a:r>
            <a:rPr lang="it-IT" sz="1000" b="0" i="0" kern="1200"/>
            <a:t>di Santa Teresa d’Avila e San Giovanni della Croce.</a:t>
          </a:r>
          <a:endParaRPr lang="en-US" sz="1000" kern="1200"/>
        </a:p>
      </dsp:txBody>
      <dsp:txXfrm>
        <a:off x="0" y="3449722"/>
        <a:ext cx="6290226" cy="866250"/>
      </dsp:txXfrm>
    </dsp:sp>
    <dsp:sp modelId="{F9BC9C5A-CA89-9344-AF61-046E0158481D}">
      <dsp:nvSpPr>
        <dsp:cNvPr id="0" name=""/>
        <dsp:cNvSpPr/>
      </dsp:nvSpPr>
      <dsp:spPr>
        <a:xfrm>
          <a:off x="314511" y="3302122"/>
          <a:ext cx="4403158" cy="295199"/>
        </a:xfrm>
        <a:prstGeom prst="roundRect">
          <a:avLst/>
        </a:prstGeom>
        <a:gradFill rotWithShape="0">
          <a:gsLst>
            <a:gs pos="0">
              <a:schemeClr val="accent2">
                <a:hueOff val="679779"/>
                <a:satOff val="-1772"/>
                <a:lumOff val="4183"/>
                <a:alphaOff val="0"/>
                <a:tint val="96000"/>
                <a:satMod val="100000"/>
                <a:lumMod val="104000"/>
              </a:schemeClr>
            </a:gs>
            <a:gs pos="78000">
              <a:schemeClr val="accent2">
                <a:hueOff val="679779"/>
                <a:satOff val="-1772"/>
                <a:lumOff val="418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444500">
            <a:lnSpc>
              <a:spcPct val="90000"/>
            </a:lnSpc>
            <a:spcBef>
              <a:spcPct val="0"/>
            </a:spcBef>
            <a:spcAft>
              <a:spcPct val="35000"/>
            </a:spcAft>
            <a:buNone/>
          </a:pPr>
          <a:r>
            <a:rPr lang="it-IT" sz="1000" b="1" i="0" kern="1200"/>
            <a:t>🔹 Agostiniani e Carmelitani Osservanti</a:t>
          </a:r>
          <a:endParaRPr lang="en-US" sz="1000" kern="1200"/>
        </a:p>
      </dsp:txBody>
      <dsp:txXfrm>
        <a:off x="328921" y="3316532"/>
        <a:ext cx="4374338" cy="266379"/>
      </dsp:txXfrm>
    </dsp:sp>
    <dsp:sp modelId="{6B5043BB-D91A-9A42-B15D-F8D34B4643AA}">
      <dsp:nvSpPr>
        <dsp:cNvPr id="0" name=""/>
        <dsp:cNvSpPr/>
      </dsp:nvSpPr>
      <dsp:spPr>
        <a:xfrm>
          <a:off x="0" y="4517572"/>
          <a:ext cx="6290226" cy="708750"/>
        </a:xfrm>
        <a:prstGeom prst="rect">
          <a:avLst/>
        </a:prstGeom>
        <a:solidFill>
          <a:schemeClr val="lt1">
            <a:alpha val="90000"/>
            <a:hueOff val="0"/>
            <a:satOff val="0"/>
            <a:lumOff val="0"/>
            <a:alphaOff val="0"/>
          </a:schemeClr>
        </a:solidFill>
        <a:ln w="9525" cap="flat" cmpd="sng" algn="ctr">
          <a:solidFill>
            <a:schemeClr val="accent2">
              <a:hueOff val="1019668"/>
              <a:satOff val="-2658"/>
              <a:lumOff val="62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8191" tIns="208280" rIns="488191" bIns="71120" numCol="1" spcCol="1270" anchor="t" anchorCtr="0">
          <a:noAutofit/>
        </a:bodyPr>
        <a:lstStyle/>
        <a:p>
          <a:pPr marL="57150" lvl="1" indent="-57150" algn="l" defTabSz="444500">
            <a:lnSpc>
              <a:spcPct val="90000"/>
            </a:lnSpc>
            <a:spcBef>
              <a:spcPct val="0"/>
            </a:spcBef>
            <a:spcAft>
              <a:spcPct val="15000"/>
            </a:spcAft>
            <a:buChar char="•"/>
          </a:pPr>
          <a:r>
            <a:rPr lang="it-IT" sz="1000" b="0" i="0" kern="1200"/>
            <a:t>In ambito monastico, l’Osservanza portò alla fondazione di congregazioni riformate come quella di </a:t>
          </a:r>
          <a:r>
            <a:rPr lang="it-IT" sz="1000" b="1" i="0" kern="1200"/>
            <a:t>Santa Giustina di Padova</a:t>
          </a:r>
          <a:r>
            <a:rPr lang="it-IT" sz="1000" b="0" i="0" kern="1200"/>
            <a:t> (poi Montecassino), che cercava di restaurare la disciplina benedettina.</a:t>
          </a:r>
          <a:endParaRPr lang="en-US" sz="1000" kern="1200"/>
        </a:p>
      </dsp:txBody>
      <dsp:txXfrm>
        <a:off x="0" y="4517572"/>
        <a:ext cx="6290226" cy="708750"/>
      </dsp:txXfrm>
    </dsp:sp>
    <dsp:sp modelId="{2CF5D35E-C369-2F4D-8923-0BB373ADF912}">
      <dsp:nvSpPr>
        <dsp:cNvPr id="0" name=""/>
        <dsp:cNvSpPr/>
      </dsp:nvSpPr>
      <dsp:spPr>
        <a:xfrm>
          <a:off x="314511" y="4369972"/>
          <a:ext cx="4403158" cy="295199"/>
        </a:xfrm>
        <a:prstGeom prst="roundRect">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444500">
            <a:lnSpc>
              <a:spcPct val="90000"/>
            </a:lnSpc>
            <a:spcBef>
              <a:spcPct val="0"/>
            </a:spcBef>
            <a:spcAft>
              <a:spcPct val="35000"/>
            </a:spcAft>
            <a:buNone/>
          </a:pPr>
          <a:r>
            <a:rPr lang="it-IT" sz="1000" b="1" i="0" kern="1200"/>
            <a:t>🔹 Benedettini Osservanti</a:t>
          </a:r>
          <a:endParaRPr lang="en-US" sz="1000" kern="1200"/>
        </a:p>
      </dsp:txBody>
      <dsp:txXfrm>
        <a:off x="328921" y="4384382"/>
        <a:ext cx="4374338" cy="266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20D0B-8251-D34C-B61B-0557B3B907CC}">
      <dsp:nvSpPr>
        <dsp:cNvPr id="0" name=""/>
        <dsp:cNvSpPr/>
      </dsp:nvSpPr>
      <dsp:spPr>
        <a:xfrm>
          <a:off x="0" y="665"/>
          <a:ext cx="6290226"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DACFF5D-E93A-8849-BC6A-C1E7FB6BE7AE}">
      <dsp:nvSpPr>
        <dsp:cNvPr id="0" name=""/>
        <dsp:cNvSpPr/>
      </dsp:nvSpPr>
      <dsp:spPr>
        <a:xfrm>
          <a:off x="0" y="665"/>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0" i="0" kern="1200"/>
            <a:t>Il legame tra Osservanze, confraternite e terzi ordini trasformò la vita religiosa urbana:</a:t>
          </a:r>
          <a:endParaRPr lang="en-US" sz="2100" kern="1200"/>
        </a:p>
      </dsp:txBody>
      <dsp:txXfrm>
        <a:off x="0" y="665"/>
        <a:ext cx="6290226" cy="1089282"/>
      </dsp:txXfrm>
    </dsp:sp>
    <dsp:sp modelId="{1C638A4A-9C2D-D54A-89A2-85CE4AF2D835}">
      <dsp:nvSpPr>
        <dsp:cNvPr id="0" name=""/>
        <dsp:cNvSpPr/>
      </dsp:nvSpPr>
      <dsp:spPr>
        <a:xfrm>
          <a:off x="0" y="1089948"/>
          <a:ext cx="6290226" cy="0"/>
        </a:xfrm>
        <a:prstGeom prst="line">
          <a:avLst/>
        </a:prstGeom>
        <a:gradFill rotWithShape="0">
          <a:gsLst>
            <a:gs pos="0">
              <a:schemeClr val="accent2">
                <a:hueOff val="254917"/>
                <a:satOff val="-664"/>
                <a:lumOff val="1568"/>
                <a:alphaOff val="0"/>
                <a:tint val="96000"/>
                <a:satMod val="100000"/>
                <a:lumMod val="104000"/>
              </a:schemeClr>
            </a:gs>
            <a:gs pos="78000">
              <a:schemeClr val="accent2">
                <a:hueOff val="254917"/>
                <a:satOff val="-664"/>
                <a:lumOff val="1568"/>
                <a:alphaOff val="0"/>
                <a:shade val="100000"/>
                <a:satMod val="110000"/>
                <a:lumMod val="100000"/>
              </a:schemeClr>
            </a:gs>
          </a:gsLst>
          <a:lin ang="5400000" scaled="0"/>
        </a:gradFill>
        <a:ln w="9525" cap="flat" cmpd="sng" algn="ctr">
          <a:solidFill>
            <a:schemeClr val="accent2">
              <a:hueOff val="254917"/>
              <a:satOff val="-664"/>
              <a:lumOff val="156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1ABAB6A-8ADF-6A44-936F-CCD909157310}">
      <dsp:nvSpPr>
        <dsp:cNvPr id="0" name=""/>
        <dsp:cNvSpPr/>
      </dsp:nvSpPr>
      <dsp:spPr>
        <a:xfrm>
          <a:off x="0" y="1089948"/>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0" i="0" kern="1200"/>
            <a:t>Le città si riempirono di </a:t>
          </a:r>
          <a:r>
            <a:rPr lang="it-IT" sz="2100" b="1" i="0" kern="1200"/>
            <a:t>ospedali, monti di pietà, oratori e scuole</a:t>
          </a:r>
          <a:r>
            <a:rPr lang="it-IT" sz="2100" b="0" i="0" kern="1200"/>
            <a:t> gestiti da laici ispirati dagli osservanti.</a:t>
          </a:r>
          <a:endParaRPr lang="en-US" sz="2100" kern="1200"/>
        </a:p>
      </dsp:txBody>
      <dsp:txXfrm>
        <a:off x="0" y="1089948"/>
        <a:ext cx="6290226" cy="1089282"/>
      </dsp:txXfrm>
    </dsp:sp>
    <dsp:sp modelId="{7DAB62CF-2AC7-0342-A60A-D37DED548C4D}">
      <dsp:nvSpPr>
        <dsp:cNvPr id="0" name=""/>
        <dsp:cNvSpPr/>
      </dsp:nvSpPr>
      <dsp:spPr>
        <a:xfrm>
          <a:off x="0" y="2179231"/>
          <a:ext cx="6290226" cy="0"/>
        </a:xfrm>
        <a:prstGeom prst="line">
          <a:avLst/>
        </a:prstGeom>
        <a:gradFill rotWithShape="0">
          <a:gsLst>
            <a:gs pos="0">
              <a:schemeClr val="accent2">
                <a:hueOff val="509834"/>
                <a:satOff val="-1329"/>
                <a:lumOff val="3137"/>
                <a:alphaOff val="0"/>
                <a:tint val="96000"/>
                <a:satMod val="100000"/>
                <a:lumMod val="104000"/>
              </a:schemeClr>
            </a:gs>
            <a:gs pos="78000">
              <a:schemeClr val="accent2">
                <a:hueOff val="509834"/>
                <a:satOff val="-1329"/>
                <a:lumOff val="3137"/>
                <a:alphaOff val="0"/>
                <a:shade val="100000"/>
                <a:satMod val="110000"/>
                <a:lumMod val="100000"/>
              </a:schemeClr>
            </a:gs>
          </a:gsLst>
          <a:lin ang="5400000" scaled="0"/>
        </a:gradFill>
        <a:ln w="9525" cap="flat" cmpd="sng" algn="ctr">
          <a:solidFill>
            <a:schemeClr val="accent2">
              <a:hueOff val="509834"/>
              <a:satOff val="-1329"/>
              <a:lumOff val="313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9426A970-DD74-FC48-82F1-401BB7D08678}">
      <dsp:nvSpPr>
        <dsp:cNvPr id="0" name=""/>
        <dsp:cNvSpPr/>
      </dsp:nvSpPr>
      <dsp:spPr>
        <a:xfrm>
          <a:off x="0" y="2179231"/>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0" i="0" kern="1200"/>
            <a:t>Si diffuse una </a:t>
          </a:r>
          <a:r>
            <a:rPr lang="it-IT" sz="2100" b="1" i="0" kern="1200"/>
            <a:t>religiosità pratica</a:t>
          </a:r>
          <a:r>
            <a:rPr lang="it-IT" sz="2100" b="0" i="0" kern="1200"/>
            <a:t>, fatta di opere di misericordia, penitenza e preghiera.</a:t>
          </a:r>
          <a:endParaRPr lang="en-US" sz="2100" kern="1200"/>
        </a:p>
      </dsp:txBody>
      <dsp:txXfrm>
        <a:off x="0" y="2179231"/>
        <a:ext cx="6290226" cy="1089282"/>
      </dsp:txXfrm>
    </dsp:sp>
    <dsp:sp modelId="{7F65BECF-DE72-254B-AFB6-A7728B44C008}">
      <dsp:nvSpPr>
        <dsp:cNvPr id="0" name=""/>
        <dsp:cNvSpPr/>
      </dsp:nvSpPr>
      <dsp:spPr>
        <a:xfrm>
          <a:off x="0" y="3268513"/>
          <a:ext cx="6290226" cy="0"/>
        </a:xfrm>
        <a:prstGeom prst="line">
          <a:avLst/>
        </a:prstGeom>
        <a:gradFill rotWithShape="0">
          <a:gsLst>
            <a:gs pos="0">
              <a:schemeClr val="accent2">
                <a:hueOff val="764751"/>
                <a:satOff val="-1993"/>
                <a:lumOff val="4705"/>
                <a:alphaOff val="0"/>
                <a:tint val="96000"/>
                <a:satMod val="100000"/>
                <a:lumMod val="104000"/>
              </a:schemeClr>
            </a:gs>
            <a:gs pos="78000">
              <a:schemeClr val="accent2">
                <a:hueOff val="764751"/>
                <a:satOff val="-1993"/>
                <a:lumOff val="4705"/>
                <a:alphaOff val="0"/>
                <a:shade val="100000"/>
                <a:satMod val="110000"/>
                <a:lumMod val="100000"/>
              </a:schemeClr>
            </a:gs>
          </a:gsLst>
          <a:lin ang="5400000" scaled="0"/>
        </a:gradFill>
        <a:ln w="9525" cap="flat" cmpd="sng" algn="ctr">
          <a:solidFill>
            <a:schemeClr val="accent2">
              <a:hueOff val="764751"/>
              <a:satOff val="-1993"/>
              <a:lumOff val="470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28AA6A1-2F1B-9C4C-9E48-E472FF7EC412}">
      <dsp:nvSpPr>
        <dsp:cNvPr id="0" name=""/>
        <dsp:cNvSpPr/>
      </dsp:nvSpPr>
      <dsp:spPr>
        <a:xfrm>
          <a:off x="0" y="3268513"/>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0" i="0" kern="1200"/>
            <a:t>La devozione si fece più </a:t>
          </a:r>
          <a:r>
            <a:rPr lang="it-IT" sz="2100" b="1" i="0" kern="1200"/>
            <a:t>personale, interiore e morale</a:t>
          </a:r>
          <a:r>
            <a:rPr lang="it-IT" sz="2100" b="0" i="0" kern="1200"/>
            <a:t>, ma anche </a:t>
          </a:r>
          <a:r>
            <a:rPr lang="it-IT" sz="2100" b="1" i="0" kern="1200"/>
            <a:t>pubblica e comunitaria</a:t>
          </a:r>
          <a:r>
            <a:rPr lang="it-IT" sz="2100" b="0" i="0" kern="1200"/>
            <a:t> (processioni, prediche, feste).</a:t>
          </a:r>
          <a:endParaRPr lang="en-US" sz="2100" kern="1200"/>
        </a:p>
      </dsp:txBody>
      <dsp:txXfrm>
        <a:off x="0" y="3268513"/>
        <a:ext cx="6290226" cy="1089282"/>
      </dsp:txXfrm>
    </dsp:sp>
    <dsp:sp modelId="{E61E757E-316E-CA41-9E66-B603F8152781}">
      <dsp:nvSpPr>
        <dsp:cNvPr id="0" name=""/>
        <dsp:cNvSpPr/>
      </dsp:nvSpPr>
      <dsp:spPr>
        <a:xfrm>
          <a:off x="0" y="4357796"/>
          <a:ext cx="6290226" cy="0"/>
        </a:xfrm>
        <a:prstGeom prst="line">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w="9525" cap="flat" cmpd="sng" algn="ctr">
          <a:solidFill>
            <a:schemeClr val="accent2">
              <a:hueOff val="1019668"/>
              <a:satOff val="-2658"/>
              <a:lumOff val="627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6D8D325-F6DA-F14D-AB3C-6DEEC83B2D0B}">
      <dsp:nvSpPr>
        <dsp:cNvPr id="0" name=""/>
        <dsp:cNvSpPr/>
      </dsp:nvSpPr>
      <dsp:spPr>
        <a:xfrm>
          <a:off x="0" y="4357796"/>
          <a:ext cx="6290226" cy="10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0" i="0" kern="1200"/>
            <a:t>In breve, le Osservanze offrirono </a:t>
          </a:r>
          <a:r>
            <a:rPr lang="it-IT" sz="2100" b="1" i="0" kern="1200"/>
            <a:t>il modello spirituale</a:t>
          </a:r>
          <a:r>
            <a:rPr lang="it-IT" sz="2100" b="0" i="0" kern="1200"/>
            <a:t>, mentre </a:t>
          </a:r>
          <a:r>
            <a:rPr lang="it-IT" sz="2100" b="1" i="0" kern="1200"/>
            <a:t>le confraternite e i terzi ordini</a:t>
          </a:r>
          <a:r>
            <a:rPr lang="it-IT" sz="2100" b="0" i="0" kern="1200"/>
            <a:t> ne furono </a:t>
          </a:r>
          <a:r>
            <a:rPr lang="it-IT" sz="2100" b="1" i="0" kern="1200"/>
            <a:t>il braccio laicale e operativo</a:t>
          </a:r>
          <a:r>
            <a:rPr lang="it-IT" sz="2100" b="0" i="0" kern="1200"/>
            <a:t>.</a:t>
          </a:r>
          <a:endParaRPr lang="en-US" sz="2100" kern="1200"/>
        </a:p>
      </dsp:txBody>
      <dsp:txXfrm>
        <a:off x="0" y="4357796"/>
        <a:ext cx="6290226" cy="10892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DE5E2-4F93-8C46-8801-CA08E83D2536}" type="datetimeFigureOut">
              <a:rPr lang="it-IT" smtClean="0"/>
              <a:t>07/11/25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58DCE-C1B3-9948-BD3B-41E0E9D7E809}" type="slidenum">
              <a:rPr lang="it-IT" smtClean="0"/>
              <a:t>‹N›</a:t>
            </a:fld>
            <a:endParaRPr lang="it-IT"/>
          </a:p>
        </p:txBody>
      </p:sp>
    </p:spTree>
    <p:extLst>
      <p:ext uri="{BB962C8B-B14F-4D97-AF65-F5344CB8AC3E}">
        <p14:creationId xmlns:p14="http://schemas.microsoft.com/office/powerpoint/2010/main" val="135678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Sifilide: malattia di origine controversa (portata in Europa dai marinai di Colombo?)</a:t>
            </a:r>
          </a:p>
          <a:p>
            <a:r>
              <a:rPr lang="it-IT" dirty="0"/>
              <a:t>Chiamata anche «morbo gallico» o «mal francese» in Italia, «mal napoletano» in Francia, «mal dei tedeschi» in Spagna e «male cristiano» dai turchi…</a:t>
            </a:r>
          </a:p>
          <a:p>
            <a:pPr algn="l"/>
            <a:r>
              <a:rPr lang="it-IT" b="0" i="0" u="none" strike="noStrike" dirty="0">
                <a:solidFill>
                  <a:srgbClr val="202122"/>
                </a:solidFill>
                <a:effectLst/>
                <a:latin typeface="Arial" panose="020B0604020202020204" pitchFamily="34" charset="0"/>
              </a:rPr>
              <a:t>«Al momento in cui pubblico la mia opera, tramite contatto venereo è giunta a noi dall’Occidente una malattia nuova, o quantomeno sconosciuta ai medici che ci hanno preceduto, il mal francese. Tutto il corpo acquista un aspetto così ripugnante, e le sofferenze sono così atroci, soprattutto la notte, che questa malattia sorpassa in orrore la lebbra, generalmente incurabile, o l’elefantiasi, e la vita è in pericolo.»</a:t>
            </a:r>
          </a:p>
          <a:p>
            <a:pPr algn="l"/>
            <a:r>
              <a:rPr lang="it-IT" b="0" i="0" u="none" strike="noStrike" dirty="0">
                <a:solidFill>
                  <a:srgbClr val="202122"/>
                </a:solidFill>
                <a:effectLst/>
                <a:latin typeface="Arial" panose="020B0604020202020204" pitchFamily="34" charset="0"/>
              </a:rPr>
              <a:t>(</a:t>
            </a:r>
            <a:r>
              <a:rPr lang="it-IT" b="0" i="0" u="none" strike="noStrike" dirty="0" err="1">
                <a:solidFill>
                  <a:srgbClr val="202122"/>
                </a:solidFill>
                <a:effectLst/>
                <a:latin typeface="Arial" panose="020B0604020202020204" pitchFamily="34" charset="0"/>
              </a:rPr>
              <a:t>Alexandri</a:t>
            </a:r>
            <a:r>
              <a:rPr lang="it-IT" b="0" i="0" u="none" strike="noStrike" dirty="0">
                <a:solidFill>
                  <a:srgbClr val="202122"/>
                </a:solidFill>
                <a:effectLst/>
                <a:latin typeface="Arial" panose="020B0604020202020204" pitchFamily="34" charset="0"/>
              </a:rPr>
              <a:t> Benedicti </a:t>
            </a:r>
            <a:r>
              <a:rPr lang="it-IT" b="0" i="0" u="none" strike="noStrike" dirty="0" err="1">
                <a:solidFill>
                  <a:srgbClr val="202122"/>
                </a:solidFill>
                <a:effectLst/>
                <a:latin typeface="Arial" panose="020B0604020202020204" pitchFamily="34" charset="0"/>
              </a:rPr>
              <a:t>Veronensis</a:t>
            </a:r>
            <a:r>
              <a:rPr lang="it-IT" b="0" i="0" u="none" strike="noStrike" dirty="0">
                <a:solidFill>
                  <a:srgbClr val="202122"/>
                </a:solidFill>
                <a:effectLst/>
                <a:latin typeface="Arial" panose="020B0604020202020204" pitchFamily="34" charset="0"/>
              </a:rPr>
              <a:t>, </a:t>
            </a:r>
            <a:r>
              <a:rPr lang="it-IT" b="0" i="1" u="none" strike="noStrike" dirty="0" err="1">
                <a:solidFill>
                  <a:srgbClr val="202122"/>
                </a:solidFill>
                <a:effectLst/>
                <a:latin typeface="Arial" panose="020B0604020202020204" pitchFamily="34" charset="0"/>
              </a:rPr>
              <a:t>Physici</a:t>
            </a:r>
            <a:r>
              <a:rPr lang="it-IT" b="0" i="1" u="none" strike="noStrike" dirty="0">
                <a:solidFill>
                  <a:srgbClr val="202122"/>
                </a:solidFill>
                <a:effectLst/>
                <a:latin typeface="Arial" panose="020B0604020202020204" pitchFamily="34" charset="0"/>
              </a:rPr>
              <a:t> </a:t>
            </a:r>
            <a:r>
              <a:rPr lang="it-IT" b="0" i="1" u="none" strike="noStrike" dirty="0" err="1">
                <a:solidFill>
                  <a:srgbClr val="202122"/>
                </a:solidFill>
                <a:effectLst/>
                <a:latin typeface="Arial" panose="020B0604020202020204" pitchFamily="34" charset="0"/>
              </a:rPr>
              <a:t>Historiae</a:t>
            </a:r>
            <a:r>
              <a:rPr lang="it-IT" b="0" i="1" u="none" strike="noStrike" dirty="0">
                <a:solidFill>
                  <a:srgbClr val="202122"/>
                </a:solidFill>
                <a:effectLst/>
                <a:latin typeface="Arial" panose="020B0604020202020204" pitchFamily="34" charset="0"/>
              </a:rPr>
              <a:t> Corporis </a:t>
            </a:r>
            <a:r>
              <a:rPr lang="it-IT" b="0" i="1" u="none" strike="noStrike" dirty="0" err="1">
                <a:solidFill>
                  <a:srgbClr val="202122"/>
                </a:solidFill>
                <a:effectLst/>
                <a:latin typeface="Arial" panose="020B0604020202020204" pitchFamily="34" charset="0"/>
              </a:rPr>
              <a:t>Humani</a:t>
            </a:r>
            <a:r>
              <a:rPr lang="it-IT" b="0" i="0" u="none" strike="noStrike" dirty="0">
                <a:solidFill>
                  <a:srgbClr val="202122"/>
                </a:solidFill>
                <a:effectLst/>
                <a:latin typeface="Arial" panose="020B0604020202020204" pitchFamily="34" charset="0"/>
              </a:rPr>
              <a:t>, 1497.)</a:t>
            </a:r>
          </a:p>
          <a:p>
            <a:endParaRPr lang="it-IT" dirty="0"/>
          </a:p>
          <a:p>
            <a:endParaRPr lang="it-IT" dirty="0"/>
          </a:p>
        </p:txBody>
      </p:sp>
      <p:sp>
        <p:nvSpPr>
          <p:cNvPr id="4" name="Segnaposto numero diapositiva 3"/>
          <p:cNvSpPr>
            <a:spLocks noGrp="1"/>
          </p:cNvSpPr>
          <p:nvPr>
            <p:ph type="sldNum" sz="quarter" idx="5"/>
          </p:nvPr>
        </p:nvSpPr>
        <p:spPr/>
        <p:txBody>
          <a:bodyPr/>
          <a:lstStyle/>
          <a:p>
            <a:fld id="{B7A58DCE-C1B3-9948-BD3B-41E0E9D7E809}" type="slidenum">
              <a:rPr lang="it-IT" smtClean="0"/>
              <a:t>9</a:t>
            </a:fld>
            <a:endParaRPr lang="it-IT"/>
          </a:p>
        </p:txBody>
      </p:sp>
    </p:spTree>
    <p:extLst>
      <p:ext uri="{BB962C8B-B14F-4D97-AF65-F5344CB8AC3E}">
        <p14:creationId xmlns:p14="http://schemas.microsoft.com/office/powerpoint/2010/main" val="389253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A58DCE-C1B3-9948-BD3B-41E0E9D7E809}" type="slidenum">
              <a:rPr lang="it-IT" smtClean="0"/>
              <a:t>27</a:t>
            </a:fld>
            <a:endParaRPr lang="it-IT"/>
          </a:p>
        </p:txBody>
      </p:sp>
    </p:spTree>
    <p:extLst>
      <p:ext uri="{BB962C8B-B14F-4D97-AF65-F5344CB8AC3E}">
        <p14:creationId xmlns:p14="http://schemas.microsoft.com/office/powerpoint/2010/main" val="3916456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BDF68E2-58F2-4D09-BE8B-E3BD06533059}" type="datetimeFigureOut">
              <a:rPr lang="en-US" smtClean="0"/>
              <a:t>11/7/25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37672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8624D31-43A5-475A-80CF-332C9F6DCF35}"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943006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8624D31-43A5-475A-80CF-332C9F6DCF35}" type="datetimeFigureOut">
              <a:rPr lang="en-US" smtClean="0"/>
              <a:t>11/7/25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557287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8624D31-43A5-475A-80CF-332C9F6DCF35}" type="datetimeFigureOut">
              <a:rPr lang="en-US" smtClean="0"/>
              <a:t>11/7/25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76170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8624D31-43A5-475A-80CF-332C9F6DCF35}" type="datetimeFigureOut">
              <a:rPr lang="en-US" smtClean="0"/>
              <a:t>11/7/25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908270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98624D31-43A5-475A-80CF-332C9F6DCF35}" type="datetimeFigureOut">
              <a:rPr lang="en-US" smtClean="0"/>
              <a:t>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493403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98624D31-43A5-475A-80CF-332C9F6DCF35}" type="datetimeFigureOut">
              <a:rPr lang="en-US" smtClean="0"/>
              <a:t>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772089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02466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8624D31-43A5-475A-80CF-332C9F6DCF35}" type="datetimeFigureOut">
              <a:rPr lang="en-US" smtClean="0"/>
              <a:t>11/7/25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635067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a:t>
            </a:fld>
            <a:endParaRPr lang="en-US" dirty="0"/>
          </a:p>
        </p:txBody>
      </p:sp>
    </p:spTree>
    <p:extLst>
      <p:ext uri="{BB962C8B-B14F-4D97-AF65-F5344CB8AC3E}">
        <p14:creationId xmlns:p14="http://schemas.microsoft.com/office/powerpoint/2010/main" val="377465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0EBB0C4-6273-4C6E-B9BD-2EDC30F1CD52}" type="datetimeFigureOut">
              <a:rPr lang="en-US" smtClean="0"/>
              <a:t>11/7/25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9785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64407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13248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9683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0382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2ABBEA6-7C60-4B02-AE87-00D78D8422AF}"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2454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9CAD897-D46E-4AD2-BD9B-49DD3E640873}" type="datetimeFigureOut">
              <a:rPr lang="en-US" smtClean="0"/>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2846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624D31-43A5-475A-80CF-332C9F6DCF35}" type="datetimeFigureOut">
              <a:rPr lang="en-US" smtClean="0"/>
              <a:t>11/7/25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3407570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descr="Una pila di quotidiani">
            <a:extLst>
              <a:ext uri="{FF2B5EF4-FFF2-40B4-BE49-F238E27FC236}">
                <a16:creationId xmlns:a16="http://schemas.microsoft.com/office/drawing/2014/main" id="{9A9B10D2-F6BB-E78C-B353-AD0820807AC5}"/>
              </a:ext>
            </a:extLst>
          </p:cNvPr>
          <p:cNvPicPr>
            <a:picLocks noChangeAspect="1"/>
          </p:cNvPicPr>
          <p:nvPr/>
        </p:nvPicPr>
        <p:blipFill rotWithShape="1">
          <a:blip r:embed="rId2">
            <a:alphaModFix amt="40000"/>
          </a:blip>
          <a:srcRect t="18738" b="2591"/>
          <a:stretch/>
        </p:blipFill>
        <p:spPr>
          <a:xfrm>
            <a:off x="20" y="10"/>
            <a:ext cx="12191980" cy="6857990"/>
          </a:xfrm>
          <a:prstGeom prst="rect">
            <a:avLst/>
          </a:prstGeom>
        </p:spPr>
      </p:pic>
      <p:sp>
        <p:nvSpPr>
          <p:cNvPr id="2" name="Titolo 1"/>
          <p:cNvSpPr>
            <a:spLocks noGrp="1"/>
          </p:cNvSpPr>
          <p:nvPr>
            <p:ph type="ctrTitle"/>
          </p:nvPr>
        </p:nvSpPr>
        <p:spPr>
          <a:xfrm>
            <a:off x="1371600" y="2237173"/>
            <a:ext cx="9448800" cy="2602062"/>
          </a:xfrm>
        </p:spPr>
        <p:txBody>
          <a:bodyPr>
            <a:normAutofit/>
          </a:bodyPr>
          <a:lstStyle/>
          <a:p>
            <a:r>
              <a:rPr lang="it-IT"/>
              <a:t>Elementi di novità</a:t>
            </a:r>
            <a:endParaRPr lang="it-IT" dirty="0"/>
          </a:p>
        </p:txBody>
      </p:sp>
      <p:sp>
        <p:nvSpPr>
          <p:cNvPr id="3" name="Sottotitolo 2"/>
          <p:cNvSpPr>
            <a:spLocks noGrp="1"/>
          </p:cNvSpPr>
          <p:nvPr>
            <p:ph type="subTitle" idx="1"/>
          </p:nvPr>
        </p:nvSpPr>
        <p:spPr>
          <a:xfrm>
            <a:off x="1371600" y="4842935"/>
            <a:ext cx="9448800" cy="685800"/>
          </a:xfrm>
        </p:spPr>
        <p:txBody>
          <a:bodyPr>
            <a:normAutofit/>
          </a:bodyPr>
          <a:lstStyle/>
          <a:p>
            <a:r>
              <a:rPr lang="it-IT"/>
              <a:t>la </a:t>
            </a:r>
            <a:r>
              <a:rPr lang="it-IT" i="1"/>
              <a:t>devotio moderna</a:t>
            </a:r>
            <a:r>
              <a:rPr lang="it-IT"/>
              <a:t>, gli umanisti, le confraternite</a:t>
            </a:r>
            <a:endParaRPr lang="it-IT" dirty="0"/>
          </a:p>
        </p:txBody>
      </p:sp>
    </p:spTree>
    <p:extLst>
      <p:ext uri="{BB962C8B-B14F-4D97-AF65-F5344CB8AC3E}">
        <p14:creationId xmlns:p14="http://schemas.microsoft.com/office/powerpoint/2010/main" val="36190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7E3C04-022F-2E12-FF3D-161D9B6193BB}"/>
              </a:ext>
            </a:extLst>
          </p:cNvPr>
          <p:cNvSpPr>
            <a:spLocks noGrp="1"/>
          </p:cNvSpPr>
          <p:nvPr>
            <p:ph type="title"/>
          </p:nvPr>
        </p:nvSpPr>
        <p:spPr>
          <a:xfrm>
            <a:off x="2895600" y="764373"/>
            <a:ext cx="8610600" cy="1293028"/>
          </a:xfrm>
        </p:spPr>
        <p:txBody>
          <a:bodyPr>
            <a:normAutofit/>
          </a:bodyPr>
          <a:lstStyle/>
          <a:p>
            <a:r>
              <a:rPr lang="it-IT"/>
              <a:t>Confraternite</a:t>
            </a:r>
          </a:p>
        </p:txBody>
      </p:sp>
      <p:pic>
        <p:nvPicPr>
          <p:cNvPr id="1026" name="Picture 2" descr="Lorenzo Fasolo, Madonna della Misericordia.">
            <a:extLst>
              <a:ext uri="{FF2B5EF4-FFF2-40B4-BE49-F238E27FC236}">
                <a16:creationId xmlns:a16="http://schemas.microsoft.com/office/drawing/2014/main" id="{42BF2A7A-1542-0194-68E4-C2BF0C769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68" r="15418" b="1"/>
          <a:stretch>
            <a:fillRect/>
          </a:stretch>
        </p:blipFill>
        <p:spPr bwMode="auto">
          <a:xfrm>
            <a:off x="6858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26E12354-5DA2-4109-C12D-11A8532090DB}"/>
              </a:ext>
            </a:extLst>
          </p:cNvPr>
          <p:cNvSpPr>
            <a:spLocks noGrp="1"/>
          </p:cNvSpPr>
          <p:nvPr>
            <p:ph idx="1"/>
          </p:nvPr>
        </p:nvSpPr>
        <p:spPr>
          <a:xfrm>
            <a:off x="5689600" y="2194560"/>
            <a:ext cx="5816600" cy="4024125"/>
          </a:xfrm>
        </p:spPr>
        <p:txBody>
          <a:bodyPr>
            <a:normAutofit/>
          </a:bodyPr>
          <a:lstStyle/>
          <a:p>
            <a:r>
              <a:rPr lang="it-IT" sz="1700" b="1" i="0" u="none" strike="noStrike" dirty="0">
                <a:effectLst/>
              </a:rPr>
              <a:t>Natura:</a:t>
            </a:r>
            <a:r>
              <a:rPr lang="it-IT" sz="1700" b="0" i="0" u="none" strike="noStrike" dirty="0">
                <a:effectLst/>
              </a:rPr>
              <a:t> Associazioni religiose di laici, approvate dalla Chiesa.</a:t>
            </a:r>
          </a:p>
          <a:p>
            <a:pPr>
              <a:buFont typeface="Arial" panose="020B0604020202020204" pitchFamily="34" charset="0"/>
              <a:buChar char="•"/>
            </a:pPr>
            <a:r>
              <a:rPr lang="it-IT" sz="1700" b="1" i="0" u="none" strike="noStrike" dirty="0">
                <a:effectLst/>
              </a:rPr>
              <a:t>Scopo principale:</a:t>
            </a:r>
            <a:r>
              <a:rPr lang="it-IT" sz="1700" b="0" i="0" u="none" strike="noStrike" dirty="0">
                <a:effectLst/>
              </a:rPr>
              <a:t> La </a:t>
            </a:r>
            <a:r>
              <a:rPr lang="it-IT" sz="1700" b="0" i="1" u="none" strike="noStrike" dirty="0">
                <a:effectLst/>
              </a:rPr>
              <a:t>pietà religiosa</a:t>
            </a:r>
            <a:r>
              <a:rPr lang="it-IT" sz="1700" b="0" i="0" u="none" strike="noStrike" dirty="0">
                <a:effectLst/>
              </a:rPr>
              <a:t> e la </a:t>
            </a:r>
            <a:r>
              <a:rPr lang="it-IT" sz="1700" b="0" i="1" u="none" strike="noStrike" dirty="0">
                <a:effectLst/>
              </a:rPr>
              <a:t>carità</a:t>
            </a:r>
            <a:r>
              <a:rPr lang="it-IT" sz="1700" b="0" i="0" u="none" strike="noStrike" dirty="0">
                <a:effectLst/>
              </a:rPr>
              <a:t>. Si dedicavano a opere di misericordia (assistenza ai poveri, sepoltura dei morti, cura dei malati, doti per orfane, ecc.), ma anche alla devozione (processioni, preghiere, messe, feste patronali).</a:t>
            </a:r>
          </a:p>
          <a:p>
            <a:pPr>
              <a:buFont typeface="Arial" panose="020B0604020202020204" pitchFamily="34" charset="0"/>
              <a:buChar char="•"/>
            </a:pPr>
            <a:r>
              <a:rPr lang="it-IT" sz="1700" b="1" i="0" u="none" strike="noStrike" dirty="0">
                <a:effectLst/>
              </a:rPr>
              <a:t>Organizzazione:</a:t>
            </a:r>
            <a:r>
              <a:rPr lang="it-IT" sz="1700" b="0" i="0" u="none" strike="noStrike" dirty="0">
                <a:effectLst/>
              </a:rPr>
              <a:t> Avevano uno statuto, un oratorio o una cappella propria, un santo patrono e un abito o mantello distintivo.</a:t>
            </a:r>
          </a:p>
          <a:p>
            <a:pPr>
              <a:buFont typeface="Arial" panose="020B0604020202020204" pitchFamily="34" charset="0"/>
              <a:buChar char="•"/>
            </a:pPr>
            <a:r>
              <a:rPr lang="it-IT" sz="1700" b="1" i="0" u="none" strike="noStrike" dirty="0">
                <a:effectLst/>
              </a:rPr>
              <a:t>Esempi:</a:t>
            </a:r>
            <a:r>
              <a:rPr lang="it-IT" sz="1700" b="0" i="0" u="none" strike="noStrike" dirty="0">
                <a:effectLst/>
              </a:rPr>
              <a:t> Confraternita della Misericordia, Confraternita del Gonfalone, ecc.</a:t>
            </a:r>
          </a:p>
          <a:p>
            <a:r>
              <a:rPr lang="it-IT" sz="1700" b="1" i="0" u="none" strike="noStrike" dirty="0">
                <a:effectLst/>
              </a:rPr>
              <a:t>Funzione prevalente:</a:t>
            </a:r>
            <a:r>
              <a:rPr lang="it-IT" sz="1700" b="0" i="0" u="none" strike="noStrike" dirty="0">
                <a:effectLst/>
              </a:rPr>
              <a:t> religiosa e assistenziale.</a:t>
            </a:r>
          </a:p>
          <a:p>
            <a:endParaRPr lang="it-IT" sz="1700" dirty="0"/>
          </a:p>
        </p:txBody>
      </p:sp>
      <p:sp>
        <p:nvSpPr>
          <p:cNvPr id="4" name="CasellaDiTesto 3">
            <a:extLst>
              <a:ext uri="{FF2B5EF4-FFF2-40B4-BE49-F238E27FC236}">
                <a16:creationId xmlns:a16="http://schemas.microsoft.com/office/drawing/2014/main" id="{EF8625BA-4784-F2E3-7533-1C55E2A0B8D5}"/>
              </a:ext>
            </a:extLst>
          </p:cNvPr>
          <p:cNvSpPr txBox="1"/>
          <p:nvPr/>
        </p:nvSpPr>
        <p:spPr>
          <a:xfrm>
            <a:off x="685800" y="6032677"/>
            <a:ext cx="6078908" cy="461665"/>
          </a:xfrm>
          <a:prstGeom prst="rect">
            <a:avLst/>
          </a:prstGeom>
          <a:noFill/>
        </p:spPr>
        <p:txBody>
          <a:bodyPr wrap="none" rtlCol="0">
            <a:spAutoFit/>
          </a:bodyPr>
          <a:lstStyle/>
          <a:p>
            <a:r>
              <a:rPr lang="it-IT" sz="1200" dirty="0"/>
              <a:t>Museo Diocesano di Pavia, Madonna della Misericordia, </a:t>
            </a:r>
          </a:p>
          <a:p>
            <a:r>
              <a:rPr lang="it-IT" sz="1200" dirty="0"/>
              <a:t>Tavola originariamente nella chiesa dei Disciplini di Santa Maria delle Mille Virtù</a:t>
            </a:r>
          </a:p>
        </p:txBody>
      </p:sp>
    </p:spTree>
    <p:extLst>
      <p:ext uri="{BB962C8B-B14F-4D97-AF65-F5344CB8AC3E}">
        <p14:creationId xmlns:p14="http://schemas.microsoft.com/office/powerpoint/2010/main" val="14907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EF415F25-1623-E7A7-0564-7EDCF56F1C7E}"/>
              </a:ext>
            </a:extLst>
          </p:cNvPr>
          <p:cNvSpPr>
            <a:spLocks noGrp="1"/>
          </p:cNvSpPr>
          <p:nvPr>
            <p:ph type="title"/>
          </p:nvPr>
        </p:nvSpPr>
        <p:spPr>
          <a:xfrm>
            <a:off x="683609" y="764372"/>
            <a:ext cx="3173688" cy="5216013"/>
          </a:xfrm>
        </p:spPr>
        <p:txBody>
          <a:bodyPr>
            <a:normAutofit/>
          </a:bodyPr>
          <a:lstStyle/>
          <a:p>
            <a:r>
              <a:rPr lang="it-IT" sz="3700"/>
              <a:t>Compagnie</a:t>
            </a:r>
          </a:p>
        </p:txBody>
      </p:sp>
      <p:cxnSp>
        <p:nvCxnSpPr>
          <p:cNvPr id="17" name="Straight Connector 16">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AC495857-2BFE-7CC3-DF61-4CFE1E5CD8C7}"/>
              </a:ext>
            </a:extLst>
          </p:cNvPr>
          <p:cNvSpPr>
            <a:spLocks noGrp="1"/>
          </p:cNvSpPr>
          <p:nvPr>
            <p:ph idx="1"/>
          </p:nvPr>
        </p:nvSpPr>
        <p:spPr>
          <a:xfrm>
            <a:off x="4370138" y="764372"/>
            <a:ext cx="7086600" cy="5216013"/>
          </a:xfrm>
        </p:spPr>
        <p:txBody>
          <a:bodyPr anchor="ctr">
            <a:normAutofit/>
          </a:bodyPr>
          <a:lstStyle/>
          <a:p>
            <a:r>
              <a:rPr lang="it-IT" sz="1400" b="1" i="0" u="none" strike="noStrike" dirty="0">
                <a:effectLst/>
              </a:rPr>
              <a:t>Natura:</a:t>
            </a:r>
            <a:r>
              <a:rPr lang="it-IT" sz="1400" b="0" i="0" u="none" strike="noStrike" dirty="0">
                <a:effectLst/>
              </a:rPr>
              <a:t> Termine più ampio e meno preciso. Spesso sinonimo di confraternita, ma poteva indicare anche gruppi con funzioni </a:t>
            </a:r>
            <a:r>
              <a:rPr lang="it-IT" sz="1400" b="0" i="1" u="none" strike="noStrike" dirty="0">
                <a:effectLst/>
              </a:rPr>
              <a:t>devozionali, civiche o disciplinari</a:t>
            </a:r>
            <a:r>
              <a:rPr lang="it-IT" sz="1400" b="0" i="0" u="none" strike="noStrike" dirty="0">
                <a:effectLst/>
              </a:rPr>
              <a:t>.</a:t>
            </a:r>
          </a:p>
          <a:p>
            <a:pPr>
              <a:buFont typeface="Arial" panose="020B0604020202020204" pitchFamily="34" charset="0"/>
              <a:buChar char="•"/>
            </a:pPr>
            <a:r>
              <a:rPr lang="it-IT" sz="1400" b="1" i="0" u="none" strike="noStrike" dirty="0">
                <a:effectLst/>
              </a:rPr>
              <a:t>Scopo principale:</a:t>
            </a:r>
            <a:r>
              <a:rPr lang="it-IT" sz="1400" b="0" i="0" u="none" strike="noStrike" dirty="0">
                <a:effectLst/>
              </a:rPr>
              <a:t> Variabile — potevano essere compagnie </a:t>
            </a:r>
            <a:r>
              <a:rPr lang="it-IT" sz="1400" b="1" i="0" u="none" strike="noStrike" dirty="0">
                <a:effectLst/>
              </a:rPr>
              <a:t>penitenziali</a:t>
            </a:r>
            <a:r>
              <a:rPr lang="it-IT" sz="1400" b="0" i="0" u="none" strike="noStrike" dirty="0">
                <a:effectLst/>
              </a:rPr>
              <a:t> (che facevano processioni con flagellazioni), oppure </a:t>
            </a:r>
            <a:r>
              <a:rPr lang="it-IT" sz="1400" b="1" i="0" u="none" strike="noStrike" dirty="0">
                <a:effectLst/>
              </a:rPr>
              <a:t>devozionali</a:t>
            </a:r>
            <a:r>
              <a:rPr lang="it-IT" sz="1400" b="0" i="0" u="none" strike="noStrike" dirty="0">
                <a:effectLst/>
              </a:rPr>
              <a:t> legate a un santo o a una chiesa, oppure </a:t>
            </a:r>
            <a:r>
              <a:rPr lang="it-IT" sz="1400" b="1" i="0" u="none" strike="noStrike" dirty="0">
                <a:effectLst/>
              </a:rPr>
              <a:t>civiche</a:t>
            </a:r>
            <a:r>
              <a:rPr lang="it-IT" sz="1400" b="0" i="0" u="none" strike="noStrike" dirty="0">
                <a:effectLst/>
              </a:rPr>
              <a:t>, legate a un quartiere o mestiere.</a:t>
            </a:r>
          </a:p>
          <a:p>
            <a:pPr>
              <a:buFont typeface="Arial" panose="020B0604020202020204" pitchFamily="34" charset="0"/>
              <a:buChar char="•"/>
            </a:pPr>
            <a:r>
              <a:rPr lang="it-IT" sz="1400" b="1" i="0" u="none" strike="noStrike" dirty="0">
                <a:effectLst/>
              </a:rPr>
              <a:t>Organizzazione:</a:t>
            </a:r>
            <a:r>
              <a:rPr lang="it-IT" sz="1400" b="0" i="0" u="none" strike="noStrike" dirty="0">
                <a:effectLst/>
              </a:rPr>
              <a:t> Meno formalizzata delle confraternite; alcune compagnie erano temporanee (per una festa o un evento particolare).</a:t>
            </a:r>
          </a:p>
          <a:p>
            <a:pPr>
              <a:buFont typeface="Arial" panose="020B0604020202020204" pitchFamily="34" charset="0"/>
              <a:buChar char="•"/>
            </a:pPr>
            <a:r>
              <a:rPr lang="it-IT" sz="1400" b="1" i="0" u="none" strike="noStrike" dirty="0">
                <a:effectLst/>
              </a:rPr>
              <a:t>Esempi:</a:t>
            </a:r>
            <a:r>
              <a:rPr lang="it-IT" sz="1400" b="0" i="0" u="none" strike="noStrike" dirty="0">
                <a:effectLst/>
              </a:rPr>
              <a:t> Compagnie del Nome di Gesù, Compagnie dei Laudesi (che cantavano laudi religiose).</a:t>
            </a:r>
          </a:p>
          <a:p>
            <a:r>
              <a:rPr lang="it-IT" sz="1400" b="1" i="0" u="none" strike="noStrike" dirty="0">
                <a:effectLst/>
              </a:rPr>
              <a:t>Funzione prevalente:</a:t>
            </a:r>
            <a:r>
              <a:rPr lang="it-IT" sz="1400" b="0" i="0" u="none" strike="noStrike" dirty="0">
                <a:effectLst/>
              </a:rPr>
              <a:t> devozionale o comunitaria (meno vincolata di una confraternita).</a:t>
            </a:r>
          </a:p>
          <a:p>
            <a:r>
              <a:rPr lang="it-IT" sz="1400" dirty="0"/>
              <a:t>Esempio: La “Compagnia del Divino Amore” </a:t>
            </a:r>
          </a:p>
          <a:p>
            <a:pPr lvl="1"/>
            <a:r>
              <a:rPr lang="it-IT" sz="1400" dirty="0"/>
              <a:t>Fondato a Genova da alcuni laici (Ettore Vernazza, su impulso di S. Caterina Fieschi Adorno)</a:t>
            </a:r>
          </a:p>
          <a:p>
            <a:pPr lvl="1"/>
            <a:r>
              <a:rPr lang="it-IT" sz="1400" dirty="0"/>
              <a:t>Primi statuti nel 1497</a:t>
            </a:r>
          </a:p>
          <a:p>
            <a:pPr lvl="1"/>
            <a:r>
              <a:rPr lang="it-IT" sz="1400" dirty="0"/>
              <a:t>Numero chiuso di membri (36 laici e 4 sacerdoti)</a:t>
            </a:r>
          </a:p>
          <a:p>
            <a:pPr lvl="1"/>
            <a:r>
              <a:rPr lang="it-IT" sz="1400" dirty="0"/>
              <a:t>Programma di vita</a:t>
            </a:r>
          </a:p>
          <a:p>
            <a:pPr lvl="1"/>
            <a:r>
              <a:rPr lang="it-IT" sz="1400" dirty="0"/>
              <a:t>Ospedali per i malati, case di recupero per le ex-prostitute</a:t>
            </a:r>
          </a:p>
          <a:p>
            <a:pPr lvl="1"/>
            <a:r>
              <a:rPr lang="it-IT" sz="1400" dirty="0"/>
              <a:t>Diffusione in Italia</a:t>
            </a:r>
          </a:p>
          <a:p>
            <a:endParaRPr lang="it-IT" sz="1400" dirty="0"/>
          </a:p>
        </p:txBody>
      </p:sp>
    </p:spTree>
    <p:extLst>
      <p:ext uri="{BB962C8B-B14F-4D97-AF65-F5344CB8AC3E}">
        <p14:creationId xmlns:p14="http://schemas.microsoft.com/office/powerpoint/2010/main" val="294863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7C98077-62E7-CF6A-7AC4-9C036216EE07}"/>
              </a:ext>
            </a:extLst>
          </p:cNvPr>
          <p:cNvSpPr>
            <a:spLocks noGrp="1"/>
          </p:cNvSpPr>
          <p:nvPr>
            <p:ph type="title"/>
          </p:nvPr>
        </p:nvSpPr>
        <p:spPr>
          <a:xfrm>
            <a:off x="4090507" y="764372"/>
            <a:ext cx="7434070" cy="1432289"/>
          </a:xfrm>
        </p:spPr>
        <p:txBody>
          <a:bodyPr>
            <a:normAutofit/>
          </a:bodyPr>
          <a:lstStyle/>
          <a:p>
            <a:r>
              <a:rPr lang="it-IT" dirty="0"/>
              <a:t>Terzi ordini</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E6AAA93-EC5F-4241-A5A3-7E599ABC0C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
        <p:nvSpPr>
          <p:cNvPr id="3" name="Segnaposto contenuto 2">
            <a:extLst>
              <a:ext uri="{FF2B5EF4-FFF2-40B4-BE49-F238E27FC236}">
                <a16:creationId xmlns:a16="http://schemas.microsoft.com/office/drawing/2014/main" id="{48AD946E-F38B-F6DD-A98C-067C99B01B66}"/>
              </a:ext>
            </a:extLst>
          </p:cNvPr>
          <p:cNvSpPr>
            <a:spLocks noGrp="1"/>
          </p:cNvSpPr>
          <p:nvPr>
            <p:ph idx="1"/>
          </p:nvPr>
        </p:nvSpPr>
        <p:spPr>
          <a:xfrm>
            <a:off x="4090507" y="2628900"/>
            <a:ext cx="7454077" cy="3589785"/>
          </a:xfrm>
        </p:spPr>
        <p:txBody>
          <a:bodyPr>
            <a:normAutofit/>
          </a:bodyPr>
          <a:lstStyle/>
          <a:p>
            <a:r>
              <a:rPr lang="it-IT" sz="1900" b="1" i="0" u="none" strike="noStrike">
                <a:effectLst/>
              </a:rPr>
              <a:t>Natura:</a:t>
            </a:r>
            <a:r>
              <a:rPr lang="it-IT" sz="1900" b="0" i="0" u="none" strike="noStrike">
                <a:effectLst/>
              </a:rPr>
              <a:t> Rami laicali di </a:t>
            </a:r>
            <a:r>
              <a:rPr lang="it-IT" sz="1900" b="0" i="1" u="none" strike="noStrike">
                <a:effectLst/>
              </a:rPr>
              <a:t>ordini religiosi</a:t>
            </a:r>
            <a:r>
              <a:rPr lang="it-IT" sz="1900" b="0" i="0" u="none" strike="noStrike">
                <a:effectLst/>
              </a:rPr>
              <a:t> (francescano, domenicano, carmelitano, ecc.).</a:t>
            </a:r>
          </a:p>
          <a:p>
            <a:pPr>
              <a:buFont typeface="Arial" panose="020B0604020202020204" pitchFamily="34" charset="0"/>
              <a:buChar char="•"/>
            </a:pPr>
            <a:r>
              <a:rPr lang="it-IT" sz="1900" b="1" i="0" u="none" strike="noStrike">
                <a:effectLst/>
              </a:rPr>
              <a:t>Scopo principale:</a:t>
            </a:r>
            <a:r>
              <a:rPr lang="it-IT" sz="1900" b="0" i="0" u="none" strike="noStrike">
                <a:effectLst/>
              </a:rPr>
              <a:t> Permettere ai laici di condividere lo spirito e la regola di un ordine religioso </a:t>
            </a:r>
            <a:r>
              <a:rPr lang="it-IT" sz="1900" b="0" i="1" u="none" strike="noStrike">
                <a:effectLst/>
              </a:rPr>
              <a:t>senza entrare in convento</a:t>
            </a:r>
            <a:r>
              <a:rPr lang="it-IT" sz="1900" b="0" i="0" u="none" strike="noStrike">
                <a:effectLst/>
              </a:rPr>
              <a:t>.</a:t>
            </a:r>
          </a:p>
          <a:p>
            <a:pPr>
              <a:buFont typeface="Arial" panose="020B0604020202020204" pitchFamily="34" charset="0"/>
              <a:buChar char="•"/>
            </a:pPr>
            <a:r>
              <a:rPr lang="it-IT" sz="1900" b="1" i="0" u="none" strike="noStrike">
                <a:effectLst/>
              </a:rPr>
              <a:t>Organizzazione:</a:t>
            </a:r>
            <a:r>
              <a:rPr lang="it-IT" sz="1900" b="0" i="0" u="none" strike="noStrike">
                <a:effectLst/>
              </a:rPr>
              <a:t> Avevano una </a:t>
            </a:r>
            <a:r>
              <a:rPr lang="it-IT" sz="1900" b="0" i="1" u="none" strike="noStrike">
                <a:effectLst/>
              </a:rPr>
              <a:t>regola approvata dal Papa</a:t>
            </a:r>
            <a:r>
              <a:rPr lang="it-IT" sz="1900" b="0" i="0" u="none" strike="noStrike">
                <a:effectLst/>
              </a:rPr>
              <a:t>, vivevano nel mondo ma seguivano voti mitigati (castità coniugale, sobrietà, preghiera quotidiana, opere di carità).</a:t>
            </a:r>
          </a:p>
          <a:p>
            <a:pPr>
              <a:buFont typeface="Arial" panose="020B0604020202020204" pitchFamily="34" charset="0"/>
              <a:buChar char="•"/>
            </a:pPr>
            <a:r>
              <a:rPr lang="it-IT" sz="1900" b="1" i="0" u="none" strike="noStrike">
                <a:effectLst/>
              </a:rPr>
              <a:t>Esempi:</a:t>
            </a:r>
            <a:r>
              <a:rPr lang="it-IT" sz="1900" b="0" i="0" u="none" strike="noStrike">
                <a:effectLst/>
              </a:rPr>
              <a:t> Terz’ordine francescano, Terz’ordine domenicano, Terz’ordine carmelitano, «oblati» benedettini…</a:t>
            </a:r>
          </a:p>
          <a:p>
            <a:r>
              <a:rPr lang="it-IT" sz="1900" b="1" i="0" u="none" strike="noStrike">
                <a:effectLst/>
              </a:rPr>
              <a:t>Funzione prevalente:</a:t>
            </a:r>
            <a:r>
              <a:rPr lang="it-IT" sz="1900" b="0" i="0" u="none" strike="noStrike">
                <a:effectLst/>
              </a:rPr>
              <a:t> spirituale e di perfezione cristiana personale, secondo il carisma di un ordine.</a:t>
            </a:r>
          </a:p>
          <a:p>
            <a:endParaRPr lang="it-IT" sz="1900"/>
          </a:p>
        </p:txBody>
      </p:sp>
    </p:spTree>
    <p:extLst>
      <p:ext uri="{BB962C8B-B14F-4D97-AF65-F5344CB8AC3E}">
        <p14:creationId xmlns:p14="http://schemas.microsoft.com/office/powerpoint/2010/main" val="291866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7D74B2-7822-70CF-31E3-27BF609CDAFB}"/>
              </a:ext>
            </a:extLst>
          </p:cNvPr>
          <p:cNvSpPr>
            <a:spLocks noGrp="1"/>
          </p:cNvSpPr>
          <p:nvPr>
            <p:ph type="title"/>
          </p:nvPr>
        </p:nvSpPr>
        <p:spPr>
          <a:xfrm>
            <a:off x="4090507" y="764373"/>
            <a:ext cx="7434070" cy="1474330"/>
          </a:xfrm>
        </p:spPr>
        <p:txBody>
          <a:bodyPr>
            <a:normAutofit/>
          </a:bodyPr>
          <a:lstStyle/>
          <a:p>
            <a:r>
              <a:rPr lang="it-IT" dirty="0"/>
              <a:t>Il contesto urbano del XV secolo</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6832AB96-8B16-492E-9F0F-12367FB293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
        <p:nvSpPr>
          <p:cNvPr id="3" name="Segnaposto contenuto 2">
            <a:extLst>
              <a:ext uri="{FF2B5EF4-FFF2-40B4-BE49-F238E27FC236}">
                <a16:creationId xmlns:a16="http://schemas.microsoft.com/office/drawing/2014/main" id="{A2BD3C0B-755E-34DE-A5AB-F30064324060}"/>
              </a:ext>
            </a:extLst>
          </p:cNvPr>
          <p:cNvSpPr>
            <a:spLocks noGrp="1"/>
          </p:cNvSpPr>
          <p:nvPr>
            <p:ph idx="1"/>
          </p:nvPr>
        </p:nvSpPr>
        <p:spPr>
          <a:xfrm>
            <a:off x="4090507" y="2628900"/>
            <a:ext cx="7454077" cy="3589785"/>
          </a:xfrm>
        </p:spPr>
        <p:txBody>
          <a:bodyPr>
            <a:normAutofit/>
          </a:bodyPr>
          <a:lstStyle/>
          <a:p>
            <a:pPr marL="0" indent="0">
              <a:buNone/>
            </a:pPr>
            <a:r>
              <a:rPr lang="it-IT" sz="2000" b="0" i="0" u="none" strike="noStrike">
                <a:effectLst/>
              </a:rPr>
              <a:t>Nel Quattrocento, le città italiane — come Firenze, Venezia, Siena, Bologna, Perugia — erano il cuore della vita religiosa e civile.</a:t>
            </a:r>
            <a:br>
              <a:rPr lang="it-IT" sz="2000" b="0" i="0" u="none" strike="noStrike">
                <a:effectLst/>
              </a:rPr>
            </a:br>
            <a:r>
              <a:rPr lang="it-IT" sz="2000" b="0" i="0" u="none" strike="noStrike">
                <a:effectLst/>
              </a:rPr>
              <a:t>La Chiesa istituzionale (vescovi, ordini monastici, parroci) non bastava da sola a coprire i bisogni spirituali, sociali e materiali della popolazione.</a:t>
            </a:r>
            <a:br>
              <a:rPr lang="it-IT" sz="2000" b="0" i="0" u="none" strike="noStrike">
                <a:effectLst/>
              </a:rPr>
            </a:br>
            <a:r>
              <a:rPr lang="it-IT" sz="2000" b="0" i="0" u="none" strike="noStrike">
                <a:effectLst/>
              </a:rPr>
              <a:t>Qui entrano in gioco </a:t>
            </a:r>
            <a:r>
              <a:rPr lang="it-IT" sz="2000" b="1" i="0" u="none" strike="noStrike">
                <a:effectLst/>
              </a:rPr>
              <a:t>le associazioni laicali</a:t>
            </a:r>
            <a:r>
              <a:rPr lang="it-IT" sz="2000" b="0" i="0" u="none" strike="noStrike">
                <a:effectLst/>
              </a:rPr>
              <a:t>, che:</a:t>
            </a:r>
          </a:p>
          <a:p>
            <a:pPr>
              <a:buFont typeface="Arial" panose="020B0604020202020204" pitchFamily="34" charset="0"/>
              <a:buChar char="•"/>
            </a:pPr>
            <a:r>
              <a:rPr lang="it-IT" sz="2000" b="0" i="0" u="none" strike="noStrike">
                <a:effectLst/>
              </a:rPr>
              <a:t>radicavano la religione nel tessuto sociale,</a:t>
            </a:r>
          </a:p>
          <a:p>
            <a:pPr>
              <a:buFont typeface="Arial" panose="020B0604020202020204" pitchFamily="34" charset="0"/>
              <a:buChar char="•"/>
            </a:pPr>
            <a:r>
              <a:rPr lang="it-IT" sz="2000" b="0" i="0" u="none" strike="noStrike">
                <a:effectLst/>
              </a:rPr>
              <a:t>organizzavano la solidarietà,</a:t>
            </a:r>
          </a:p>
          <a:p>
            <a:pPr>
              <a:buFont typeface="Arial" panose="020B0604020202020204" pitchFamily="34" charset="0"/>
              <a:buChar char="•"/>
            </a:pPr>
            <a:r>
              <a:rPr lang="it-IT" sz="2000" b="0" i="0" u="none" strike="noStrike">
                <a:effectLst/>
              </a:rPr>
              <a:t>e spesso sostenevano anche l’ordine pubblico.</a:t>
            </a:r>
          </a:p>
          <a:p>
            <a:endParaRPr lang="it-IT" sz="2000"/>
          </a:p>
        </p:txBody>
      </p:sp>
    </p:spTree>
    <p:extLst>
      <p:ext uri="{BB962C8B-B14F-4D97-AF65-F5344CB8AC3E}">
        <p14:creationId xmlns:p14="http://schemas.microsoft.com/office/powerpoint/2010/main" val="74057151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2" name="Titolo 1">
            <a:extLst>
              <a:ext uri="{FF2B5EF4-FFF2-40B4-BE49-F238E27FC236}">
                <a16:creationId xmlns:a16="http://schemas.microsoft.com/office/drawing/2014/main" id="{8E749BDC-8E3B-EE37-19AC-F5B6ADC84DB7}"/>
              </a:ext>
            </a:extLst>
          </p:cNvPr>
          <p:cNvSpPr>
            <a:spLocks noGrp="1"/>
          </p:cNvSpPr>
          <p:nvPr>
            <p:ph type="title"/>
          </p:nvPr>
        </p:nvSpPr>
        <p:spPr>
          <a:xfrm>
            <a:off x="1001486" y="4771908"/>
            <a:ext cx="9845190" cy="1293028"/>
          </a:xfrm>
        </p:spPr>
        <p:txBody>
          <a:bodyPr>
            <a:normAutofit/>
          </a:bodyPr>
          <a:lstStyle/>
          <a:p>
            <a:pPr algn="l"/>
            <a:r>
              <a:rPr lang="it-IT" dirty="0"/>
              <a:t>Le confraternite: “il volto caritativo” della città</a:t>
            </a:r>
            <a:endParaRPr lang="it-IT"/>
          </a:p>
        </p:txBody>
      </p:sp>
      <p:sp>
        <p:nvSpPr>
          <p:cNvPr id="3" name="Segnaposto contenuto 2">
            <a:extLst>
              <a:ext uri="{FF2B5EF4-FFF2-40B4-BE49-F238E27FC236}">
                <a16:creationId xmlns:a16="http://schemas.microsoft.com/office/drawing/2014/main" id="{30750DA7-A21C-1769-5C3A-30F38C7C74D5}"/>
              </a:ext>
            </a:extLst>
          </p:cNvPr>
          <p:cNvSpPr>
            <a:spLocks noGrp="1"/>
          </p:cNvSpPr>
          <p:nvPr>
            <p:ph idx="1"/>
          </p:nvPr>
        </p:nvSpPr>
        <p:spPr>
          <a:xfrm>
            <a:off x="804334" y="630827"/>
            <a:ext cx="9222535" cy="3845311"/>
          </a:xfrm>
        </p:spPr>
        <p:txBody>
          <a:bodyPr anchor="ctr">
            <a:normAutofit/>
          </a:bodyPr>
          <a:lstStyle/>
          <a:p>
            <a:pPr marL="0" indent="0">
              <a:buNone/>
            </a:pPr>
            <a:endParaRPr lang="it-IT" sz="1400" b="1" i="0" u="none" strike="noStrike">
              <a:effectLst/>
            </a:endParaRPr>
          </a:p>
          <a:p>
            <a:pPr marL="0" indent="0">
              <a:buNone/>
            </a:pPr>
            <a:r>
              <a:rPr lang="it-IT" sz="1400" b="0" i="0" u="none" strike="noStrike">
                <a:effectLst/>
              </a:rPr>
              <a:t>Le confraternite erano il braccio operativo della carità cristiana.</a:t>
            </a:r>
            <a:br>
              <a:rPr lang="it-IT" sz="1400" b="0" i="0" u="none" strike="noStrike">
                <a:effectLst/>
              </a:rPr>
            </a:br>
            <a:endParaRPr lang="it-IT" sz="1400" b="0" i="0" u="none" strike="noStrike">
              <a:effectLst/>
            </a:endParaRPr>
          </a:p>
          <a:p>
            <a:r>
              <a:rPr lang="it-IT" sz="1400" b="0" i="0" u="none" strike="noStrike">
                <a:effectLst/>
              </a:rPr>
              <a:t>Nel XV secolo:</a:t>
            </a:r>
          </a:p>
          <a:p>
            <a:pPr lvl="1"/>
            <a:r>
              <a:rPr lang="it-IT" sz="1400" b="0" i="0" u="none" strike="noStrike">
                <a:effectLst/>
              </a:rPr>
              <a:t>gestivano </a:t>
            </a:r>
            <a:r>
              <a:rPr lang="it-IT" sz="1400" b="1" i="0" u="none" strike="noStrike">
                <a:effectLst/>
              </a:rPr>
              <a:t>ospedali, orfanotrofi, ospizi, monti di pietà</a:t>
            </a:r>
            <a:r>
              <a:rPr lang="it-IT" sz="1400" b="0" i="0" u="none" strike="noStrike">
                <a:effectLst/>
              </a:rPr>
              <a:t> (istituzioni di credito a basso interesse nate per contrastare l’usura);</a:t>
            </a:r>
          </a:p>
          <a:p>
            <a:pPr lvl="1"/>
            <a:r>
              <a:rPr lang="it-IT" sz="1400" b="0" i="0" u="none" strike="noStrike">
                <a:effectLst/>
              </a:rPr>
              <a:t>organizzavano la </a:t>
            </a:r>
            <a:r>
              <a:rPr lang="it-IT" sz="1400" b="1" i="0" u="none" strike="noStrike">
                <a:effectLst/>
              </a:rPr>
              <a:t>sepoltura dei poveri</a:t>
            </a:r>
            <a:r>
              <a:rPr lang="it-IT" sz="1400" b="0" i="0" u="none" strike="noStrike">
                <a:effectLst/>
              </a:rPr>
              <a:t>, l’assistenza ai condannati a morte, e il sostegno alle vedove e agli orfani;</a:t>
            </a:r>
          </a:p>
          <a:p>
            <a:pPr lvl="1"/>
            <a:r>
              <a:rPr lang="it-IT" sz="1400" b="0" i="0" u="none" strike="noStrike">
                <a:effectLst/>
              </a:rPr>
              <a:t>partecipavano alle grandi </a:t>
            </a:r>
            <a:r>
              <a:rPr lang="it-IT" sz="1400" b="1" i="0" u="none" strike="noStrike">
                <a:effectLst/>
              </a:rPr>
              <a:t>processioni religiose</a:t>
            </a:r>
            <a:r>
              <a:rPr lang="it-IT" sz="1400" b="0" i="0" u="none" strike="noStrike">
                <a:effectLst/>
              </a:rPr>
              <a:t> (Corpus Domini, Settimana Santa) mostrando la coesione della città.</a:t>
            </a:r>
          </a:p>
          <a:p>
            <a:pPr lvl="1"/>
            <a:r>
              <a:rPr lang="it-IT" sz="1400" b="0" i="0" u="none" strike="noStrike">
                <a:effectLst/>
              </a:rPr>
              <a:t>👉 A </a:t>
            </a:r>
            <a:r>
              <a:rPr lang="it-IT" sz="1400" b="1" i="0" u="none" strike="noStrike">
                <a:effectLst/>
              </a:rPr>
              <a:t>Firenze</a:t>
            </a:r>
            <a:r>
              <a:rPr lang="it-IT" sz="1400" b="0" i="0" u="none" strike="noStrike">
                <a:effectLst/>
              </a:rPr>
              <a:t>, ad esempio, la </a:t>
            </a:r>
            <a:r>
              <a:rPr lang="it-IT" sz="1400" b="0" i="1" u="none" strike="noStrike">
                <a:effectLst/>
              </a:rPr>
              <a:t>Confraternita della Misericordia</a:t>
            </a:r>
            <a:r>
              <a:rPr lang="it-IT" sz="1400" b="0" i="0" u="none" strike="noStrike">
                <a:effectLst/>
              </a:rPr>
              <a:t> (già attiva dal Trecento) accompagnava i malati e raccoglieva elemosine.</a:t>
            </a:r>
            <a:br>
              <a:rPr lang="it-IT" sz="1400" b="0" i="0" u="none" strike="noStrike">
                <a:effectLst/>
              </a:rPr>
            </a:br>
            <a:r>
              <a:rPr lang="it-IT" sz="1400" b="0" i="0" u="none" strike="noStrike">
                <a:effectLst/>
              </a:rPr>
              <a:t>👉 A </a:t>
            </a:r>
            <a:r>
              <a:rPr lang="it-IT" sz="1400" b="1" i="0" u="none" strike="noStrike">
                <a:effectLst/>
              </a:rPr>
              <a:t>Siena</a:t>
            </a:r>
            <a:r>
              <a:rPr lang="it-IT" sz="1400" b="0" i="0" u="none" strike="noStrike">
                <a:effectLst/>
              </a:rPr>
              <a:t>, la </a:t>
            </a:r>
            <a:r>
              <a:rPr lang="it-IT" sz="1400" b="0" i="1" u="none" strike="noStrike">
                <a:effectLst/>
              </a:rPr>
              <a:t>Compagnia di Santa Maria della Scala</a:t>
            </a:r>
            <a:r>
              <a:rPr lang="it-IT" sz="1400" b="0" i="0" u="none" strike="noStrike">
                <a:effectLst/>
              </a:rPr>
              <a:t> gestiva l’ospedale omonimo, una delle più grandi istituzioni assistenziali d’Europa.</a:t>
            </a:r>
          </a:p>
          <a:p>
            <a:r>
              <a:rPr lang="it-IT" sz="1400" b="0" i="0" u="none" strike="noStrike">
                <a:effectLst/>
              </a:rPr>
              <a:t>Le confraternite erano anche </a:t>
            </a:r>
            <a:r>
              <a:rPr lang="it-IT" sz="1400" b="1" i="0" u="none" strike="noStrike">
                <a:effectLst/>
              </a:rPr>
              <a:t>luoghi di status e reputazione civica</a:t>
            </a:r>
            <a:r>
              <a:rPr lang="it-IT" sz="1400" b="0" i="0" u="none" strike="noStrike">
                <a:effectLst/>
              </a:rPr>
              <a:t>: iscriversi a una confraternita prestigiosa era segno di rispettabilità sociale.</a:t>
            </a:r>
          </a:p>
          <a:p>
            <a:endParaRPr lang="it-IT" sz="1400"/>
          </a:p>
        </p:txBody>
      </p:sp>
    </p:spTree>
    <p:extLst>
      <p:ext uri="{BB962C8B-B14F-4D97-AF65-F5344CB8AC3E}">
        <p14:creationId xmlns:p14="http://schemas.microsoft.com/office/powerpoint/2010/main" val="79091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9F949248-24E5-BC6D-6531-44415CF5FBF3}"/>
              </a:ext>
            </a:extLst>
          </p:cNvPr>
          <p:cNvSpPr>
            <a:spLocks noGrp="1"/>
          </p:cNvSpPr>
          <p:nvPr>
            <p:ph type="title"/>
          </p:nvPr>
        </p:nvSpPr>
        <p:spPr>
          <a:xfrm>
            <a:off x="683609" y="764372"/>
            <a:ext cx="3173688" cy="5216013"/>
          </a:xfrm>
        </p:spPr>
        <p:txBody>
          <a:bodyPr>
            <a:normAutofit/>
          </a:bodyPr>
          <a:lstStyle/>
          <a:p>
            <a:r>
              <a:rPr lang="it-IT" sz="3100"/>
              <a:t>Le compagnie: devozione popolare e identità comunitaria</a:t>
            </a:r>
            <a:br>
              <a:rPr lang="it-IT" sz="3100"/>
            </a:br>
            <a:endParaRPr lang="it-IT" sz="3100"/>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E084C976-A239-813F-8A9E-ECBF4EC3FDD4}"/>
              </a:ext>
            </a:extLst>
          </p:cNvPr>
          <p:cNvSpPr>
            <a:spLocks noGrp="1"/>
          </p:cNvSpPr>
          <p:nvPr>
            <p:ph idx="1"/>
          </p:nvPr>
        </p:nvSpPr>
        <p:spPr>
          <a:xfrm>
            <a:off x="4370138" y="764372"/>
            <a:ext cx="7086600" cy="5216013"/>
          </a:xfrm>
        </p:spPr>
        <p:txBody>
          <a:bodyPr anchor="ctr">
            <a:normAutofit/>
          </a:bodyPr>
          <a:lstStyle/>
          <a:p>
            <a:pPr marL="0" indent="0">
              <a:buNone/>
            </a:pPr>
            <a:r>
              <a:rPr lang="it-IT" sz="1700" b="0" i="0" u="none" strike="noStrike">
                <a:effectLst/>
              </a:rPr>
              <a:t>Le compagnie erano più varie e “flessibili”.</a:t>
            </a:r>
            <a:br>
              <a:rPr lang="it-IT" sz="1700" b="0" i="0" u="none" strike="noStrike">
                <a:effectLst/>
              </a:rPr>
            </a:br>
            <a:endParaRPr lang="it-IT" sz="1700" b="0" i="0" u="none" strike="noStrike">
              <a:effectLst/>
            </a:endParaRPr>
          </a:p>
          <a:p>
            <a:pPr marL="0" indent="0">
              <a:buNone/>
            </a:pPr>
            <a:r>
              <a:rPr lang="it-IT" sz="1700" b="0" i="0" u="none" strike="noStrike">
                <a:effectLst/>
              </a:rPr>
              <a:t>Nel XV secolo, troviamo:</a:t>
            </a:r>
          </a:p>
          <a:p>
            <a:pPr>
              <a:buFont typeface="Arial" panose="020B0604020202020204" pitchFamily="34" charset="0"/>
              <a:buChar char="•"/>
            </a:pPr>
            <a:r>
              <a:rPr lang="it-IT" sz="1700" b="1" i="0" u="none" strike="noStrike">
                <a:effectLst/>
              </a:rPr>
              <a:t>compagnie penitenziali</a:t>
            </a:r>
            <a:r>
              <a:rPr lang="it-IT" sz="1700" b="0" i="0" u="none" strike="noStrike">
                <a:effectLst/>
              </a:rPr>
              <a:t> (flagellanti, disciplinati), che praticavano la penitenza pubblica durante crisi, pestilenze o guerre;</a:t>
            </a:r>
          </a:p>
          <a:p>
            <a:pPr>
              <a:buFont typeface="Arial" panose="020B0604020202020204" pitchFamily="34" charset="0"/>
              <a:buChar char="•"/>
            </a:pPr>
            <a:r>
              <a:rPr lang="it-IT" sz="1700" b="1" i="0" u="none" strike="noStrike">
                <a:effectLst/>
              </a:rPr>
              <a:t>compagnie devozionali</a:t>
            </a:r>
            <a:r>
              <a:rPr lang="it-IT" sz="1700" b="0" i="0" u="none" strike="noStrike">
                <a:effectLst/>
              </a:rPr>
              <a:t>, che cantavano laudi religiose o veneravano un santo particolare;</a:t>
            </a:r>
          </a:p>
          <a:p>
            <a:pPr>
              <a:buFont typeface="Arial" panose="020B0604020202020204" pitchFamily="34" charset="0"/>
              <a:buChar char="•"/>
            </a:pPr>
            <a:r>
              <a:rPr lang="it-IT" sz="1700" b="1" i="0" u="none" strike="noStrike">
                <a:effectLst/>
              </a:rPr>
              <a:t>compagnie civiche o di mestiere</a:t>
            </a:r>
            <a:r>
              <a:rPr lang="it-IT" sz="1700" b="0" i="0" u="none" strike="noStrike">
                <a:effectLst/>
              </a:rPr>
              <a:t>, legate a corporazioni artigiane o a quartieri cittadini.</a:t>
            </a:r>
          </a:p>
          <a:p>
            <a:r>
              <a:rPr lang="it-IT" sz="1700" b="0" i="0" u="none" strike="noStrike">
                <a:effectLst/>
              </a:rPr>
              <a:t>A </a:t>
            </a:r>
            <a:r>
              <a:rPr lang="it-IT" sz="1700" b="1" i="0" u="none" strike="noStrike">
                <a:effectLst/>
              </a:rPr>
              <a:t>Firenze</a:t>
            </a:r>
            <a:r>
              <a:rPr lang="it-IT" sz="1700" b="0" i="0" u="none" strike="noStrike">
                <a:effectLst/>
              </a:rPr>
              <a:t>, la </a:t>
            </a:r>
            <a:r>
              <a:rPr lang="it-IT" sz="1700" b="0" i="1" u="none" strike="noStrike">
                <a:effectLst/>
              </a:rPr>
              <a:t>Compagnia dei Laudesi di Santa Maria Novella</a:t>
            </a:r>
            <a:r>
              <a:rPr lang="it-IT" sz="1700" b="0" i="0" u="none" strike="noStrike">
                <a:effectLst/>
              </a:rPr>
              <a:t> era famosa per i suoi canti spirituali (da cui nacque anche la </a:t>
            </a:r>
            <a:r>
              <a:rPr lang="it-IT" sz="1700" b="0" i="1" u="none" strike="noStrike">
                <a:effectLst/>
              </a:rPr>
              <a:t>lauda</a:t>
            </a:r>
            <a:r>
              <a:rPr lang="it-IT" sz="1700" b="0" i="0" u="none" strike="noStrike">
                <a:effectLst/>
              </a:rPr>
              <a:t> come forma musicale).</a:t>
            </a:r>
            <a:br>
              <a:rPr lang="it-IT" sz="1700" b="0" i="0" u="none" strike="noStrike">
                <a:effectLst/>
              </a:rPr>
            </a:br>
            <a:r>
              <a:rPr lang="it-IT" sz="1700" b="0" i="0" u="none" strike="noStrike">
                <a:effectLst/>
              </a:rPr>
              <a:t>In </a:t>
            </a:r>
            <a:r>
              <a:rPr lang="it-IT" sz="1700" b="1" i="0" u="none" strike="noStrike">
                <a:effectLst/>
              </a:rPr>
              <a:t>Umbria e Toscana</a:t>
            </a:r>
            <a:r>
              <a:rPr lang="it-IT" sz="1700" b="0" i="0" u="none" strike="noStrike">
                <a:effectLst/>
              </a:rPr>
              <a:t>, le compagnie penitenziali avevano grande visibilità nelle processioni della Settimana Santa.</a:t>
            </a:r>
          </a:p>
          <a:p>
            <a:r>
              <a:rPr lang="it-IT" sz="1700" b="0" i="0" u="none" strike="noStrike">
                <a:effectLst/>
              </a:rPr>
              <a:t>👉 Erano quindi </a:t>
            </a:r>
            <a:r>
              <a:rPr lang="it-IT" sz="1700" b="1" i="0" u="none" strike="noStrike">
                <a:effectLst/>
              </a:rPr>
              <a:t>spazi di religiosità collettiva</a:t>
            </a:r>
            <a:r>
              <a:rPr lang="it-IT" sz="1700" b="0" i="0" u="none" strike="noStrike">
                <a:effectLst/>
              </a:rPr>
              <a:t>, ma anche di </a:t>
            </a:r>
            <a:r>
              <a:rPr lang="it-IT" sz="1700" b="1" i="0" u="none" strike="noStrike">
                <a:effectLst/>
              </a:rPr>
              <a:t>identità locale</a:t>
            </a:r>
            <a:r>
              <a:rPr lang="it-IT" sz="1700" b="0" i="0" u="none" strike="noStrike">
                <a:effectLst/>
              </a:rPr>
              <a:t> (quartiere, mestiere, gruppo sociale).</a:t>
            </a:r>
          </a:p>
          <a:p>
            <a:endParaRPr lang="it-IT" sz="1700"/>
          </a:p>
        </p:txBody>
      </p:sp>
    </p:spTree>
    <p:extLst>
      <p:ext uri="{BB962C8B-B14F-4D97-AF65-F5344CB8AC3E}">
        <p14:creationId xmlns:p14="http://schemas.microsoft.com/office/powerpoint/2010/main" val="80392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86C709AF-ACC5-BEA2-AC7E-C1368FB852CA}"/>
              </a:ext>
            </a:extLst>
          </p:cNvPr>
          <p:cNvSpPr>
            <a:spLocks noGrp="1"/>
          </p:cNvSpPr>
          <p:nvPr>
            <p:ph type="title"/>
          </p:nvPr>
        </p:nvSpPr>
        <p:spPr>
          <a:xfrm>
            <a:off x="683609" y="764372"/>
            <a:ext cx="3173688" cy="5216013"/>
          </a:xfrm>
        </p:spPr>
        <p:txBody>
          <a:bodyPr>
            <a:normAutofit/>
          </a:bodyPr>
          <a:lstStyle/>
          <a:p>
            <a:r>
              <a:rPr lang="it-IT" sz="3400"/>
              <a:t>I terzi ordini: il volto spirituale e riformatore</a:t>
            </a:r>
          </a:p>
        </p:txBody>
      </p:sp>
      <p:cxnSp>
        <p:nvCxnSpPr>
          <p:cNvPr id="13"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92E64DD4-E72E-E7A7-2BF8-14B3ABDE3FBA}"/>
              </a:ext>
            </a:extLst>
          </p:cNvPr>
          <p:cNvSpPr>
            <a:spLocks noGrp="1"/>
          </p:cNvSpPr>
          <p:nvPr>
            <p:ph idx="1"/>
          </p:nvPr>
        </p:nvSpPr>
        <p:spPr>
          <a:xfrm>
            <a:off x="4370138" y="764372"/>
            <a:ext cx="7086600" cy="5216013"/>
          </a:xfrm>
        </p:spPr>
        <p:txBody>
          <a:bodyPr anchor="ctr">
            <a:normAutofit/>
          </a:bodyPr>
          <a:lstStyle/>
          <a:p>
            <a:pPr marL="0" indent="0">
              <a:buNone/>
            </a:pPr>
            <a:r>
              <a:rPr lang="it-IT" sz="1900" b="0" i="0" u="none" strike="noStrike">
                <a:effectLst/>
              </a:rPr>
              <a:t>I terzi ordini si rivolgevano a laici che volevano vivere una vita più devota, senza abbandonare il mondo.</a:t>
            </a:r>
          </a:p>
          <a:p>
            <a:pPr marL="0" indent="0">
              <a:buNone/>
            </a:pPr>
            <a:br>
              <a:rPr lang="it-IT" sz="1900" b="0" i="0" u="none" strike="noStrike">
                <a:effectLst/>
              </a:rPr>
            </a:br>
            <a:r>
              <a:rPr lang="it-IT" sz="1900" b="0" i="0" u="none" strike="noStrike">
                <a:effectLst/>
              </a:rPr>
              <a:t>Nel XV secolo:</a:t>
            </a:r>
          </a:p>
          <a:p>
            <a:pPr>
              <a:buFont typeface="Arial" panose="020B0604020202020204" pitchFamily="34" charset="0"/>
              <a:buChar char="•"/>
            </a:pPr>
            <a:r>
              <a:rPr lang="it-IT" sz="1900" b="0" i="0" u="none" strike="noStrike">
                <a:effectLst/>
              </a:rPr>
              <a:t>il </a:t>
            </a:r>
            <a:r>
              <a:rPr lang="it-IT" sz="1900" b="1" i="0" u="none" strike="noStrike">
                <a:effectLst/>
              </a:rPr>
              <a:t>Terz’Ordine Francescano</a:t>
            </a:r>
            <a:r>
              <a:rPr lang="it-IT" sz="1900" b="0" i="0" u="none" strike="noStrike">
                <a:effectLst/>
              </a:rPr>
              <a:t> (detto anche “dei Penitenti di San Francesco”) era il più diffuso: molti mercanti, artigiani e perfino nobildonne ne facevano parte;</a:t>
            </a:r>
          </a:p>
          <a:p>
            <a:pPr>
              <a:buFont typeface="Arial" panose="020B0604020202020204" pitchFamily="34" charset="0"/>
              <a:buChar char="•"/>
            </a:pPr>
            <a:r>
              <a:rPr lang="it-IT" sz="1900" b="0" i="0" u="none" strike="noStrike">
                <a:effectLst/>
              </a:rPr>
              <a:t>seguivano una </a:t>
            </a:r>
            <a:r>
              <a:rPr lang="it-IT" sz="1900" b="1" i="0" u="none" strike="noStrike">
                <a:effectLst/>
              </a:rPr>
              <a:t>regola approvata</a:t>
            </a:r>
            <a:r>
              <a:rPr lang="it-IT" sz="1900" b="0" i="0" u="none" strike="noStrike">
                <a:effectLst/>
              </a:rPr>
              <a:t>, con impegni di preghiera, modestia, opere di carità e talvolta digiuni;</a:t>
            </a:r>
          </a:p>
          <a:p>
            <a:pPr>
              <a:buFont typeface="Arial" panose="020B0604020202020204" pitchFamily="34" charset="0"/>
              <a:buChar char="•"/>
            </a:pPr>
            <a:r>
              <a:rPr lang="it-IT" sz="1900" b="0" i="0" u="none" strike="noStrike">
                <a:effectLst/>
              </a:rPr>
              <a:t>furono importanti nel rinnovamento morale del laicato, preparando anche il terreno alla Riforma cattolica del Cinquecento.</a:t>
            </a:r>
          </a:p>
          <a:p>
            <a:r>
              <a:rPr lang="it-IT" sz="1900" b="0" i="0" u="none" strike="noStrike">
                <a:effectLst/>
              </a:rPr>
              <a:t>👉 Spesso, i membri dei terzi ordini </a:t>
            </a:r>
            <a:r>
              <a:rPr lang="it-IT" sz="1900" b="1" i="0" u="none" strike="noStrike">
                <a:effectLst/>
              </a:rPr>
              <a:t>collaboravano con le confraternite</a:t>
            </a:r>
            <a:r>
              <a:rPr lang="it-IT" sz="1900" b="0" i="0" u="none" strike="noStrike">
                <a:effectLst/>
              </a:rPr>
              <a:t>, fondando ospedali o scuole.</a:t>
            </a:r>
            <a:br>
              <a:rPr lang="it-IT" sz="1900" b="0" i="0" u="none" strike="noStrike">
                <a:effectLst/>
              </a:rPr>
            </a:br>
            <a:r>
              <a:rPr lang="it-IT" sz="1900" b="0" i="0" u="none" strike="noStrike">
                <a:effectLst/>
              </a:rPr>
              <a:t>👉 In città come </a:t>
            </a:r>
            <a:r>
              <a:rPr lang="it-IT" sz="1900" b="1" i="0" u="none" strike="noStrike">
                <a:effectLst/>
              </a:rPr>
              <a:t>Assisi o Perugia</a:t>
            </a:r>
            <a:r>
              <a:rPr lang="it-IT" sz="1900" b="0" i="0" u="none" strike="noStrike">
                <a:effectLst/>
              </a:rPr>
              <a:t>, i terziari francescani avevano un ruolo di mediazione sociale, tra spiritualità e vita civile.</a:t>
            </a:r>
          </a:p>
          <a:p>
            <a:endParaRPr lang="it-IT" sz="1900"/>
          </a:p>
        </p:txBody>
      </p:sp>
    </p:spTree>
    <p:extLst>
      <p:ext uri="{BB962C8B-B14F-4D97-AF65-F5344CB8AC3E}">
        <p14:creationId xmlns:p14="http://schemas.microsoft.com/office/powerpoint/2010/main" val="56918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B370FEC3-7536-4FD5-8238-89CFDC7A31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olo 1">
            <a:extLst>
              <a:ext uri="{FF2B5EF4-FFF2-40B4-BE49-F238E27FC236}">
                <a16:creationId xmlns:a16="http://schemas.microsoft.com/office/drawing/2014/main" id="{FAA9AFD4-0FFB-A24B-6CE5-58A2FDAB1B4C}"/>
              </a:ext>
            </a:extLst>
          </p:cNvPr>
          <p:cNvSpPr>
            <a:spLocks noGrp="1"/>
          </p:cNvSpPr>
          <p:nvPr>
            <p:ph type="title"/>
          </p:nvPr>
        </p:nvSpPr>
        <p:spPr>
          <a:xfrm>
            <a:off x="643466" y="804334"/>
            <a:ext cx="3471333" cy="5249333"/>
          </a:xfrm>
        </p:spPr>
        <p:txBody>
          <a:bodyPr>
            <a:normAutofit/>
          </a:bodyPr>
          <a:lstStyle/>
          <a:p>
            <a:r>
              <a:rPr lang="it-IT">
                <a:solidFill>
                  <a:srgbClr val="FFFFFF"/>
                </a:solidFill>
              </a:rPr>
              <a:t>Un sistema integrato</a:t>
            </a:r>
          </a:p>
        </p:txBody>
      </p:sp>
      <p:sp>
        <p:nvSpPr>
          <p:cNvPr id="3" name="Segnaposto contenuto 2">
            <a:extLst>
              <a:ext uri="{FF2B5EF4-FFF2-40B4-BE49-F238E27FC236}">
                <a16:creationId xmlns:a16="http://schemas.microsoft.com/office/drawing/2014/main" id="{CEC9CB68-531F-FA7A-FB8C-1EB0436B903B}"/>
              </a:ext>
            </a:extLst>
          </p:cNvPr>
          <p:cNvSpPr>
            <a:spLocks noGrp="1"/>
          </p:cNvSpPr>
          <p:nvPr>
            <p:ph idx="1"/>
          </p:nvPr>
        </p:nvSpPr>
        <p:spPr>
          <a:xfrm>
            <a:off x="5234722" y="804334"/>
            <a:ext cx="6271477" cy="5249333"/>
          </a:xfrm>
        </p:spPr>
        <p:txBody>
          <a:bodyPr anchor="ctr">
            <a:normAutofit/>
          </a:bodyPr>
          <a:lstStyle/>
          <a:p>
            <a:pPr marL="0" indent="0">
              <a:buNone/>
            </a:pPr>
            <a:r>
              <a:rPr lang="it-IT" sz="2000" b="0" i="0" u="none" strike="noStrike">
                <a:solidFill>
                  <a:schemeClr val="tx2"/>
                </a:solidFill>
                <a:effectLst/>
              </a:rPr>
              <a:t>In sintesi:</a:t>
            </a:r>
          </a:p>
          <a:p>
            <a:pPr>
              <a:buFont typeface="Arial" panose="020B0604020202020204" pitchFamily="34" charset="0"/>
              <a:buChar char="•"/>
            </a:pPr>
            <a:r>
              <a:rPr lang="it-IT" sz="2000" b="1" i="0" u="none" strike="noStrike">
                <a:solidFill>
                  <a:schemeClr val="tx2"/>
                </a:solidFill>
                <a:effectLst/>
              </a:rPr>
              <a:t>le confraternite</a:t>
            </a:r>
            <a:r>
              <a:rPr lang="it-IT" sz="2000" b="0" i="0" u="none" strike="noStrike">
                <a:solidFill>
                  <a:schemeClr val="tx2"/>
                </a:solidFill>
                <a:effectLst/>
              </a:rPr>
              <a:t> si occupavano del </a:t>
            </a:r>
            <a:r>
              <a:rPr lang="it-IT" sz="2000" b="0" i="1" u="none" strike="noStrike">
                <a:solidFill>
                  <a:schemeClr val="tx2"/>
                </a:solidFill>
                <a:effectLst/>
              </a:rPr>
              <a:t>fare carità</a:t>
            </a:r>
            <a:r>
              <a:rPr lang="it-IT" sz="2000" b="0" i="0" u="none" strike="noStrike">
                <a:solidFill>
                  <a:schemeClr val="tx2"/>
                </a:solidFill>
                <a:effectLst/>
              </a:rPr>
              <a:t>;</a:t>
            </a:r>
          </a:p>
          <a:p>
            <a:pPr>
              <a:buFont typeface="Arial" panose="020B0604020202020204" pitchFamily="34" charset="0"/>
              <a:buChar char="•"/>
            </a:pPr>
            <a:r>
              <a:rPr lang="it-IT" sz="2000" b="1" i="0" u="none" strike="noStrike">
                <a:solidFill>
                  <a:schemeClr val="tx2"/>
                </a:solidFill>
                <a:effectLst/>
              </a:rPr>
              <a:t>le compagnie</a:t>
            </a:r>
            <a:r>
              <a:rPr lang="it-IT" sz="2000" b="0" i="0" u="none" strike="noStrike">
                <a:solidFill>
                  <a:schemeClr val="tx2"/>
                </a:solidFill>
                <a:effectLst/>
              </a:rPr>
              <a:t> del </a:t>
            </a:r>
            <a:r>
              <a:rPr lang="it-IT" sz="2000" b="0" i="1" u="none" strike="noStrike">
                <a:solidFill>
                  <a:schemeClr val="tx2"/>
                </a:solidFill>
                <a:effectLst/>
              </a:rPr>
              <a:t>vivere la devozione insieme</a:t>
            </a:r>
            <a:r>
              <a:rPr lang="it-IT" sz="2000" b="0" i="0" u="none" strike="noStrike">
                <a:solidFill>
                  <a:schemeClr val="tx2"/>
                </a:solidFill>
                <a:effectLst/>
              </a:rPr>
              <a:t>;</a:t>
            </a:r>
          </a:p>
          <a:p>
            <a:pPr>
              <a:buFont typeface="Arial" panose="020B0604020202020204" pitchFamily="34" charset="0"/>
              <a:buChar char="•"/>
            </a:pPr>
            <a:r>
              <a:rPr lang="it-IT" sz="2000" b="1" i="0" u="none" strike="noStrike">
                <a:solidFill>
                  <a:schemeClr val="tx2"/>
                </a:solidFill>
                <a:effectLst/>
              </a:rPr>
              <a:t>i terzi ordini</a:t>
            </a:r>
            <a:r>
              <a:rPr lang="it-IT" sz="2000" b="0" i="0" u="none" strike="noStrike">
                <a:solidFill>
                  <a:schemeClr val="tx2"/>
                </a:solidFill>
                <a:effectLst/>
              </a:rPr>
              <a:t> del </a:t>
            </a:r>
            <a:r>
              <a:rPr lang="it-IT" sz="2000" b="0" i="1" u="none" strike="noStrike">
                <a:solidFill>
                  <a:schemeClr val="tx2"/>
                </a:solidFill>
                <a:effectLst/>
              </a:rPr>
              <a:t>perfezionare la propria vita spirituale</a:t>
            </a:r>
            <a:r>
              <a:rPr lang="it-IT" sz="2000" b="0" i="0" u="none" strike="noStrike">
                <a:solidFill>
                  <a:schemeClr val="tx2"/>
                </a:solidFill>
                <a:effectLst/>
              </a:rPr>
              <a:t>.</a:t>
            </a:r>
            <a:br>
              <a:rPr lang="it-IT" sz="2000" b="0" i="0" u="none" strike="noStrike">
                <a:solidFill>
                  <a:schemeClr val="tx2"/>
                </a:solidFill>
                <a:effectLst/>
              </a:rPr>
            </a:br>
            <a:endParaRPr lang="it-IT" sz="2000" b="0" i="0" u="none" strike="noStrike">
              <a:solidFill>
                <a:schemeClr val="tx2"/>
              </a:solidFill>
              <a:effectLst/>
            </a:endParaRPr>
          </a:p>
          <a:p>
            <a:pPr marL="0" indent="0">
              <a:buNone/>
            </a:pPr>
            <a:r>
              <a:rPr lang="it-IT" sz="2000" b="0" i="0" u="none" strike="noStrike">
                <a:solidFill>
                  <a:schemeClr val="tx2"/>
                </a:solidFill>
                <a:effectLst/>
              </a:rPr>
              <a:t>Tutte insieme formavano una </a:t>
            </a:r>
            <a:r>
              <a:rPr lang="it-IT" sz="2000" b="1" i="0" u="none" strike="noStrike">
                <a:solidFill>
                  <a:schemeClr val="tx2"/>
                </a:solidFill>
                <a:effectLst/>
              </a:rPr>
              <a:t>rete fittissima</a:t>
            </a:r>
            <a:r>
              <a:rPr lang="it-IT" sz="2000" b="0" i="0" u="none" strike="noStrike">
                <a:solidFill>
                  <a:schemeClr val="tx2"/>
                </a:solidFill>
                <a:effectLst/>
              </a:rPr>
              <a:t> che:</a:t>
            </a:r>
          </a:p>
          <a:p>
            <a:pPr>
              <a:buFont typeface="Arial" panose="020B0604020202020204" pitchFamily="34" charset="0"/>
              <a:buChar char="•"/>
            </a:pPr>
            <a:r>
              <a:rPr lang="it-IT" sz="2000" b="0" i="0" u="none" strike="noStrike">
                <a:solidFill>
                  <a:schemeClr val="tx2"/>
                </a:solidFill>
                <a:effectLst/>
              </a:rPr>
              <a:t>rafforzava la coesione sociale,</a:t>
            </a:r>
          </a:p>
          <a:p>
            <a:pPr>
              <a:buFont typeface="Arial" panose="020B0604020202020204" pitchFamily="34" charset="0"/>
              <a:buChar char="•"/>
            </a:pPr>
            <a:r>
              <a:rPr lang="it-IT" sz="2000" b="0" i="0" u="none" strike="noStrike">
                <a:solidFill>
                  <a:schemeClr val="tx2"/>
                </a:solidFill>
                <a:effectLst/>
              </a:rPr>
              <a:t>suppliva alle carenze dello Stato o del clero,</a:t>
            </a:r>
          </a:p>
          <a:p>
            <a:pPr>
              <a:buFont typeface="Arial" panose="020B0604020202020204" pitchFamily="34" charset="0"/>
              <a:buChar char="•"/>
            </a:pPr>
            <a:r>
              <a:rPr lang="it-IT" sz="2000" b="0" i="0" u="none" strike="noStrike">
                <a:solidFill>
                  <a:schemeClr val="tx2"/>
                </a:solidFill>
                <a:effectLst/>
              </a:rPr>
              <a:t>e permetteva ai laici di essere protagonisti della vita religiosa.</a:t>
            </a:r>
          </a:p>
          <a:p>
            <a:endParaRPr lang="it-IT" sz="2000">
              <a:solidFill>
                <a:schemeClr val="tx2"/>
              </a:solidFill>
            </a:endParaRPr>
          </a:p>
        </p:txBody>
      </p:sp>
    </p:spTree>
    <p:extLst>
      <p:ext uri="{BB962C8B-B14F-4D97-AF65-F5344CB8AC3E}">
        <p14:creationId xmlns:p14="http://schemas.microsoft.com/office/powerpoint/2010/main" val="84741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090507" y="764372"/>
            <a:ext cx="7434070" cy="1432289"/>
          </a:xfrm>
        </p:spPr>
        <p:txBody>
          <a:bodyPr>
            <a:normAutofit/>
          </a:bodyPr>
          <a:lstStyle/>
          <a:p>
            <a:r>
              <a:rPr lang="it-IT" dirty="0"/>
              <a:t>Le Osservanze	</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E6AAA93-EC5F-4241-A5A3-7E599ABC0C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
        <p:nvSpPr>
          <p:cNvPr id="3" name="Segnaposto contenuto 2"/>
          <p:cNvSpPr>
            <a:spLocks noGrp="1"/>
          </p:cNvSpPr>
          <p:nvPr>
            <p:ph idx="1"/>
          </p:nvPr>
        </p:nvSpPr>
        <p:spPr>
          <a:xfrm>
            <a:off x="4090507" y="2628900"/>
            <a:ext cx="7454077" cy="3589785"/>
          </a:xfrm>
        </p:spPr>
        <p:txBody>
          <a:bodyPr>
            <a:normAutofit fontScale="92500" lnSpcReduction="20000"/>
          </a:bodyPr>
          <a:lstStyle/>
          <a:p>
            <a:pPr algn="l"/>
            <a:r>
              <a:rPr lang="it-IT" dirty="0"/>
              <a:t>il termine “Osservanze” (o “movimento osservante”) indica un grande movimento di riforma interna che, tra il XIV e il XV secolo, attraversò molti ordini religiosi, con l’obiettivo di ritornare alla purezza originaria della regola.</a:t>
            </a:r>
          </a:p>
          <a:p>
            <a:r>
              <a:rPr lang="it-IT" dirty="0"/>
              <a:t>le Osservanze furono correnti riformatrici nate dentro gli ordini religiosi per reagire al rilassamento della disciplina e alla perdita dello spirito originario attraverso:</a:t>
            </a:r>
          </a:p>
          <a:p>
            <a:pPr lvl="1"/>
            <a:r>
              <a:rPr lang="it-IT" dirty="0"/>
              <a:t>recupero e messa in atto rigorosa del carisma specifico</a:t>
            </a:r>
          </a:p>
          <a:p>
            <a:pPr lvl="1"/>
            <a:r>
              <a:rPr lang="it-IT" dirty="0"/>
              <a:t>rispetto della clausura</a:t>
            </a:r>
          </a:p>
          <a:p>
            <a:pPr lvl="1"/>
            <a:r>
              <a:rPr lang="it-IT" dirty="0"/>
              <a:t>comunione dei beni</a:t>
            </a:r>
          </a:p>
          <a:p>
            <a:pPr lvl="1"/>
            <a:r>
              <a:rPr lang="it-IT" dirty="0"/>
              <a:t>recupero della vita comunitaria (Messa, coro e capitolo)</a:t>
            </a:r>
          </a:p>
          <a:p>
            <a:pPr lvl="1"/>
            <a:r>
              <a:rPr lang="it-IT" dirty="0"/>
              <a:t>ripresa della lectio divina e meditazione, e dello studio</a:t>
            </a:r>
          </a:p>
          <a:p>
            <a:pPr marL="0" indent="0">
              <a:buNone/>
            </a:pPr>
            <a:endParaRPr lang="it-IT" dirty="0"/>
          </a:p>
        </p:txBody>
      </p:sp>
    </p:spTree>
    <p:extLst>
      <p:ext uri="{BB962C8B-B14F-4D97-AF65-F5344CB8AC3E}">
        <p14:creationId xmlns:p14="http://schemas.microsoft.com/office/powerpoint/2010/main" val="127720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7A771FBF-1693-4446-977C-DBF8387D1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olo 1">
            <a:extLst>
              <a:ext uri="{FF2B5EF4-FFF2-40B4-BE49-F238E27FC236}">
                <a16:creationId xmlns:a16="http://schemas.microsoft.com/office/drawing/2014/main" id="{30CE8018-F61C-27A2-2BAF-CE76606666D3}"/>
              </a:ext>
            </a:extLst>
          </p:cNvPr>
          <p:cNvSpPr>
            <a:spLocks noGrp="1"/>
          </p:cNvSpPr>
          <p:nvPr>
            <p:ph type="title"/>
          </p:nvPr>
        </p:nvSpPr>
        <p:spPr>
          <a:xfrm>
            <a:off x="665922" y="987287"/>
            <a:ext cx="3548269" cy="4697896"/>
          </a:xfrm>
        </p:spPr>
        <p:txBody>
          <a:bodyPr>
            <a:normAutofit/>
          </a:bodyPr>
          <a:lstStyle/>
          <a:p>
            <a:r>
              <a:rPr lang="it-IT" sz="3600"/>
              <a:t>Le osservanze: il contesto storico</a:t>
            </a:r>
          </a:p>
        </p:txBody>
      </p:sp>
      <p:sp>
        <p:nvSpPr>
          <p:cNvPr id="3" name="Segnaposto contenuto 2">
            <a:extLst>
              <a:ext uri="{FF2B5EF4-FFF2-40B4-BE49-F238E27FC236}">
                <a16:creationId xmlns:a16="http://schemas.microsoft.com/office/drawing/2014/main" id="{F86AF848-3366-77F7-7D37-0A72EB476EE5}"/>
              </a:ext>
            </a:extLst>
          </p:cNvPr>
          <p:cNvSpPr>
            <a:spLocks noGrp="1"/>
          </p:cNvSpPr>
          <p:nvPr>
            <p:ph idx="1"/>
          </p:nvPr>
        </p:nvSpPr>
        <p:spPr>
          <a:xfrm>
            <a:off x="5057825" y="987287"/>
            <a:ext cx="5755949" cy="4697895"/>
          </a:xfrm>
        </p:spPr>
        <p:txBody>
          <a:bodyPr anchor="ctr">
            <a:normAutofit/>
          </a:bodyPr>
          <a:lstStyle/>
          <a:p>
            <a:pPr marL="0" indent="0">
              <a:buNone/>
            </a:pPr>
            <a:endParaRPr lang="it-IT" sz="1800" b="1" i="0" u="none" strike="noStrike">
              <a:effectLst/>
            </a:endParaRPr>
          </a:p>
          <a:p>
            <a:r>
              <a:rPr lang="it-IT" sz="1800" b="0" i="0" u="none" strike="noStrike">
                <a:effectLst/>
              </a:rPr>
              <a:t>Tra Trecento e Quattrocento molti ordini religiosi — Francescani, Domenicani, Benedettini, Agostiniani, Carmelitani, ecc. — erano diventati numerosi, ricchi e spesso legati al potere politico.</a:t>
            </a:r>
            <a:br>
              <a:rPr lang="it-IT" sz="1800" b="0" i="0" u="none" strike="noStrike">
                <a:effectLst/>
              </a:rPr>
            </a:br>
            <a:r>
              <a:rPr lang="it-IT" sz="1800" b="0" i="0" u="none" strike="noStrike">
                <a:effectLst/>
              </a:rPr>
              <a:t>Con il tempo si erano formate </a:t>
            </a:r>
            <a:r>
              <a:rPr lang="it-IT" sz="1800" b="1" i="0" u="none" strike="noStrike">
                <a:effectLst/>
              </a:rPr>
              <a:t>case e conventi “conventuali”</a:t>
            </a:r>
            <a:r>
              <a:rPr lang="it-IT" sz="1800" b="0" i="0" u="none" strike="noStrike">
                <a:effectLst/>
              </a:rPr>
              <a:t> (cioè più tolleranti, meno rigidi nell’osservanza della povertà e della clausura).</a:t>
            </a:r>
          </a:p>
          <a:p>
            <a:r>
              <a:rPr lang="it-IT" sz="1800" b="0" i="0" u="none" strike="noStrike">
                <a:effectLst/>
              </a:rPr>
              <a:t>Molti religiosi, però, sentivano che si stava perdendo lo </a:t>
            </a:r>
            <a:r>
              <a:rPr lang="it-IT" sz="1800" b="1" i="0" u="none" strike="noStrike">
                <a:effectLst/>
              </a:rPr>
              <a:t>spirito originario</a:t>
            </a:r>
            <a:r>
              <a:rPr lang="it-IT" sz="1800" b="0" i="0" u="none" strike="noStrike">
                <a:effectLst/>
              </a:rPr>
              <a:t> dei fondatori (san Francesco, san Domenico, sant’Agostino…).</a:t>
            </a:r>
            <a:br>
              <a:rPr lang="it-IT" sz="1800" b="0" i="0" u="none" strike="noStrike">
                <a:effectLst/>
              </a:rPr>
            </a:br>
            <a:r>
              <a:rPr lang="it-IT" sz="1800" b="0" i="0" u="none" strike="noStrike">
                <a:effectLst/>
              </a:rPr>
              <a:t>Da qui nacque il desiderio di </a:t>
            </a:r>
            <a:r>
              <a:rPr lang="it-IT" sz="1800" b="1" i="0" u="none" strike="noStrike">
                <a:effectLst/>
              </a:rPr>
              <a:t>tornare all’osservanza integrale della regola</a:t>
            </a:r>
            <a:r>
              <a:rPr lang="it-IT" sz="1800" b="0" i="0" u="none" strike="noStrike">
                <a:effectLst/>
              </a:rPr>
              <a:t>, cioè di </a:t>
            </a:r>
            <a:r>
              <a:rPr lang="it-IT" sz="1800" b="0" i="1" u="none" strike="noStrike">
                <a:effectLst/>
              </a:rPr>
              <a:t>osservare</a:t>
            </a:r>
            <a:r>
              <a:rPr lang="it-IT" sz="1800" b="0" i="0" u="none" strike="noStrike">
                <a:effectLst/>
              </a:rPr>
              <a:t> pienamente la povertà, la vita comunitaria, la preghiera e la penitenza.</a:t>
            </a:r>
          </a:p>
          <a:p>
            <a:r>
              <a:rPr lang="it-IT" sz="1800" b="0" i="0" u="none" strike="noStrike">
                <a:effectLst/>
              </a:rPr>
              <a:t>Da questo ideale nacquero le </a:t>
            </a:r>
            <a:r>
              <a:rPr lang="it-IT" sz="1800" b="1" i="0" u="none" strike="noStrike">
                <a:effectLst/>
              </a:rPr>
              <a:t>Osservanze</a:t>
            </a:r>
            <a:r>
              <a:rPr lang="it-IT" sz="1800" b="0" i="0" u="none" strike="noStrike">
                <a:effectLst/>
              </a:rPr>
              <a:t>.</a:t>
            </a:r>
          </a:p>
          <a:p>
            <a:endParaRPr lang="it-IT" sz="1800"/>
          </a:p>
        </p:txBody>
      </p:sp>
    </p:spTree>
    <p:extLst>
      <p:ext uri="{BB962C8B-B14F-4D97-AF65-F5344CB8AC3E}">
        <p14:creationId xmlns:p14="http://schemas.microsoft.com/office/powerpoint/2010/main" val="220084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090507" y="764372"/>
            <a:ext cx="7434070" cy="1432289"/>
          </a:xfrm>
        </p:spPr>
        <p:txBody>
          <a:bodyPr>
            <a:normAutofit/>
          </a:bodyPr>
          <a:lstStyle/>
          <a:p>
            <a:r>
              <a:rPr lang="it-IT"/>
              <a:t>La </a:t>
            </a:r>
            <a:r>
              <a:rPr lang="it-IT" i="1" err="1"/>
              <a:t>Devotio</a:t>
            </a:r>
            <a:r>
              <a:rPr lang="it-IT" i="1"/>
              <a:t> moderna</a:t>
            </a:r>
            <a:endParaRPr lang="it-IT"/>
          </a:p>
        </p:txBody>
      </p:sp>
      <p:sp>
        <p:nvSpPr>
          <p:cNvPr id="18"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1">
            <a:extLst>
              <a:ext uri="{FF2B5EF4-FFF2-40B4-BE49-F238E27FC236}">
                <a16:creationId xmlns:a16="http://schemas.microsoft.com/office/drawing/2014/main" id="{3E6AAA93-EC5F-4241-A5A3-7E599ABC0C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
        <p:nvSpPr>
          <p:cNvPr id="3" name="Segnaposto contenuto 2"/>
          <p:cNvSpPr>
            <a:spLocks noGrp="1"/>
          </p:cNvSpPr>
          <p:nvPr>
            <p:ph idx="1"/>
          </p:nvPr>
        </p:nvSpPr>
        <p:spPr>
          <a:xfrm>
            <a:off x="4090507" y="2628900"/>
            <a:ext cx="7454077" cy="3589785"/>
          </a:xfrm>
        </p:spPr>
        <p:txBody>
          <a:bodyPr>
            <a:normAutofit/>
          </a:bodyPr>
          <a:lstStyle/>
          <a:p>
            <a:r>
              <a:rPr lang="it-IT" sz="1600"/>
              <a:t>Cronologia: tra la fine del Trecento e l’inizio del Quattrocento</a:t>
            </a:r>
          </a:p>
          <a:p>
            <a:r>
              <a:rPr lang="it-IT" sz="1600"/>
              <a:t>Caratteristiche: </a:t>
            </a:r>
          </a:p>
          <a:p>
            <a:pPr marL="457200" indent="-457200">
              <a:buFont typeface="+mj-lt"/>
              <a:buAutoNum type="arabicPeriod"/>
            </a:pPr>
            <a:r>
              <a:rPr lang="it-IT" sz="1600"/>
              <a:t>vasto movimento spirituale, incentrato innanzitutto sull’</a:t>
            </a:r>
            <a:r>
              <a:rPr lang="it-IT" sz="1600" b="1"/>
              <a:t>umanità storica del Cristo, la sua umiltà e l’obbedienza da lui vissuta specialmente nella passione</a:t>
            </a:r>
            <a:r>
              <a:rPr lang="it-IT" sz="1600"/>
              <a:t>, che viene meditata in vista dell’imitazione e come via per arrivare a contemplare la sua divinità. </a:t>
            </a:r>
          </a:p>
          <a:p>
            <a:pPr marL="457200" indent="-457200">
              <a:buFont typeface="+mj-lt"/>
              <a:buAutoNum type="arabicPeriod"/>
            </a:pPr>
            <a:r>
              <a:rPr lang="it-IT" sz="1600"/>
              <a:t>Connessa a questa prima caratteristica, ve n’era una seconda, costituita da tre proposte pratiche: per la </a:t>
            </a:r>
            <a:r>
              <a:rPr lang="it-IT" sz="1600" b="1"/>
              <a:t>meditazione</a:t>
            </a:r>
            <a:r>
              <a:rPr lang="it-IT" sz="1600"/>
              <a:t> della vita di Gesù era offerto un </a:t>
            </a:r>
            <a:r>
              <a:rPr lang="it-IT" sz="1600" i="1"/>
              <a:t>metodo sistematico</a:t>
            </a:r>
            <a:r>
              <a:rPr lang="it-IT" sz="1600"/>
              <a:t>, che puntava alla piana descrizione e alla sobria riflessione; per l’</a:t>
            </a:r>
            <a:r>
              <a:rPr lang="it-IT" sz="1600" b="1"/>
              <a:t>imitazione</a:t>
            </a:r>
            <a:r>
              <a:rPr lang="it-IT" sz="1600"/>
              <a:t>, venivano suggerite la crescita nelle virtù e la cura del mondo interiore; il tutto doveva avvenire valorizzando i contesti ordinari e la </a:t>
            </a:r>
            <a:r>
              <a:rPr lang="it-IT" sz="1600" b="1"/>
              <a:t>vita quotidiana</a:t>
            </a:r>
            <a:r>
              <a:rPr lang="it-IT" sz="1600"/>
              <a:t>. </a:t>
            </a:r>
          </a:p>
          <a:p>
            <a:endParaRPr lang="it-IT" sz="1600"/>
          </a:p>
        </p:txBody>
      </p:sp>
    </p:spTree>
    <p:extLst>
      <p:ext uri="{BB962C8B-B14F-4D97-AF65-F5344CB8AC3E}">
        <p14:creationId xmlns:p14="http://schemas.microsoft.com/office/powerpoint/2010/main" val="185996522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B781DC51-1D15-43A2-AB4F-2051C5F1C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008B81-C8A4-4EEF-A211-877A35E98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2B94A0-9C04-497F-9F2A-234AC715B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369CB58F-9DB1-495E-8241-D899410449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olo 1">
            <a:extLst>
              <a:ext uri="{FF2B5EF4-FFF2-40B4-BE49-F238E27FC236}">
                <a16:creationId xmlns:a16="http://schemas.microsoft.com/office/drawing/2014/main" id="{73E379EC-994E-73CD-4790-6C3705E90624}"/>
              </a:ext>
            </a:extLst>
          </p:cNvPr>
          <p:cNvSpPr>
            <a:spLocks noGrp="1"/>
          </p:cNvSpPr>
          <p:nvPr>
            <p:ph type="title"/>
          </p:nvPr>
        </p:nvSpPr>
        <p:spPr>
          <a:xfrm>
            <a:off x="685800" y="1066163"/>
            <a:ext cx="3306744" cy="5148371"/>
          </a:xfrm>
        </p:spPr>
        <p:txBody>
          <a:bodyPr>
            <a:normAutofit/>
          </a:bodyPr>
          <a:lstStyle/>
          <a:p>
            <a:r>
              <a:rPr lang="it-IT">
                <a:solidFill>
                  <a:schemeClr val="bg1"/>
                </a:solidFill>
              </a:rPr>
              <a:t>Il significato del termine</a:t>
            </a:r>
          </a:p>
        </p:txBody>
      </p:sp>
      <p:graphicFrame>
        <p:nvGraphicFramePr>
          <p:cNvPr id="5" name="Segnaposto contenuto 2">
            <a:extLst>
              <a:ext uri="{FF2B5EF4-FFF2-40B4-BE49-F238E27FC236}">
                <a16:creationId xmlns:a16="http://schemas.microsoft.com/office/drawing/2014/main" id="{BC729C39-DB56-2C7E-43A1-D54A880FC226}"/>
              </a:ext>
            </a:extLst>
          </p:cNvPr>
          <p:cNvGraphicFramePr>
            <a:graphicFrameLocks noGrp="1"/>
          </p:cNvGraphicFramePr>
          <p:nvPr>
            <p:ph idx="1"/>
            <p:extLst>
              <p:ext uri="{D42A27DB-BD31-4B8C-83A1-F6EECF244321}">
                <p14:modId xmlns:p14="http://schemas.microsoft.com/office/powerpoint/2010/main" val="2897108112"/>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689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B781DC51-1D15-43A2-AB4F-2051C5F1C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008B81-C8A4-4EEF-A211-877A35E98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2B94A0-9C04-497F-9F2A-234AC715B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369CB58F-9DB1-495E-8241-D899410449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olo 1">
            <a:extLst>
              <a:ext uri="{FF2B5EF4-FFF2-40B4-BE49-F238E27FC236}">
                <a16:creationId xmlns:a16="http://schemas.microsoft.com/office/drawing/2014/main" id="{6FB9A6F5-4151-FF39-243F-C9682BDE424E}"/>
              </a:ext>
            </a:extLst>
          </p:cNvPr>
          <p:cNvSpPr>
            <a:spLocks noGrp="1"/>
          </p:cNvSpPr>
          <p:nvPr>
            <p:ph type="title"/>
          </p:nvPr>
        </p:nvSpPr>
        <p:spPr>
          <a:xfrm>
            <a:off x="685800" y="1066163"/>
            <a:ext cx="3306744" cy="5148371"/>
          </a:xfrm>
        </p:spPr>
        <p:txBody>
          <a:bodyPr>
            <a:normAutofit/>
          </a:bodyPr>
          <a:lstStyle/>
          <a:p>
            <a:r>
              <a:rPr lang="it-IT" sz="3700">
                <a:solidFill>
                  <a:schemeClr val="bg1"/>
                </a:solidFill>
              </a:rPr>
              <a:t>Le principali Osservanze</a:t>
            </a:r>
          </a:p>
        </p:txBody>
      </p:sp>
      <p:graphicFrame>
        <p:nvGraphicFramePr>
          <p:cNvPr id="5" name="Segnaposto contenuto 2">
            <a:extLst>
              <a:ext uri="{FF2B5EF4-FFF2-40B4-BE49-F238E27FC236}">
                <a16:creationId xmlns:a16="http://schemas.microsoft.com/office/drawing/2014/main" id="{D4E5F119-5426-5B5E-40C1-2613F62F6E77}"/>
              </a:ext>
            </a:extLst>
          </p:cNvPr>
          <p:cNvGraphicFramePr>
            <a:graphicFrameLocks noGrp="1"/>
          </p:cNvGraphicFramePr>
          <p:nvPr>
            <p:ph idx="1"/>
            <p:extLst>
              <p:ext uri="{D42A27DB-BD31-4B8C-83A1-F6EECF244321}">
                <p14:modId xmlns:p14="http://schemas.microsoft.com/office/powerpoint/2010/main" val="2907702602"/>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788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2" name="Titolo 1">
            <a:extLst>
              <a:ext uri="{FF2B5EF4-FFF2-40B4-BE49-F238E27FC236}">
                <a16:creationId xmlns:a16="http://schemas.microsoft.com/office/drawing/2014/main" id="{F776E956-A7AA-226D-618C-3DD3F2B00AA0}"/>
              </a:ext>
            </a:extLst>
          </p:cNvPr>
          <p:cNvSpPr>
            <a:spLocks noGrp="1"/>
          </p:cNvSpPr>
          <p:nvPr>
            <p:ph type="title"/>
          </p:nvPr>
        </p:nvSpPr>
        <p:spPr>
          <a:xfrm>
            <a:off x="1001486" y="4771908"/>
            <a:ext cx="9845190" cy="1293028"/>
          </a:xfrm>
        </p:spPr>
        <p:txBody>
          <a:bodyPr>
            <a:normAutofit/>
          </a:bodyPr>
          <a:lstStyle/>
          <a:p>
            <a:pPr algn="l"/>
            <a:r>
              <a:rPr lang="it-IT" dirty="0"/>
              <a:t>L’impatto delle Osservanze</a:t>
            </a:r>
            <a:endParaRPr lang="it-IT"/>
          </a:p>
        </p:txBody>
      </p:sp>
      <p:sp>
        <p:nvSpPr>
          <p:cNvPr id="8" name="Segnaposto contenuto 7">
            <a:extLst>
              <a:ext uri="{FF2B5EF4-FFF2-40B4-BE49-F238E27FC236}">
                <a16:creationId xmlns:a16="http://schemas.microsoft.com/office/drawing/2014/main" id="{078DBD96-EF0C-1DC4-3D7C-C3875E96F4B1}"/>
              </a:ext>
            </a:extLst>
          </p:cNvPr>
          <p:cNvSpPr>
            <a:spLocks noGrp="1"/>
          </p:cNvSpPr>
          <p:nvPr>
            <p:ph idx="1"/>
          </p:nvPr>
        </p:nvSpPr>
        <p:spPr>
          <a:xfrm>
            <a:off x="804334" y="630827"/>
            <a:ext cx="9222535" cy="3845311"/>
          </a:xfrm>
        </p:spPr>
        <p:txBody>
          <a:bodyPr anchor="ctr">
            <a:normAutofit/>
          </a:bodyPr>
          <a:lstStyle/>
          <a:p>
            <a:pPr marL="0" indent="0">
              <a:buNone/>
            </a:pPr>
            <a:r>
              <a:rPr lang="it-IT" sz="1900" b="0" i="0" u="none" strike="noStrike">
                <a:effectLst/>
              </a:rPr>
              <a:t>Le Osservanze non furono solo un fatto interno agli ordini:</a:t>
            </a:r>
          </a:p>
          <a:p>
            <a:pPr>
              <a:buFont typeface="Arial" panose="020B0604020202020204" pitchFamily="34" charset="0"/>
              <a:buChar char="•"/>
            </a:pPr>
            <a:r>
              <a:rPr lang="it-IT" sz="1900" b="0" i="0" u="none" strike="noStrike">
                <a:effectLst/>
              </a:rPr>
              <a:t>influenzarono profondamente la </a:t>
            </a:r>
            <a:r>
              <a:rPr lang="it-IT" sz="1900" b="1" i="0" u="none" strike="noStrike">
                <a:effectLst/>
              </a:rPr>
              <a:t>vita religiosa e civile del Quattrocento</a:t>
            </a:r>
            <a:r>
              <a:rPr lang="it-IT" sz="1900" b="0" i="0" u="none" strike="noStrike">
                <a:effectLst/>
              </a:rPr>
              <a:t>;</a:t>
            </a:r>
          </a:p>
          <a:p>
            <a:pPr>
              <a:buFont typeface="Arial" panose="020B0604020202020204" pitchFamily="34" charset="0"/>
              <a:buChar char="•"/>
            </a:pPr>
            <a:r>
              <a:rPr lang="it-IT" sz="1900" b="0" i="0" u="none" strike="noStrike">
                <a:effectLst/>
              </a:rPr>
              <a:t>alimentarono la predicazione popolare, le </a:t>
            </a:r>
            <a:r>
              <a:rPr lang="it-IT" sz="1900" b="1" i="0" u="none" strike="noStrike">
                <a:effectLst/>
              </a:rPr>
              <a:t>missioni</a:t>
            </a:r>
            <a:r>
              <a:rPr lang="it-IT" sz="1900" b="0" i="0" u="none" strike="noStrike">
                <a:effectLst/>
              </a:rPr>
              <a:t>, le </a:t>
            </a:r>
            <a:r>
              <a:rPr lang="it-IT" sz="1900" b="1" i="0" u="none" strike="noStrike">
                <a:effectLst/>
              </a:rPr>
              <a:t>confraternite</a:t>
            </a:r>
            <a:r>
              <a:rPr lang="it-IT" sz="1900" b="0" i="0" u="none" strike="noStrike">
                <a:effectLst/>
              </a:rPr>
              <a:t> e la </a:t>
            </a:r>
            <a:r>
              <a:rPr lang="it-IT" sz="1900" b="1" i="0" u="none" strike="noStrike">
                <a:effectLst/>
              </a:rPr>
              <a:t>devozione laicale</a:t>
            </a:r>
            <a:r>
              <a:rPr lang="it-IT" sz="1900" b="0" i="0" u="none" strike="noStrike">
                <a:effectLst/>
              </a:rPr>
              <a:t>;</a:t>
            </a:r>
          </a:p>
          <a:p>
            <a:pPr>
              <a:buFont typeface="Arial" panose="020B0604020202020204" pitchFamily="34" charset="0"/>
              <a:buChar char="•"/>
            </a:pPr>
            <a:r>
              <a:rPr lang="it-IT" sz="1900" b="0" i="0" u="none" strike="noStrike">
                <a:effectLst/>
              </a:rPr>
              <a:t>prepararono il terreno alla </a:t>
            </a:r>
            <a:r>
              <a:rPr lang="it-IT" sz="1900" b="1" i="0" u="none" strike="noStrike">
                <a:effectLst/>
              </a:rPr>
              <a:t>Riforma cattolica</a:t>
            </a:r>
            <a:r>
              <a:rPr lang="it-IT" sz="1900" b="0" i="0" u="none" strike="noStrike">
                <a:effectLst/>
              </a:rPr>
              <a:t> del Cinquecento.</a:t>
            </a:r>
          </a:p>
          <a:p>
            <a:r>
              <a:rPr lang="it-IT" sz="1900" b="0" i="0" u="none" strike="noStrike">
                <a:effectLst/>
              </a:rPr>
              <a:t>Molti </a:t>
            </a:r>
            <a:r>
              <a:rPr lang="it-IT" sz="1900" b="1" i="0" u="none" strike="noStrike">
                <a:effectLst/>
              </a:rPr>
              <a:t>santi popolari del XV secolo</a:t>
            </a:r>
            <a:r>
              <a:rPr lang="it-IT" sz="1900" b="0" i="0" u="none" strike="noStrike">
                <a:effectLst/>
              </a:rPr>
              <a:t> (come Bernardino da Siena o Caterina da Bologna) appartenevano proprio al movimento osservante.</a:t>
            </a:r>
          </a:p>
          <a:p>
            <a:r>
              <a:rPr lang="it-IT" sz="1900" b="0" i="0" u="none" strike="noStrike">
                <a:effectLst/>
              </a:rPr>
              <a:t>In realtà, le tre realtà — osservanti, confraternite e terziari — formavano </a:t>
            </a:r>
            <a:r>
              <a:rPr lang="it-IT" sz="1900" b="1" i="0" u="none" strike="noStrike">
                <a:effectLst/>
              </a:rPr>
              <a:t>un unico grande tessuto religioso e sociale</a:t>
            </a:r>
            <a:r>
              <a:rPr lang="it-IT" sz="1900" b="0" i="0" u="none" strike="noStrike">
                <a:effectLst/>
              </a:rPr>
              <a:t> che univa i religiosi e i laici nel rinnovamento morale del tempo.</a:t>
            </a:r>
          </a:p>
          <a:p>
            <a:pPr marL="0" indent="0">
              <a:buNone/>
            </a:pPr>
            <a:endParaRPr lang="it-IT" sz="1900"/>
          </a:p>
        </p:txBody>
      </p:sp>
    </p:spTree>
    <p:extLst>
      <p:ext uri="{BB962C8B-B14F-4D97-AF65-F5344CB8AC3E}">
        <p14:creationId xmlns:p14="http://schemas.microsoft.com/office/powerpoint/2010/main" val="332249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B781DC51-1D15-43A2-AB4F-2051C5F1C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008B81-C8A4-4EEF-A211-877A35E98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2B94A0-9C04-497F-9F2A-234AC715B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369CB58F-9DB1-495E-8241-D899410449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olo 1">
            <a:extLst>
              <a:ext uri="{FF2B5EF4-FFF2-40B4-BE49-F238E27FC236}">
                <a16:creationId xmlns:a16="http://schemas.microsoft.com/office/drawing/2014/main" id="{A13A6C55-6589-D5A0-4CFE-E5547E76767E}"/>
              </a:ext>
            </a:extLst>
          </p:cNvPr>
          <p:cNvSpPr>
            <a:spLocks noGrp="1"/>
          </p:cNvSpPr>
          <p:nvPr>
            <p:ph type="title"/>
          </p:nvPr>
        </p:nvSpPr>
        <p:spPr>
          <a:xfrm>
            <a:off x="685800" y="1066163"/>
            <a:ext cx="3306744" cy="5148371"/>
          </a:xfrm>
        </p:spPr>
        <p:txBody>
          <a:bodyPr>
            <a:normAutofit/>
          </a:bodyPr>
          <a:lstStyle/>
          <a:p>
            <a:r>
              <a:rPr lang="it-IT">
                <a:solidFill>
                  <a:schemeClr val="bg1"/>
                </a:solidFill>
              </a:rPr>
              <a:t>Effetti sulla vita cittadina</a:t>
            </a:r>
          </a:p>
        </p:txBody>
      </p:sp>
      <p:graphicFrame>
        <p:nvGraphicFramePr>
          <p:cNvPr id="5" name="Segnaposto contenuto 2">
            <a:extLst>
              <a:ext uri="{FF2B5EF4-FFF2-40B4-BE49-F238E27FC236}">
                <a16:creationId xmlns:a16="http://schemas.microsoft.com/office/drawing/2014/main" id="{EB8F5DE0-5D54-0022-F7FC-39DB3E2CA124}"/>
              </a:ext>
            </a:extLst>
          </p:cNvPr>
          <p:cNvGraphicFramePr>
            <a:graphicFrameLocks noGrp="1"/>
          </p:cNvGraphicFramePr>
          <p:nvPr>
            <p:ph idx="1"/>
            <p:extLst>
              <p:ext uri="{D42A27DB-BD31-4B8C-83A1-F6EECF244321}">
                <p14:modId xmlns:p14="http://schemas.microsoft.com/office/powerpoint/2010/main" val="1484619037"/>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3250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chierici regolari</a:t>
            </a:r>
          </a:p>
        </p:txBody>
      </p:sp>
      <p:sp>
        <p:nvSpPr>
          <p:cNvPr id="8" name="Segnaposto contenuto 7">
            <a:extLst>
              <a:ext uri="{FF2B5EF4-FFF2-40B4-BE49-F238E27FC236}">
                <a16:creationId xmlns:a16="http://schemas.microsoft.com/office/drawing/2014/main" id="{9F2F8AD8-B87B-115A-6247-D534559E57FA}"/>
              </a:ext>
            </a:extLst>
          </p:cNvPr>
          <p:cNvSpPr>
            <a:spLocks noGrp="1"/>
          </p:cNvSpPr>
          <p:nvPr>
            <p:ph sz="half" idx="1"/>
          </p:nvPr>
        </p:nvSpPr>
        <p:spPr/>
        <p:txBody>
          <a:bodyPr>
            <a:normAutofit fontScale="92500" lnSpcReduction="10000"/>
          </a:bodyPr>
          <a:lstStyle/>
          <a:p>
            <a:r>
              <a:rPr lang="it-IT" b="0" i="0" u="none" strike="noStrike" dirty="0">
                <a:solidFill>
                  <a:srgbClr val="000000"/>
                </a:solidFill>
                <a:effectLst/>
                <a:latin typeface="-webkit-standard"/>
              </a:rPr>
              <a:t>I </a:t>
            </a:r>
            <a:r>
              <a:rPr lang="it-IT" b="1" i="0" u="none" strike="noStrike" dirty="0">
                <a:solidFill>
                  <a:srgbClr val="000000"/>
                </a:solidFill>
                <a:effectLst/>
              </a:rPr>
              <a:t>chierici regolari</a:t>
            </a:r>
            <a:r>
              <a:rPr lang="it-IT" b="0" i="0" u="none" strike="noStrike" dirty="0">
                <a:solidFill>
                  <a:srgbClr val="000000"/>
                </a:solidFill>
                <a:effectLst/>
                <a:latin typeface="-webkit-standard"/>
              </a:rPr>
              <a:t> (in latino </a:t>
            </a:r>
            <a:r>
              <a:rPr lang="it-IT" b="0" i="1" u="none" strike="noStrike" dirty="0">
                <a:solidFill>
                  <a:srgbClr val="000000"/>
                </a:solidFill>
                <a:effectLst/>
              </a:rPr>
              <a:t>clerici </a:t>
            </a:r>
            <a:r>
              <a:rPr lang="it-IT" b="0" i="1" u="none" strike="noStrike" dirty="0" err="1">
                <a:solidFill>
                  <a:srgbClr val="000000"/>
                </a:solidFill>
                <a:effectLst/>
              </a:rPr>
              <a:t>regulares</a:t>
            </a:r>
            <a:r>
              <a:rPr lang="it-IT" b="0" i="0" u="none" strike="noStrike" dirty="0">
                <a:solidFill>
                  <a:srgbClr val="000000"/>
                </a:solidFill>
                <a:effectLst/>
                <a:latin typeface="-webkit-standard"/>
              </a:rPr>
              <a:t>) furono una </a:t>
            </a:r>
            <a:r>
              <a:rPr lang="it-IT" b="1" i="0" u="none" strike="noStrike" dirty="0">
                <a:solidFill>
                  <a:srgbClr val="000000"/>
                </a:solidFill>
                <a:effectLst/>
              </a:rPr>
              <a:t>nuova forma di vita religiosa</a:t>
            </a:r>
            <a:r>
              <a:rPr lang="it-IT" b="0" i="0" u="none" strike="noStrike" dirty="0">
                <a:solidFill>
                  <a:srgbClr val="000000"/>
                </a:solidFill>
                <a:effectLst/>
                <a:latin typeface="-webkit-standard"/>
              </a:rPr>
              <a:t> nata nel XVI secolo, come parte della grande </a:t>
            </a:r>
            <a:r>
              <a:rPr lang="it-IT" b="1" i="0" u="none" strike="noStrike" dirty="0">
                <a:solidFill>
                  <a:srgbClr val="000000"/>
                </a:solidFill>
                <a:effectLst/>
              </a:rPr>
              <a:t>riforma cattolica</a:t>
            </a:r>
            <a:r>
              <a:rPr lang="it-IT" b="0" i="0" u="none" strike="noStrike" dirty="0">
                <a:solidFill>
                  <a:srgbClr val="000000"/>
                </a:solidFill>
                <a:effectLst/>
                <a:latin typeface="-webkit-standard"/>
              </a:rPr>
              <a:t>.</a:t>
            </a:r>
            <a:br>
              <a:rPr lang="it-IT" dirty="0"/>
            </a:br>
            <a:r>
              <a:rPr lang="it-IT" b="0" i="0" u="none" strike="noStrike" dirty="0">
                <a:solidFill>
                  <a:srgbClr val="000000"/>
                </a:solidFill>
                <a:effectLst/>
                <a:latin typeface="-webkit-standard"/>
              </a:rPr>
              <a:t>Essi rappresentarono una </a:t>
            </a:r>
            <a:r>
              <a:rPr lang="it-IT" b="1" i="0" u="none" strike="noStrike" dirty="0">
                <a:solidFill>
                  <a:srgbClr val="000000"/>
                </a:solidFill>
                <a:effectLst/>
              </a:rPr>
              <a:t>sintesi tra vita sacerdotale e vita religiosa</a:t>
            </a:r>
            <a:r>
              <a:rPr lang="it-IT" b="0" i="0" u="none" strike="noStrike" dirty="0">
                <a:solidFill>
                  <a:srgbClr val="000000"/>
                </a:solidFill>
                <a:effectLst/>
                <a:latin typeface="-webkit-standard"/>
              </a:rPr>
              <a:t>, diversa sia dai monaci sia dai frati tradizionali.</a:t>
            </a:r>
            <a:endParaRPr lang="it-IT" dirty="0"/>
          </a:p>
          <a:p>
            <a:endParaRPr lang="it-IT" dirty="0"/>
          </a:p>
        </p:txBody>
      </p:sp>
      <p:sp>
        <p:nvSpPr>
          <p:cNvPr id="15" name="Segnaposto contenuto 14">
            <a:extLst>
              <a:ext uri="{FF2B5EF4-FFF2-40B4-BE49-F238E27FC236}">
                <a16:creationId xmlns:a16="http://schemas.microsoft.com/office/drawing/2014/main" id="{53646850-7F71-F68E-E8CF-C004F68041F7}"/>
              </a:ext>
            </a:extLst>
          </p:cNvPr>
          <p:cNvSpPr>
            <a:spLocks noGrp="1"/>
          </p:cNvSpPr>
          <p:nvPr>
            <p:ph sz="half" idx="2"/>
          </p:nvPr>
        </p:nvSpPr>
        <p:spPr/>
        <p:txBody>
          <a:bodyPr>
            <a:normAutofit fontScale="92500" lnSpcReduction="10000"/>
          </a:bodyPr>
          <a:lstStyle/>
          <a:p>
            <a:pPr algn="l">
              <a:buFont typeface="Arial" panose="020B0604020202020204" pitchFamily="34" charset="0"/>
              <a:buChar char="•"/>
            </a:pPr>
            <a:r>
              <a:rPr lang="it-IT" b="1" i="0" u="none" strike="noStrike" dirty="0">
                <a:solidFill>
                  <a:srgbClr val="000000"/>
                </a:solidFill>
                <a:effectLst/>
              </a:rPr>
              <a:t>“Chierici”</a:t>
            </a:r>
            <a:r>
              <a:rPr lang="it-IT" b="0" i="0" u="none" strike="noStrike" dirty="0">
                <a:solidFill>
                  <a:srgbClr val="000000"/>
                </a:solidFill>
                <a:effectLst/>
              </a:rPr>
              <a:t> = sacerdoti, cioè membri del clero dediti al ministero pastorale (predicazione, confessione, sacramenti).</a:t>
            </a:r>
          </a:p>
          <a:p>
            <a:pPr algn="l">
              <a:buFont typeface="Arial" panose="020B0604020202020204" pitchFamily="34" charset="0"/>
              <a:buChar char="•"/>
            </a:pPr>
            <a:r>
              <a:rPr lang="it-IT" b="1" i="0" u="none" strike="noStrike" dirty="0">
                <a:solidFill>
                  <a:srgbClr val="000000"/>
                </a:solidFill>
                <a:effectLst/>
              </a:rPr>
              <a:t>“Regolari”</a:t>
            </a:r>
            <a:r>
              <a:rPr lang="it-IT" b="0" i="0" u="none" strike="noStrike" dirty="0">
                <a:solidFill>
                  <a:srgbClr val="000000"/>
                </a:solidFill>
                <a:effectLst/>
              </a:rPr>
              <a:t> = che vivono secondo una </a:t>
            </a:r>
            <a:r>
              <a:rPr lang="it-IT" b="0" i="1" u="none" strike="noStrike" dirty="0">
                <a:solidFill>
                  <a:srgbClr val="000000"/>
                </a:solidFill>
                <a:effectLst/>
              </a:rPr>
              <a:t>regola</a:t>
            </a:r>
            <a:r>
              <a:rPr lang="it-IT" b="0" i="0" u="none" strike="noStrike" dirty="0">
                <a:solidFill>
                  <a:srgbClr val="000000"/>
                </a:solidFill>
                <a:effectLst/>
              </a:rPr>
              <a:t> approvata (come quella di sant’Agostino).</a:t>
            </a:r>
          </a:p>
          <a:p>
            <a:pPr algn="l"/>
            <a:r>
              <a:rPr lang="it-IT" b="0" i="0" u="none" strike="noStrike" dirty="0">
                <a:solidFill>
                  <a:srgbClr val="000000"/>
                </a:solidFill>
                <a:effectLst/>
              </a:rPr>
              <a:t>👉 Dunque, i </a:t>
            </a:r>
            <a:r>
              <a:rPr lang="it-IT" b="0" i="1" u="none" strike="noStrike" dirty="0">
                <a:solidFill>
                  <a:srgbClr val="000000"/>
                </a:solidFill>
                <a:effectLst/>
              </a:rPr>
              <a:t>chierici regolari</a:t>
            </a:r>
            <a:r>
              <a:rPr lang="it-IT" b="0" i="0" u="none" strike="noStrike" dirty="0">
                <a:solidFill>
                  <a:srgbClr val="000000"/>
                </a:solidFill>
                <a:effectLst/>
              </a:rPr>
              <a:t> erano </a:t>
            </a:r>
            <a:r>
              <a:rPr lang="it-IT" b="1" i="0" u="none" strike="noStrike" dirty="0">
                <a:solidFill>
                  <a:srgbClr val="000000"/>
                </a:solidFill>
                <a:effectLst/>
              </a:rPr>
              <a:t>preti che vivevano in comunità religiosa</a:t>
            </a:r>
            <a:r>
              <a:rPr lang="it-IT" b="0" i="0" u="none" strike="noStrike" dirty="0">
                <a:solidFill>
                  <a:srgbClr val="000000"/>
                </a:solidFill>
                <a:effectLst/>
              </a:rPr>
              <a:t>, ma il cui </a:t>
            </a:r>
            <a:r>
              <a:rPr lang="it-IT" b="1" i="0" u="none" strike="noStrike" dirty="0">
                <a:solidFill>
                  <a:srgbClr val="000000"/>
                </a:solidFill>
                <a:effectLst/>
              </a:rPr>
              <a:t>principale compito non era la vita contemplativa</a:t>
            </a:r>
            <a:r>
              <a:rPr lang="it-IT" b="0" i="0" u="none" strike="noStrike" dirty="0">
                <a:solidFill>
                  <a:srgbClr val="000000"/>
                </a:solidFill>
                <a:effectLst/>
              </a:rPr>
              <a:t>, bensì </a:t>
            </a:r>
            <a:r>
              <a:rPr lang="it-IT" b="1" i="0" u="none" strike="noStrike" dirty="0">
                <a:solidFill>
                  <a:srgbClr val="000000"/>
                </a:solidFill>
                <a:effectLst/>
              </a:rPr>
              <a:t>l’apostolato attivo</a:t>
            </a:r>
            <a:r>
              <a:rPr lang="it-IT" b="0" i="0" u="none" strike="noStrike" dirty="0">
                <a:solidFill>
                  <a:srgbClr val="000000"/>
                </a:solidFill>
                <a:effectLst/>
              </a:rPr>
              <a:t>: predicare, educare, confessare, assistere i malati, riformare il clero e il popolo.</a:t>
            </a:r>
          </a:p>
          <a:p>
            <a:endParaRPr lang="it-IT" dirty="0"/>
          </a:p>
        </p:txBody>
      </p:sp>
    </p:spTree>
    <p:extLst>
      <p:ext uri="{BB962C8B-B14F-4D97-AF65-F5344CB8AC3E}">
        <p14:creationId xmlns:p14="http://schemas.microsoft.com/office/powerpoint/2010/main" val="163969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5" name="Titolo 4">
            <a:extLst>
              <a:ext uri="{FF2B5EF4-FFF2-40B4-BE49-F238E27FC236}">
                <a16:creationId xmlns:a16="http://schemas.microsoft.com/office/drawing/2014/main" id="{8D3F47D2-9BA9-47E8-09B8-F1BCFD2EC0C7}"/>
              </a:ext>
            </a:extLst>
          </p:cNvPr>
          <p:cNvSpPr>
            <a:spLocks noGrp="1"/>
          </p:cNvSpPr>
          <p:nvPr>
            <p:ph type="title"/>
          </p:nvPr>
        </p:nvSpPr>
        <p:spPr>
          <a:xfrm>
            <a:off x="1001486" y="4771908"/>
            <a:ext cx="9845190" cy="1293028"/>
          </a:xfrm>
        </p:spPr>
        <p:txBody>
          <a:bodyPr>
            <a:normAutofit/>
          </a:bodyPr>
          <a:lstStyle/>
          <a:p>
            <a:pPr algn="l"/>
            <a:r>
              <a:rPr lang="it-IT" dirty="0"/>
              <a:t>Il contesto: la riforma cattolica</a:t>
            </a:r>
            <a:endParaRPr lang="it-IT"/>
          </a:p>
        </p:txBody>
      </p:sp>
      <p:sp>
        <p:nvSpPr>
          <p:cNvPr id="6" name="Segnaposto contenuto 5">
            <a:extLst>
              <a:ext uri="{FF2B5EF4-FFF2-40B4-BE49-F238E27FC236}">
                <a16:creationId xmlns:a16="http://schemas.microsoft.com/office/drawing/2014/main" id="{D88C18FC-73D0-9C40-3804-57B54347F236}"/>
              </a:ext>
            </a:extLst>
          </p:cNvPr>
          <p:cNvSpPr>
            <a:spLocks noGrp="1"/>
          </p:cNvSpPr>
          <p:nvPr>
            <p:ph idx="1"/>
          </p:nvPr>
        </p:nvSpPr>
        <p:spPr>
          <a:xfrm>
            <a:off x="804334" y="630827"/>
            <a:ext cx="9222535" cy="3845311"/>
          </a:xfrm>
        </p:spPr>
        <p:txBody>
          <a:bodyPr anchor="ctr">
            <a:normAutofit/>
          </a:bodyPr>
          <a:lstStyle/>
          <a:p>
            <a:pPr marL="0" indent="0">
              <a:buNone/>
            </a:pPr>
            <a:endParaRPr lang="it-IT" sz="2000" b="1" i="0" u="none" strike="noStrike" dirty="0">
              <a:effectLst/>
            </a:endParaRPr>
          </a:p>
          <a:p>
            <a:pPr marL="0" indent="0">
              <a:buNone/>
            </a:pPr>
            <a:r>
              <a:rPr lang="it-IT" sz="2000" b="0" i="0" u="none" strike="noStrike" dirty="0">
                <a:effectLst/>
              </a:rPr>
              <a:t>Nel Quattrocento e Cinquecento molti religiosi e vescovi erano convinti che la Chiesa dovesse rinnovarsi profondamente.</a:t>
            </a:r>
          </a:p>
          <a:p>
            <a:pPr>
              <a:buFont typeface="Arial" panose="020B0604020202020204" pitchFamily="34" charset="0"/>
              <a:buChar char="•"/>
            </a:pPr>
            <a:r>
              <a:rPr lang="it-IT" sz="2000" b="0" i="0" u="none" strike="noStrike" dirty="0">
                <a:effectLst/>
              </a:rPr>
              <a:t>I </a:t>
            </a:r>
            <a:r>
              <a:rPr lang="it-IT" sz="2000" b="1" i="0" u="none" strike="noStrike" dirty="0">
                <a:effectLst/>
              </a:rPr>
              <a:t>monaci</a:t>
            </a:r>
            <a:r>
              <a:rPr lang="it-IT" sz="2000" b="0" i="0" u="none" strike="noStrike" dirty="0">
                <a:effectLst/>
              </a:rPr>
              <a:t> (benedettini, certosini) erano troppo isolati nei monasteri.</a:t>
            </a:r>
          </a:p>
          <a:p>
            <a:pPr>
              <a:buFont typeface="Arial" panose="020B0604020202020204" pitchFamily="34" charset="0"/>
              <a:buChar char="•"/>
            </a:pPr>
            <a:r>
              <a:rPr lang="it-IT" sz="2000" b="0" i="0" u="none" strike="noStrike" dirty="0">
                <a:effectLst/>
              </a:rPr>
              <a:t>I </a:t>
            </a:r>
            <a:r>
              <a:rPr lang="it-IT" sz="2000" b="1" i="0" u="none" strike="noStrike" dirty="0">
                <a:effectLst/>
              </a:rPr>
              <a:t>frati mendicanti</a:t>
            </a:r>
            <a:r>
              <a:rPr lang="it-IT" sz="2000" b="0" i="0" u="none" strike="noStrike" dirty="0">
                <a:effectLst/>
              </a:rPr>
              <a:t> (francescani, domenicani) erano spesso numerosi e disordinati.</a:t>
            </a:r>
            <a:br>
              <a:rPr lang="it-IT" sz="2000" b="0" i="0" u="none" strike="noStrike" dirty="0">
                <a:effectLst/>
              </a:rPr>
            </a:br>
            <a:endParaRPr lang="it-IT" sz="2000" b="0" i="0" u="none" strike="noStrike" dirty="0">
              <a:effectLst/>
            </a:endParaRPr>
          </a:p>
          <a:p>
            <a:pPr>
              <a:buFont typeface="Arial" panose="020B0604020202020204" pitchFamily="34" charset="0"/>
              <a:buChar char="•"/>
            </a:pPr>
            <a:r>
              <a:rPr lang="it-IT" sz="2000" b="0" i="0" u="none" strike="noStrike" dirty="0">
                <a:effectLst/>
              </a:rPr>
              <a:t>Serviva una nuova forma di vita religiosa, </a:t>
            </a:r>
            <a:r>
              <a:rPr lang="it-IT" sz="2000" b="1" i="0" u="none" strike="noStrike" dirty="0">
                <a:effectLst/>
              </a:rPr>
              <a:t>più moderna, disciplinata e pastorale</a:t>
            </a:r>
            <a:r>
              <a:rPr lang="it-IT" sz="2000" b="0" i="0" u="none" strike="noStrike" dirty="0">
                <a:effectLst/>
              </a:rPr>
              <a:t>, capace di rispondere ai bisogni della società urbana e alla sfida della Riforma protestante.</a:t>
            </a:r>
          </a:p>
          <a:p>
            <a:pPr marL="0" indent="0">
              <a:buNone/>
            </a:pPr>
            <a:r>
              <a:rPr lang="it-IT" sz="2000" b="0" i="0" u="none" strike="noStrike" dirty="0">
                <a:effectLst/>
              </a:rPr>
              <a:t>Da qui nacquero i </a:t>
            </a:r>
            <a:r>
              <a:rPr lang="it-IT" sz="2000" b="1" i="0" u="none" strike="noStrike" dirty="0">
                <a:effectLst/>
              </a:rPr>
              <a:t>chierici regolari</a:t>
            </a:r>
            <a:r>
              <a:rPr lang="it-IT" sz="2000" b="0" i="0" u="none" strike="noStrike" dirty="0">
                <a:effectLst/>
              </a:rPr>
              <a:t>.</a:t>
            </a:r>
          </a:p>
          <a:p>
            <a:endParaRPr lang="it-IT" sz="2000" dirty="0"/>
          </a:p>
        </p:txBody>
      </p:sp>
    </p:spTree>
    <p:extLst>
      <p:ext uri="{BB962C8B-B14F-4D97-AF65-F5344CB8AC3E}">
        <p14:creationId xmlns:p14="http://schemas.microsoft.com/office/powerpoint/2010/main" val="3644030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A7474986-97EE-4BB8-2E47-F7CE3989A321}"/>
              </a:ext>
            </a:extLst>
          </p:cNvPr>
          <p:cNvSpPr>
            <a:spLocks noGrp="1"/>
          </p:cNvSpPr>
          <p:nvPr>
            <p:ph type="title"/>
          </p:nvPr>
        </p:nvSpPr>
        <p:spPr>
          <a:xfrm>
            <a:off x="683609" y="764372"/>
            <a:ext cx="3173688" cy="5216013"/>
          </a:xfrm>
        </p:spPr>
        <p:txBody>
          <a:bodyPr>
            <a:normAutofit/>
          </a:bodyPr>
          <a:lstStyle/>
          <a:p>
            <a:r>
              <a:rPr lang="it-IT" sz="2800"/>
              <a:t>Le caratteristiche principali</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AA56D0D7-CC19-1A2B-B652-981C4AEF2603}"/>
              </a:ext>
            </a:extLst>
          </p:cNvPr>
          <p:cNvSpPr>
            <a:spLocks noGrp="1"/>
          </p:cNvSpPr>
          <p:nvPr>
            <p:ph idx="1"/>
          </p:nvPr>
        </p:nvSpPr>
        <p:spPr>
          <a:xfrm>
            <a:off x="4370138" y="764372"/>
            <a:ext cx="7086600" cy="5216013"/>
          </a:xfrm>
        </p:spPr>
        <p:txBody>
          <a:bodyPr anchor="ctr">
            <a:normAutofit/>
          </a:bodyPr>
          <a:lstStyle/>
          <a:p>
            <a:pPr marL="0" indent="0">
              <a:buNone/>
            </a:pPr>
            <a:r>
              <a:rPr lang="it-IT" sz="1900" b="0" i="0" u="none" strike="noStrike">
                <a:effectLst/>
              </a:rPr>
              <a:t>I chierici regolari:</a:t>
            </a:r>
          </a:p>
          <a:p>
            <a:pPr>
              <a:buFont typeface="Arial" panose="020B0604020202020204" pitchFamily="34" charset="0"/>
              <a:buChar char="•"/>
            </a:pPr>
            <a:r>
              <a:rPr lang="it-IT" sz="1900" b="0" i="0" u="none" strike="noStrike">
                <a:effectLst/>
              </a:rPr>
              <a:t>erano </a:t>
            </a:r>
            <a:r>
              <a:rPr lang="it-IT" sz="1900" b="1" i="0" u="none" strike="noStrike">
                <a:effectLst/>
              </a:rPr>
              <a:t>preti</a:t>
            </a:r>
            <a:r>
              <a:rPr lang="it-IT" sz="1900" b="0" i="0" u="none" strike="noStrike">
                <a:effectLst/>
              </a:rPr>
              <a:t> (non fratelli laici);</a:t>
            </a:r>
          </a:p>
          <a:p>
            <a:pPr>
              <a:buFont typeface="Arial" panose="020B0604020202020204" pitchFamily="34" charset="0"/>
              <a:buChar char="•"/>
            </a:pPr>
            <a:r>
              <a:rPr lang="it-IT" sz="1900" b="0" i="0" u="none" strike="noStrike">
                <a:effectLst/>
              </a:rPr>
              <a:t>vivevano </a:t>
            </a:r>
            <a:r>
              <a:rPr lang="it-IT" sz="1900" b="1" i="0" u="none" strike="noStrike">
                <a:effectLst/>
              </a:rPr>
              <a:t>in comunità</a:t>
            </a:r>
            <a:r>
              <a:rPr lang="it-IT" sz="1900" b="0" i="0" u="none" strike="noStrike">
                <a:effectLst/>
              </a:rPr>
              <a:t>, ma senza clausura stretta;</a:t>
            </a:r>
          </a:p>
          <a:p>
            <a:pPr>
              <a:buFont typeface="Arial" panose="020B0604020202020204" pitchFamily="34" charset="0"/>
              <a:buChar char="•"/>
            </a:pPr>
            <a:r>
              <a:rPr lang="it-IT" sz="1900" b="0" i="0" u="none" strike="noStrike">
                <a:effectLst/>
              </a:rPr>
              <a:t>seguivano una </a:t>
            </a:r>
            <a:r>
              <a:rPr lang="it-IT" sz="1900" b="1" i="0" u="none" strike="noStrike">
                <a:effectLst/>
              </a:rPr>
              <a:t>regola religiosa</a:t>
            </a:r>
            <a:r>
              <a:rPr lang="it-IT" sz="1900" b="0" i="0" u="none" strike="noStrike">
                <a:effectLst/>
              </a:rPr>
              <a:t> (spesso quella di sant’Agostino);</a:t>
            </a:r>
          </a:p>
          <a:p>
            <a:pPr>
              <a:buFont typeface="Arial" panose="020B0604020202020204" pitchFamily="34" charset="0"/>
              <a:buChar char="•"/>
            </a:pPr>
            <a:r>
              <a:rPr lang="it-IT" sz="1900" b="0" i="0" u="none" strike="noStrike">
                <a:effectLst/>
              </a:rPr>
              <a:t>facevano </a:t>
            </a:r>
            <a:r>
              <a:rPr lang="it-IT" sz="1900" b="1" i="0" u="none" strike="noStrike">
                <a:effectLst/>
              </a:rPr>
              <a:t>i voti religiosi</a:t>
            </a:r>
            <a:r>
              <a:rPr lang="it-IT" sz="1900" b="0" i="0" u="none" strike="noStrike">
                <a:effectLst/>
              </a:rPr>
              <a:t> (povertà, castità, obbedienza);</a:t>
            </a:r>
          </a:p>
          <a:p>
            <a:pPr>
              <a:buFont typeface="Arial" panose="020B0604020202020204" pitchFamily="34" charset="0"/>
              <a:buChar char="•"/>
            </a:pPr>
            <a:r>
              <a:rPr lang="it-IT" sz="1900" b="0" i="0" u="none" strike="noStrike">
                <a:effectLst/>
              </a:rPr>
              <a:t>si dedicavano </a:t>
            </a:r>
            <a:r>
              <a:rPr lang="it-IT" sz="1900" b="1" i="0" u="none" strike="noStrike">
                <a:effectLst/>
              </a:rPr>
              <a:t>al servizio pastorale diretto</a:t>
            </a:r>
            <a:r>
              <a:rPr lang="it-IT" sz="1900" b="0" i="0" u="none" strike="noStrike">
                <a:effectLst/>
              </a:rPr>
              <a:t>:</a:t>
            </a:r>
          </a:p>
          <a:p>
            <a:pPr marL="742950" lvl="1" indent="-285750">
              <a:buFont typeface="Arial" panose="020B0604020202020204" pitchFamily="34" charset="0"/>
              <a:buChar char="•"/>
            </a:pPr>
            <a:r>
              <a:rPr lang="it-IT" sz="1900" b="0" i="0" u="none" strike="noStrike">
                <a:effectLst/>
              </a:rPr>
              <a:t>predicazione,</a:t>
            </a:r>
          </a:p>
          <a:p>
            <a:pPr marL="742950" lvl="1" indent="-285750">
              <a:buFont typeface="Arial" panose="020B0604020202020204" pitchFamily="34" charset="0"/>
              <a:buChar char="•"/>
            </a:pPr>
            <a:r>
              <a:rPr lang="it-IT" sz="1900" b="0" i="0" u="none" strike="noStrike">
                <a:effectLst/>
              </a:rPr>
              <a:t>confessione e direzione spirituale,</a:t>
            </a:r>
          </a:p>
          <a:p>
            <a:pPr marL="742950" lvl="1" indent="-285750">
              <a:buFont typeface="Arial" panose="020B0604020202020204" pitchFamily="34" charset="0"/>
              <a:buChar char="•"/>
            </a:pPr>
            <a:r>
              <a:rPr lang="it-IT" sz="1900" b="0" i="0" u="none" strike="noStrike">
                <a:effectLst/>
              </a:rPr>
              <a:t>educazione e scuole,</a:t>
            </a:r>
          </a:p>
          <a:p>
            <a:pPr marL="742950" lvl="1" indent="-285750">
              <a:buFont typeface="Arial" panose="020B0604020202020204" pitchFamily="34" charset="0"/>
              <a:buChar char="•"/>
            </a:pPr>
            <a:r>
              <a:rPr lang="it-IT" sz="1900" b="0" i="0" u="none" strike="noStrike">
                <a:effectLst/>
              </a:rPr>
              <a:t>assistenza ai malati e ai poveri,</a:t>
            </a:r>
          </a:p>
          <a:p>
            <a:pPr marL="742950" lvl="1" indent="-285750">
              <a:buFont typeface="Arial" panose="020B0604020202020204" pitchFamily="34" charset="0"/>
              <a:buChar char="•"/>
            </a:pPr>
            <a:r>
              <a:rPr lang="it-IT" sz="1900" b="0" i="0" u="none" strike="noStrike">
                <a:effectLst/>
              </a:rPr>
              <a:t>riforma del clero.</a:t>
            </a:r>
          </a:p>
          <a:p>
            <a:pPr marL="0" indent="0">
              <a:buNone/>
            </a:pPr>
            <a:r>
              <a:rPr lang="it-IT" sz="1900" b="0" i="0" u="none" strike="noStrike">
                <a:effectLst/>
              </a:rPr>
              <a:t>In pratica, erano </a:t>
            </a:r>
            <a:r>
              <a:rPr lang="it-IT" sz="1900" b="1" i="0" u="none" strike="noStrike">
                <a:effectLst/>
              </a:rPr>
              <a:t>religiosi di tipo nuovo</a:t>
            </a:r>
            <a:r>
              <a:rPr lang="it-IT" sz="1900" b="0" i="0" u="none" strike="noStrike">
                <a:effectLst/>
              </a:rPr>
              <a:t>, pensati per agire nel mondo e non chiudersi in convento.</a:t>
            </a:r>
          </a:p>
          <a:p>
            <a:endParaRPr lang="it-IT" sz="1900"/>
          </a:p>
        </p:txBody>
      </p:sp>
    </p:spTree>
    <p:extLst>
      <p:ext uri="{BB962C8B-B14F-4D97-AF65-F5344CB8AC3E}">
        <p14:creationId xmlns:p14="http://schemas.microsoft.com/office/powerpoint/2010/main" val="68598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A633B5-9013-00F6-B8BE-733DB4375714}"/>
              </a:ext>
            </a:extLst>
          </p:cNvPr>
          <p:cNvSpPr>
            <a:spLocks noGrp="1"/>
          </p:cNvSpPr>
          <p:nvPr>
            <p:ph type="title"/>
          </p:nvPr>
        </p:nvSpPr>
        <p:spPr>
          <a:xfrm>
            <a:off x="892098" y="764373"/>
            <a:ext cx="10614102" cy="1293028"/>
          </a:xfrm>
        </p:spPr>
        <p:txBody>
          <a:bodyPr>
            <a:normAutofit/>
          </a:bodyPr>
          <a:lstStyle/>
          <a:p>
            <a:r>
              <a:rPr lang="it-IT" dirty="0"/>
              <a:t>I principali ordini di chierici regolari</a:t>
            </a:r>
          </a:p>
        </p:txBody>
      </p:sp>
      <p:sp>
        <p:nvSpPr>
          <p:cNvPr id="3" name="Segnaposto contenuto 2">
            <a:extLst>
              <a:ext uri="{FF2B5EF4-FFF2-40B4-BE49-F238E27FC236}">
                <a16:creationId xmlns:a16="http://schemas.microsoft.com/office/drawing/2014/main" id="{3006F465-D86A-C681-8222-87C649270A24}"/>
              </a:ext>
            </a:extLst>
          </p:cNvPr>
          <p:cNvSpPr>
            <a:spLocks noGrp="1"/>
          </p:cNvSpPr>
          <p:nvPr>
            <p:ph idx="1"/>
          </p:nvPr>
        </p:nvSpPr>
        <p:spPr>
          <a:xfrm>
            <a:off x="685799" y="2194560"/>
            <a:ext cx="4878659" cy="4024125"/>
          </a:xfrm>
        </p:spPr>
        <p:txBody>
          <a:bodyPr>
            <a:noAutofit/>
          </a:bodyPr>
          <a:lstStyle/>
          <a:p>
            <a:pPr marL="0" indent="0" algn="l">
              <a:buNone/>
            </a:pPr>
            <a:r>
              <a:rPr lang="it-IT" sz="1400" b="1" i="0" u="none" strike="noStrike" dirty="0">
                <a:solidFill>
                  <a:srgbClr val="000000"/>
                </a:solidFill>
                <a:effectLst/>
              </a:rPr>
              <a:t>🔹 Teatini (</a:t>
            </a:r>
            <a:r>
              <a:rPr lang="it-IT" sz="1400" b="1" i="1" u="none" strike="noStrike" dirty="0">
                <a:solidFill>
                  <a:srgbClr val="000000"/>
                </a:solidFill>
                <a:effectLst/>
              </a:rPr>
              <a:t>Clerici </a:t>
            </a:r>
            <a:r>
              <a:rPr lang="it-IT" sz="1400" b="1" i="1" u="none" strike="noStrike" dirty="0" err="1">
                <a:solidFill>
                  <a:srgbClr val="000000"/>
                </a:solidFill>
                <a:effectLst/>
              </a:rPr>
              <a:t>Regulares</a:t>
            </a:r>
            <a:r>
              <a:rPr lang="it-IT" sz="1400" b="1" i="0" u="none" strike="noStrike" dirty="0">
                <a:solidFill>
                  <a:srgbClr val="000000"/>
                </a:solidFill>
                <a:effectLst/>
              </a:rPr>
              <a:t>) — fondati nel 1524</a:t>
            </a:r>
          </a:p>
          <a:p>
            <a:pPr algn="l">
              <a:buFont typeface="Arial" panose="020B0604020202020204" pitchFamily="34" charset="0"/>
              <a:buChar char="•"/>
            </a:pPr>
            <a:r>
              <a:rPr lang="it-IT" sz="1400" b="0" i="0" u="none" strike="noStrike" dirty="0">
                <a:solidFill>
                  <a:srgbClr val="000000"/>
                </a:solidFill>
                <a:effectLst/>
              </a:rPr>
              <a:t>Fondatori: </a:t>
            </a:r>
            <a:r>
              <a:rPr lang="it-IT" sz="1400" b="1" i="0" u="none" strike="noStrike" dirty="0">
                <a:solidFill>
                  <a:srgbClr val="000000"/>
                </a:solidFill>
                <a:effectLst/>
              </a:rPr>
              <a:t>San Gaetano da Thiene</a:t>
            </a:r>
            <a:r>
              <a:rPr lang="it-IT" sz="1400" b="0" i="0" u="none" strike="noStrike" dirty="0">
                <a:solidFill>
                  <a:srgbClr val="000000"/>
                </a:solidFill>
                <a:effectLst/>
              </a:rPr>
              <a:t> e </a:t>
            </a:r>
            <a:r>
              <a:rPr lang="it-IT" sz="1400" b="1" i="0" u="none" strike="noStrike" dirty="0">
                <a:solidFill>
                  <a:srgbClr val="000000"/>
                </a:solidFill>
                <a:effectLst/>
              </a:rPr>
              <a:t>Gian Pietro Carafa</a:t>
            </a:r>
            <a:r>
              <a:rPr lang="it-IT" sz="1400" b="0" i="0" u="none" strike="noStrike" dirty="0">
                <a:solidFill>
                  <a:srgbClr val="000000"/>
                </a:solidFill>
                <a:effectLst/>
              </a:rPr>
              <a:t> (poi papa Paolo IV).</a:t>
            </a:r>
          </a:p>
          <a:p>
            <a:pPr algn="l">
              <a:buFont typeface="Arial" panose="020B0604020202020204" pitchFamily="34" charset="0"/>
              <a:buChar char="•"/>
            </a:pPr>
            <a:r>
              <a:rPr lang="it-IT" sz="1400" b="0" i="0" u="none" strike="noStrike" dirty="0">
                <a:solidFill>
                  <a:srgbClr val="000000"/>
                </a:solidFill>
                <a:effectLst/>
              </a:rPr>
              <a:t>Prima comunità di chierici regolari propriamente detta.</a:t>
            </a:r>
          </a:p>
          <a:p>
            <a:pPr algn="l">
              <a:buFont typeface="Arial" panose="020B0604020202020204" pitchFamily="34" charset="0"/>
              <a:buChar char="•"/>
            </a:pPr>
            <a:r>
              <a:rPr lang="it-IT" sz="1400" b="0" i="0" u="none" strike="noStrike" dirty="0">
                <a:solidFill>
                  <a:srgbClr val="000000"/>
                </a:solidFill>
                <a:effectLst/>
              </a:rPr>
              <a:t>Scopo: riformare il clero attraverso l’esempio di una vita austera e apostolica.</a:t>
            </a:r>
          </a:p>
          <a:p>
            <a:pPr algn="l">
              <a:buFont typeface="Arial" panose="020B0604020202020204" pitchFamily="34" charset="0"/>
              <a:buChar char="•"/>
            </a:pPr>
            <a:r>
              <a:rPr lang="it-IT" sz="1400" b="0" i="0" u="none" strike="noStrike" dirty="0">
                <a:solidFill>
                  <a:srgbClr val="000000"/>
                </a:solidFill>
                <a:effectLst/>
              </a:rPr>
              <a:t>Dedicati al culto solenne, alla predicazione e alla cura delle anime.</a:t>
            </a:r>
          </a:p>
          <a:p>
            <a:pPr marL="0" indent="0" algn="l">
              <a:buNone/>
            </a:pPr>
            <a:r>
              <a:rPr lang="it-IT" sz="1400" b="1" i="0" u="none" strike="noStrike" dirty="0">
                <a:solidFill>
                  <a:srgbClr val="000000"/>
                </a:solidFill>
                <a:effectLst/>
              </a:rPr>
              <a:t>🔹 Barnabiti (</a:t>
            </a:r>
            <a:r>
              <a:rPr lang="it-IT" sz="1400" b="1" i="1" u="none" strike="noStrike" dirty="0">
                <a:solidFill>
                  <a:srgbClr val="000000"/>
                </a:solidFill>
                <a:effectLst/>
              </a:rPr>
              <a:t>Chierici Regolari di San Paolo</a:t>
            </a:r>
            <a:r>
              <a:rPr lang="it-IT" sz="1400" b="1" i="0" u="none" strike="noStrike" dirty="0">
                <a:solidFill>
                  <a:srgbClr val="000000"/>
                </a:solidFill>
                <a:effectLst/>
              </a:rPr>
              <a:t>) — fondati nel 1530 a Milano</a:t>
            </a:r>
          </a:p>
          <a:p>
            <a:pPr algn="l">
              <a:buFont typeface="Arial" panose="020B0604020202020204" pitchFamily="34" charset="0"/>
              <a:buChar char="•"/>
            </a:pPr>
            <a:r>
              <a:rPr lang="it-IT" sz="1400" b="0" i="0" u="none" strike="noStrike" dirty="0">
                <a:solidFill>
                  <a:srgbClr val="000000"/>
                </a:solidFill>
                <a:effectLst/>
              </a:rPr>
              <a:t>Fondatore: </a:t>
            </a:r>
            <a:r>
              <a:rPr lang="it-IT" sz="1400" b="1" i="0" u="none" strike="noStrike" dirty="0">
                <a:solidFill>
                  <a:srgbClr val="000000"/>
                </a:solidFill>
                <a:effectLst/>
              </a:rPr>
              <a:t>Sant’Antonio Maria Zaccaria</a:t>
            </a:r>
            <a:r>
              <a:rPr lang="it-IT" sz="1400" b="0" i="0" u="none" strike="noStrike" dirty="0">
                <a:solidFill>
                  <a:srgbClr val="000000"/>
                </a:solidFill>
                <a:effectLst/>
              </a:rPr>
              <a:t>.</a:t>
            </a:r>
          </a:p>
          <a:p>
            <a:pPr algn="l">
              <a:buFont typeface="Arial" panose="020B0604020202020204" pitchFamily="34" charset="0"/>
              <a:buChar char="•"/>
            </a:pPr>
            <a:r>
              <a:rPr lang="it-IT" sz="1400" b="0" i="0" u="none" strike="noStrike" dirty="0">
                <a:solidFill>
                  <a:srgbClr val="000000"/>
                </a:solidFill>
                <a:effectLst/>
              </a:rPr>
              <a:t>Dedicati alla </a:t>
            </a:r>
            <a:r>
              <a:rPr lang="it-IT" sz="1400" b="1" i="0" u="none" strike="noStrike" dirty="0">
                <a:solidFill>
                  <a:srgbClr val="000000"/>
                </a:solidFill>
                <a:effectLst/>
              </a:rPr>
              <a:t>predicazione, educazione giovanile e rinnovamento morale</a:t>
            </a:r>
            <a:r>
              <a:rPr lang="it-IT" sz="1400" b="0" i="0" u="none" strike="noStrike" dirty="0">
                <a:solidFill>
                  <a:srgbClr val="000000"/>
                </a:solidFill>
                <a:effectLst/>
              </a:rPr>
              <a:t> delle città.</a:t>
            </a:r>
          </a:p>
          <a:p>
            <a:pPr algn="l">
              <a:buFont typeface="Arial" panose="020B0604020202020204" pitchFamily="34" charset="0"/>
              <a:buChar char="•"/>
            </a:pPr>
            <a:r>
              <a:rPr lang="it-IT" sz="1400" b="0" i="0" u="none" strike="noStrike" dirty="0">
                <a:solidFill>
                  <a:srgbClr val="000000"/>
                </a:solidFill>
                <a:effectLst/>
              </a:rPr>
              <a:t>Molto attivi nella riforma spirituale del laicato urbano.</a:t>
            </a:r>
          </a:p>
          <a:p>
            <a:endParaRPr lang="it-IT" sz="1400" dirty="0"/>
          </a:p>
        </p:txBody>
      </p:sp>
      <p:sp>
        <p:nvSpPr>
          <p:cNvPr id="4" name="CasellaDiTesto 3">
            <a:extLst>
              <a:ext uri="{FF2B5EF4-FFF2-40B4-BE49-F238E27FC236}">
                <a16:creationId xmlns:a16="http://schemas.microsoft.com/office/drawing/2014/main" id="{4F9A0DB4-C663-4AEA-4EAB-041A56FA3D15}"/>
              </a:ext>
            </a:extLst>
          </p:cNvPr>
          <p:cNvSpPr txBox="1"/>
          <p:nvPr/>
        </p:nvSpPr>
        <p:spPr>
          <a:xfrm>
            <a:off x="5675970" y="2194560"/>
            <a:ext cx="5830229" cy="3970318"/>
          </a:xfrm>
          <a:prstGeom prst="rect">
            <a:avLst/>
          </a:prstGeom>
          <a:noFill/>
        </p:spPr>
        <p:txBody>
          <a:bodyPr wrap="square" rtlCol="0">
            <a:spAutoFit/>
          </a:bodyPr>
          <a:lstStyle/>
          <a:p>
            <a:pPr algn="l"/>
            <a:r>
              <a:rPr lang="it-IT" sz="1400" b="1" i="0" u="none" strike="noStrike" dirty="0">
                <a:solidFill>
                  <a:srgbClr val="000000"/>
                </a:solidFill>
                <a:effectLst/>
              </a:rPr>
              <a:t>🔹 Somaschi (</a:t>
            </a:r>
            <a:r>
              <a:rPr lang="it-IT" sz="1400" b="1" i="1" u="none" strike="noStrike" dirty="0">
                <a:solidFill>
                  <a:srgbClr val="000000"/>
                </a:solidFill>
                <a:effectLst/>
              </a:rPr>
              <a:t>Chierici Regolari di Somasca</a:t>
            </a:r>
            <a:r>
              <a:rPr lang="it-IT" sz="1400" b="1" i="0" u="none" strike="noStrike" dirty="0">
                <a:solidFill>
                  <a:srgbClr val="000000"/>
                </a:solidFill>
                <a:effectLst/>
              </a:rPr>
              <a:t>) — fondati nel 1532</a:t>
            </a:r>
          </a:p>
          <a:p>
            <a:pPr marL="285750" indent="-285750" algn="l">
              <a:buFont typeface="Arial" panose="020B0604020202020204" pitchFamily="34" charset="0"/>
              <a:buChar char="•"/>
            </a:pPr>
            <a:r>
              <a:rPr lang="it-IT" sz="1400" b="0" i="0" u="none" strike="noStrike" dirty="0">
                <a:solidFill>
                  <a:srgbClr val="000000"/>
                </a:solidFill>
                <a:effectLst/>
              </a:rPr>
              <a:t>Fondatore: </a:t>
            </a:r>
            <a:r>
              <a:rPr lang="it-IT" sz="1400" b="1" i="0" u="none" strike="noStrike" dirty="0">
                <a:solidFill>
                  <a:srgbClr val="000000"/>
                </a:solidFill>
                <a:effectLst/>
              </a:rPr>
              <a:t>San Girolamo Emiliani</a:t>
            </a:r>
            <a:r>
              <a:rPr lang="it-IT" sz="1400" b="0" i="0" u="none" strike="noStrike" dirty="0">
                <a:solidFill>
                  <a:srgbClr val="000000"/>
                </a:solidFill>
                <a:effectLst/>
              </a:rPr>
              <a:t>.</a:t>
            </a:r>
          </a:p>
          <a:p>
            <a:pPr marL="285750" indent="-285750" algn="l">
              <a:buFont typeface="Arial" panose="020B0604020202020204" pitchFamily="34" charset="0"/>
              <a:buChar char="•"/>
            </a:pPr>
            <a:r>
              <a:rPr lang="it-IT" sz="1400" b="0" i="0" u="none" strike="noStrike" dirty="0">
                <a:solidFill>
                  <a:srgbClr val="000000"/>
                </a:solidFill>
                <a:effectLst/>
              </a:rPr>
              <a:t>Specializzati nella </a:t>
            </a:r>
            <a:r>
              <a:rPr lang="it-IT" sz="1400" b="1" i="0" u="none" strike="noStrike" dirty="0">
                <a:solidFill>
                  <a:srgbClr val="000000"/>
                </a:solidFill>
                <a:effectLst/>
              </a:rPr>
              <a:t>cura degli orfani, dei poveri e nell’educazione cristiana</a:t>
            </a:r>
            <a:r>
              <a:rPr lang="it-IT" sz="1400" b="0" i="0" u="none" strike="noStrike" dirty="0">
                <a:solidFill>
                  <a:srgbClr val="000000"/>
                </a:solidFill>
                <a:effectLst/>
              </a:rPr>
              <a:t>.</a:t>
            </a:r>
          </a:p>
          <a:p>
            <a:pPr algn="l"/>
            <a:endParaRPr lang="it-IT" sz="1400" b="1" i="0" u="none" strike="noStrike" dirty="0">
              <a:solidFill>
                <a:srgbClr val="000000"/>
              </a:solidFill>
              <a:effectLst/>
            </a:endParaRPr>
          </a:p>
          <a:p>
            <a:pPr algn="l"/>
            <a:r>
              <a:rPr lang="it-IT" sz="1400" b="1" i="0" u="none" strike="noStrike" dirty="0">
                <a:solidFill>
                  <a:srgbClr val="000000"/>
                </a:solidFill>
                <a:effectLst/>
              </a:rPr>
              <a:t>🔹 Gesuiti (</a:t>
            </a:r>
            <a:r>
              <a:rPr lang="it-IT" sz="1400" b="1" i="1" u="none" strike="noStrike" dirty="0">
                <a:solidFill>
                  <a:srgbClr val="000000"/>
                </a:solidFill>
                <a:effectLst/>
              </a:rPr>
              <a:t>Compagnia di Gesù</a:t>
            </a:r>
            <a:r>
              <a:rPr lang="it-IT" sz="1400" b="1" i="0" u="none" strike="noStrike" dirty="0">
                <a:solidFill>
                  <a:srgbClr val="000000"/>
                </a:solidFill>
                <a:effectLst/>
              </a:rPr>
              <a:t>) — fondati nel 1540</a:t>
            </a:r>
          </a:p>
          <a:p>
            <a:pPr marL="285750" indent="-285750" algn="l">
              <a:buFont typeface="Arial" panose="020B0604020202020204" pitchFamily="34" charset="0"/>
              <a:buChar char="•"/>
            </a:pPr>
            <a:r>
              <a:rPr lang="it-IT" sz="1400" b="0" i="0" u="none" strike="noStrike" dirty="0">
                <a:solidFill>
                  <a:srgbClr val="000000"/>
                </a:solidFill>
                <a:effectLst/>
              </a:rPr>
              <a:t>Fondatore: </a:t>
            </a:r>
            <a:r>
              <a:rPr lang="it-IT" sz="1400" b="1" i="0" u="none" strike="noStrike" dirty="0">
                <a:solidFill>
                  <a:srgbClr val="000000"/>
                </a:solidFill>
                <a:effectLst/>
              </a:rPr>
              <a:t>Sant’Ignazio di Loyola</a:t>
            </a:r>
            <a:r>
              <a:rPr lang="it-IT" sz="1400" b="0" i="0" u="none" strike="noStrike" dirty="0">
                <a:solidFill>
                  <a:srgbClr val="000000"/>
                </a:solidFill>
                <a:effectLst/>
              </a:rPr>
              <a:t>.</a:t>
            </a:r>
          </a:p>
          <a:p>
            <a:pPr marL="285750" indent="-285750" algn="l">
              <a:buFont typeface="Arial" panose="020B0604020202020204" pitchFamily="34" charset="0"/>
              <a:buChar char="•"/>
            </a:pPr>
            <a:r>
              <a:rPr lang="it-IT" sz="1400" b="0" i="0" u="none" strike="noStrike" dirty="0">
                <a:solidFill>
                  <a:srgbClr val="000000"/>
                </a:solidFill>
                <a:effectLst/>
              </a:rPr>
              <a:t>Il più influente ordine di chierici regolari.</a:t>
            </a:r>
          </a:p>
          <a:p>
            <a:pPr marL="285750" indent="-285750" algn="l">
              <a:buFont typeface="Arial" panose="020B0604020202020204" pitchFamily="34" charset="0"/>
              <a:buChar char="•"/>
            </a:pPr>
            <a:r>
              <a:rPr lang="it-IT" sz="1400" b="0" i="0" u="none" strike="noStrike" dirty="0">
                <a:solidFill>
                  <a:srgbClr val="000000"/>
                </a:solidFill>
                <a:effectLst/>
              </a:rPr>
              <a:t>Dedicati alla </a:t>
            </a:r>
            <a:r>
              <a:rPr lang="it-IT" sz="1400" b="1" i="0" u="none" strike="noStrike" dirty="0">
                <a:solidFill>
                  <a:srgbClr val="000000"/>
                </a:solidFill>
                <a:effectLst/>
              </a:rPr>
              <a:t>formazione, missione, direzione spirituale e difesa della fede cattolica</a:t>
            </a:r>
            <a:r>
              <a:rPr lang="it-IT" sz="1400" b="0" i="0" u="none" strike="noStrike" dirty="0">
                <a:solidFill>
                  <a:srgbClr val="000000"/>
                </a:solidFill>
                <a:effectLst/>
              </a:rPr>
              <a:t>.</a:t>
            </a:r>
          </a:p>
          <a:p>
            <a:pPr marL="285750" indent="-285750" algn="l">
              <a:buFont typeface="Arial" panose="020B0604020202020204" pitchFamily="34" charset="0"/>
              <a:buChar char="•"/>
            </a:pPr>
            <a:r>
              <a:rPr lang="it-IT" sz="1400" b="0" i="0" u="none" strike="noStrike" dirty="0">
                <a:solidFill>
                  <a:srgbClr val="000000"/>
                </a:solidFill>
                <a:effectLst/>
              </a:rPr>
              <a:t>Non monastici, ma fortemente disciplinati e organizzati.</a:t>
            </a:r>
          </a:p>
          <a:p>
            <a:pPr algn="l"/>
            <a:endParaRPr lang="it-IT" sz="1400" b="1" i="0" u="none" strike="noStrike" dirty="0">
              <a:solidFill>
                <a:srgbClr val="000000"/>
              </a:solidFill>
              <a:effectLst/>
            </a:endParaRPr>
          </a:p>
          <a:p>
            <a:pPr algn="l"/>
            <a:r>
              <a:rPr lang="it-IT" sz="1400" b="1" i="0" u="none" strike="noStrike" dirty="0">
                <a:solidFill>
                  <a:srgbClr val="000000"/>
                </a:solidFill>
                <a:effectLst/>
              </a:rPr>
              <a:t>🔹 Camilliani (</a:t>
            </a:r>
            <a:r>
              <a:rPr lang="it-IT" sz="1400" b="1" i="1" u="none" strike="noStrike" dirty="0">
                <a:solidFill>
                  <a:srgbClr val="000000"/>
                </a:solidFill>
                <a:effectLst/>
              </a:rPr>
              <a:t>Chierici Regolari Ministri degli Infermi</a:t>
            </a:r>
            <a:r>
              <a:rPr lang="it-IT" sz="1400" b="1" i="0" u="none" strike="noStrike" dirty="0">
                <a:solidFill>
                  <a:srgbClr val="000000"/>
                </a:solidFill>
                <a:effectLst/>
              </a:rPr>
              <a:t>) — fondati nel 1582</a:t>
            </a:r>
          </a:p>
          <a:p>
            <a:pPr marL="285750" indent="-285750" algn="l">
              <a:buFont typeface="Arial" panose="020B0604020202020204" pitchFamily="34" charset="0"/>
              <a:buChar char="•"/>
            </a:pPr>
            <a:r>
              <a:rPr lang="it-IT" sz="1400" b="0" i="0" u="none" strike="noStrike" dirty="0">
                <a:solidFill>
                  <a:srgbClr val="000000"/>
                </a:solidFill>
                <a:effectLst/>
              </a:rPr>
              <a:t>Fondatore: </a:t>
            </a:r>
            <a:r>
              <a:rPr lang="it-IT" sz="1400" b="1" i="0" u="none" strike="noStrike" dirty="0">
                <a:solidFill>
                  <a:srgbClr val="000000"/>
                </a:solidFill>
                <a:effectLst/>
              </a:rPr>
              <a:t>San Camillo de Lellis</a:t>
            </a:r>
            <a:r>
              <a:rPr lang="it-IT" sz="1400" b="0" i="0" u="none" strike="noStrike" dirty="0">
                <a:solidFill>
                  <a:srgbClr val="000000"/>
                </a:solidFill>
                <a:effectLst/>
              </a:rPr>
              <a:t>.</a:t>
            </a:r>
          </a:p>
          <a:p>
            <a:pPr marL="285750" indent="-285750" algn="l">
              <a:buFont typeface="Arial" panose="020B0604020202020204" pitchFamily="34" charset="0"/>
              <a:buChar char="•"/>
            </a:pPr>
            <a:r>
              <a:rPr lang="it-IT" sz="1400" b="0" i="0" u="none" strike="noStrike" dirty="0">
                <a:solidFill>
                  <a:srgbClr val="000000"/>
                </a:solidFill>
                <a:effectLst/>
              </a:rPr>
              <a:t>Missione: </a:t>
            </a:r>
            <a:r>
              <a:rPr lang="it-IT" sz="1400" b="1" i="0" u="none" strike="noStrike" dirty="0">
                <a:solidFill>
                  <a:srgbClr val="000000"/>
                </a:solidFill>
                <a:effectLst/>
              </a:rPr>
              <a:t>assistenza ai malati</a:t>
            </a:r>
            <a:r>
              <a:rPr lang="it-IT" sz="1400" b="0" i="0" u="none" strike="noStrike" dirty="0">
                <a:solidFill>
                  <a:srgbClr val="000000"/>
                </a:solidFill>
                <a:effectLst/>
              </a:rPr>
              <a:t>, anche durante epidemie e guerre.</a:t>
            </a:r>
          </a:p>
          <a:p>
            <a:endParaRPr lang="it-IT" sz="1400" dirty="0"/>
          </a:p>
        </p:txBody>
      </p:sp>
    </p:spTree>
    <p:extLst>
      <p:ext uri="{BB962C8B-B14F-4D97-AF65-F5344CB8AC3E}">
        <p14:creationId xmlns:p14="http://schemas.microsoft.com/office/powerpoint/2010/main" val="1890714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2" name="Titolo 1">
            <a:extLst>
              <a:ext uri="{FF2B5EF4-FFF2-40B4-BE49-F238E27FC236}">
                <a16:creationId xmlns:a16="http://schemas.microsoft.com/office/drawing/2014/main" id="{4806361F-5002-1BCD-8CB4-691EC7E9B583}"/>
              </a:ext>
            </a:extLst>
          </p:cNvPr>
          <p:cNvSpPr>
            <a:spLocks noGrp="1"/>
          </p:cNvSpPr>
          <p:nvPr>
            <p:ph type="title"/>
          </p:nvPr>
        </p:nvSpPr>
        <p:spPr>
          <a:xfrm>
            <a:off x="1001486" y="4771908"/>
            <a:ext cx="9845190" cy="1293028"/>
          </a:xfrm>
        </p:spPr>
        <p:txBody>
          <a:bodyPr>
            <a:normAutofit/>
          </a:bodyPr>
          <a:lstStyle/>
          <a:p>
            <a:pPr algn="l"/>
            <a:r>
              <a:rPr lang="it-IT"/>
              <a:t>Il loro ruolo storico</a:t>
            </a:r>
          </a:p>
        </p:txBody>
      </p:sp>
      <p:sp>
        <p:nvSpPr>
          <p:cNvPr id="17" name="Segnaposto contenuto 2">
            <a:extLst>
              <a:ext uri="{FF2B5EF4-FFF2-40B4-BE49-F238E27FC236}">
                <a16:creationId xmlns:a16="http://schemas.microsoft.com/office/drawing/2014/main" id="{3D23F83F-1DD7-480C-A20D-CB36A8EB7D71}"/>
              </a:ext>
            </a:extLst>
          </p:cNvPr>
          <p:cNvSpPr>
            <a:spLocks noGrp="1"/>
          </p:cNvSpPr>
          <p:nvPr>
            <p:ph idx="1"/>
          </p:nvPr>
        </p:nvSpPr>
        <p:spPr>
          <a:xfrm>
            <a:off x="804334" y="630827"/>
            <a:ext cx="9222535" cy="3845311"/>
          </a:xfrm>
        </p:spPr>
        <p:txBody>
          <a:bodyPr anchor="ctr">
            <a:normAutofit/>
          </a:bodyPr>
          <a:lstStyle/>
          <a:p>
            <a:pPr marL="0" indent="0">
              <a:buNone/>
            </a:pPr>
            <a:r>
              <a:rPr lang="it-IT" sz="2000" b="0" i="0" u="none" strike="noStrike">
                <a:effectLst/>
              </a:rPr>
              <a:t>I chierici regolari furono </a:t>
            </a:r>
            <a:r>
              <a:rPr lang="it-IT" sz="2000" b="1" i="0" u="none" strike="noStrike">
                <a:effectLst/>
              </a:rPr>
              <a:t>decisivi per la rinascita della Chiesa cattolica</a:t>
            </a:r>
            <a:r>
              <a:rPr lang="it-IT" sz="2000" b="0" i="0" u="none" strike="noStrike">
                <a:effectLst/>
              </a:rPr>
              <a:t> nel Cinquecento:</a:t>
            </a:r>
          </a:p>
          <a:p>
            <a:pPr>
              <a:buFont typeface="Arial" panose="020B0604020202020204" pitchFamily="34" charset="0"/>
              <a:buChar char="•"/>
            </a:pPr>
            <a:r>
              <a:rPr lang="it-IT" sz="2000" b="0" i="0" u="none" strike="noStrike">
                <a:effectLst/>
              </a:rPr>
              <a:t>formarono il </a:t>
            </a:r>
            <a:r>
              <a:rPr lang="it-IT" sz="2000" b="1" i="0" u="none" strike="noStrike">
                <a:effectLst/>
              </a:rPr>
              <a:t>nuovo clero disciplinato e istruito</a:t>
            </a:r>
            <a:r>
              <a:rPr lang="it-IT" sz="2000" b="0" i="0" u="none" strike="noStrike">
                <a:effectLst/>
              </a:rPr>
              <a:t> voluto dal Concilio di Trento;</a:t>
            </a:r>
          </a:p>
          <a:p>
            <a:pPr>
              <a:buFont typeface="Arial" panose="020B0604020202020204" pitchFamily="34" charset="0"/>
              <a:buChar char="•"/>
            </a:pPr>
            <a:r>
              <a:rPr lang="it-IT" sz="2000" b="0" i="0" u="none" strike="noStrike">
                <a:effectLst/>
              </a:rPr>
              <a:t>fondarono </a:t>
            </a:r>
            <a:r>
              <a:rPr lang="it-IT" sz="2000" b="1" i="0" u="none" strike="noStrike">
                <a:effectLst/>
              </a:rPr>
              <a:t>collegi, seminari e scuole</a:t>
            </a:r>
            <a:r>
              <a:rPr lang="it-IT" sz="2000" b="0" i="0" u="none" strike="noStrike">
                <a:effectLst/>
              </a:rPr>
              <a:t>;</a:t>
            </a:r>
          </a:p>
          <a:p>
            <a:pPr>
              <a:buFont typeface="Arial" panose="020B0604020202020204" pitchFamily="34" charset="0"/>
              <a:buChar char="•"/>
            </a:pPr>
            <a:r>
              <a:rPr lang="it-IT" sz="2000" b="0" i="0" u="none" strike="noStrike">
                <a:effectLst/>
              </a:rPr>
              <a:t>svolsero un’intensa </a:t>
            </a:r>
            <a:r>
              <a:rPr lang="it-IT" sz="2000" b="1" i="0" u="none" strike="noStrike">
                <a:effectLst/>
              </a:rPr>
              <a:t>azione missionaria e culturale</a:t>
            </a:r>
            <a:r>
              <a:rPr lang="it-IT" sz="2000" b="0" i="0" u="none" strike="noStrike">
                <a:effectLst/>
              </a:rPr>
              <a:t>;</a:t>
            </a:r>
          </a:p>
          <a:p>
            <a:pPr>
              <a:buFont typeface="Arial" panose="020B0604020202020204" pitchFamily="34" charset="0"/>
              <a:buChar char="•"/>
            </a:pPr>
            <a:r>
              <a:rPr lang="it-IT" sz="2000" b="0" i="0" u="none" strike="noStrike">
                <a:effectLst/>
              </a:rPr>
              <a:t>furono </a:t>
            </a:r>
            <a:r>
              <a:rPr lang="it-IT" sz="2000" b="1" i="0" u="none" strike="noStrike">
                <a:effectLst/>
              </a:rPr>
              <a:t>modello di vita sacerdotale moderna</a:t>
            </a:r>
            <a:r>
              <a:rPr lang="it-IT" sz="2000" b="0" i="0" u="none" strike="noStrike">
                <a:effectLst/>
              </a:rPr>
              <a:t>: povera, obbediente, ma colta e attiva.</a:t>
            </a:r>
          </a:p>
          <a:p>
            <a:endParaRPr lang="it-IT" sz="2000"/>
          </a:p>
        </p:txBody>
      </p:sp>
    </p:spTree>
    <p:extLst>
      <p:ext uri="{BB962C8B-B14F-4D97-AF65-F5344CB8AC3E}">
        <p14:creationId xmlns:p14="http://schemas.microsoft.com/office/powerpoint/2010/main" val="176017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6"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11">
            <a:extLst>
              <a:ext uri="{FF2B5EF4-FFF2-40B4-BE49-F238E27FC236}">
                <a16:creationId xmlns:a16="http://schemas.microsoft.com/office/drawing/2014/main" id="{7A771FBF-1693-4446-977C-DBF8387D1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olo 1"/>
          <p:cNvSpPr>
            <a:spLocks noGrp="1"/>
          </p:cNvSpPr>
          <p:nvPr>
            <p:ph type="title"/>
          </p:nvPr>
        </p:nvSpPr>
        <p:spPr>
          <a:xfrm>
            <a:off x="665922" y="987287"/>
            <a:ext cx="3548269" cy="4697896"/>
          </a:xfrm>
        </p:spPr>
        <p:txBody>
          <a:bodyPr>
            <a:normAutofit/>
          </a:bodyPr>
          <a:lstStyle/>
          <a:p>
            <a:r>
              <a:rPr lang="it-IT" sz="3600"/>
              <a:t>Gerard Groote</a:t>
            </a:r>
          </a:p>
        </p:txBody>
      </p:sp>
      <p:sp>
        <p:nvSpPr>
          <p:cNvPr id="3" name="Segnaposto contenuto 2"/>
          <p:cNvSpPr>
            <a:spLocks noGrp="1"/>
          </p:cNvSpPr>
          <p:nvPr>
            <p:ph idx="1"/>
          </p:nvPr>
        </p:nvSpPr>
        <p:spPr>
          <a:xfrm>
            <a:off x="5057825" y="987287"/>
            <a:ext cx="5755949" cy="4697895"/>
          </a:xfrm>
        </p:spPr>
        <p:txBody>
          <a:bodyPr anchor="ctr">
            <a:normAutofit/>
          </a:bodyPr>
          <a:lstStyle/>
          <a:p>
            <a:r>
              <a:rPr lang="it-IT" sz="1300"/>
              <a:t>Questa forma di spiritualità prese il nome di </a:t>
            </a:r>
            <a:r>
              <a:rPr lang="it-IT" sz="1300" b="1" i="1"/>
              <a:t>devotio moderna</a:t>
            </a:r>
            <a:r>
              <a:rPr lang="it-IT" sz="1300"/>
              <a:t>, ed ebbe come ispiratore l’olandese Gerard </a:t>
            </a:r>
            <a:r>
              <a:rPr lang="it-IT" sz="1300" b="1"/>
              <a:t>Groote </a:t>
            </a:r>
          </a:p>
          <a:p>
            <a:r>
              <a:rPr lang="it-IT" sz="1300"/>
              <a:t>Nato a Deventer nel 1340, dopo una vita mondana, si ritirò presso una comunità certosina dandosi al lavoro pratico e assimilando le opere di mistici come Ugo di San Vittore, Maestro Eckhart, Giovanni Ruysbroeck, gli ultimi due esponenti della «mistica tedesca».</a:t>
            </a:r>
          </a:p>
          <a:p>
            <a:r>
              <a:rPr lang="it-IT" sz="1300"/>
              <a:t>Ordinato diacono, iniziò l’attività di predicatore penitenziale e la fondazione delle </a:t>
            </a:r>
            <a:r>
              <a:rPr lang="it-IT" sz="1300" b="1"/>
              <a:t>sorelle della vita comune </a:t>
            </a:r>
            <a:r>
              <a:rPr lang="it-IT" sz="1300"/>
              <a:t>(una comunità femminile a cui diede una regola e la propria casa di Deventer), quanto un’</a:t>
            </a:r>
            <a:r>
              <a:rPr lang="it-IT" sz="1300" b="1"/>
              <a:t>analoga comunità maschile</a:t>
            </a:r>
            <a:r>
              <a:rPr lang="it-IT" sz="1300"/>
              <a:t>.</a:t>
            </a:r>
          </a:p>
          <a:p>
            <a:r>
              <a:rPr lang="it-IT" sz="1300"/>
              <a:t>Come predicatore penitenziale attaccò l’immoralità presente nelle città da lui visitate, la simonia e il concubinato del clero, il disprezzo del voto di povertà da parte dei religiosi e si oppose ai movimenti ereticali diffusi nei Paesi Bassi. </a:t>
            </a:r>
          </a:p>
          <a:p>
            <a:r>
              <a:rPr lang="it-IT" sz="1300"/>
              <a:t>Il vescovo di Utrecht ridusse Gerard Groote al silenzio, mediante una delibera che proibiva ai diaconi di predicare.</a:t>
            </a:r>
          </a:p>
          <a:p>
            <a:r>
              <a:rPr lang="it-IT" sz="1300"/>
              <a:t>Groote e i suoi discepoli vennero diffamati come eretici. </a:t>
            </a:r>
          </a:p>
          <a:p>
            <a:r>
              <a:rPr lang="it-IT" sz="1300"/>
              <a:t>Dopo aver fatto appello a papa Urbano VI (obbedienza romana), Groote morì di peste nell’agosto 1384, senza essere stato riabilitato. </a:t>
            </a:r>
          </a:p>
          <a:p>
            <a:endParaRPr lang="it-IT" sz="1300"/>
          </a:p>
        </p:txBody>
      </p:sp>
    </p:spTree>
    <p:extLst>
      <p:ext uri="{BB962C8B-B14F-4D97-AF65-F5344CB8AC3E}">
        <p14:creationId xmlns:p14="http://schemas.microsoft.com/office/powerpoint/2010/main" val="187516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2" name="Titolo 1"/>
          <p:cNvSpPr>
            <a:spLocks noGrp="1"/>
          </p:cNvSpPr>
          <p:nvPr>
            <p:ph type="title"/>
          </p:nvPr>
        </p:nvSpPr>
        <p:spPr>
          <a:xfrm>
            <a:off x="1001486" y="4771908"/>
            <a:ext cx="9845190" cy="1293028"/>
          </a:xfrm>
        </p:spPr>
        <p:txBody>
          <a:bodyPr>
            <a:normAutofit/>
          </a:bodyPr>
          <a:lstStyle/>
          <a:p>
            <a:pPr algn="l"/>
            <a:r>
              <a:rPr lang="it-IT"/>
              <a:t>I fratelli e le sorelle della vita comune</a:t>
            </a:r>
          </a:p>
        </p:txBody>
      </p:sp>
      <p:sp>
        <p:nvSpPr>
          <p:cNvPr id="3" name="Segnaposto contenuto 2"/>
          <p:cNvSpPr>
            <a:spLocks noGrp="1"/>
          </p:cNvSpPr>
          <p:nvPr>
            <p:ph idx="1"/>
          </p:nvPr>
        </p:nvSpPr>
        <p:spPr>
          <a:xfrm>
            <a:off x="804334" y="630827"/>
            <a:ext cx="9222535" cy="3845311"/>
          </a:xfrm>
        </p:spPr>
        <p:txBody>
          <a:bodyPr anchor="ctr">
            <a:normAutofit/>
          </a:bodyPr>
          <a:lstStyle/>
          <a:p>
            <a:r>
              <a:rPr lang="it-IT" sz="1700"/>
              <a:t>Le fraternità dei </a:t>
            </a:r>
            <a:r>
              <a:rPr lang="it-IT" sz="1700" b="1"/>
              <a:t>fratelli e sorelle della vita comune</a:t>
            </a:r>
            <a:r>
              <a:rPr lang="it-IT" sz="1700"/>
              <a:t>, nelle quali si vivevano i consigli evangelici senza voti e lavorando manualmente, irradiarono la forma di spiritualità generata dall’esperienza di Groote. </a:t>
            </a:r>
          </a:p>
          <a:p>
            <a:r>
              <a:rPr lang="it-IT" sz="1700"/>
              <a:t>Esse furono riconosciute solo nel 1401 dal vescovo di Utrecht.</a:t>
            </a:r>
          </a:p>
          <a:p>
            <a:r>
              <a:rPr lang="it-IT" sz="1700"/>
              <a:t>Caratteristica delle fraternità fu l’impegno per la formazione culturale dei giovani: a partire dalla metà del Quattrocento si impegnarono direttamente all’insegnamento in alcune città (Utrecht, Liegi, Groningen, nei Paesi Bassi, e Magdeburgo e Treviri, in Germania). </a:t>
            </a:r>
          </a:p>
          <a:p>
            <a:r>
              <a:rPr lang="it-IT" sz="1700"/>
              <a:t>Alle comunità dei fratelli e delle sorelle della vita comune, si affiancarono alcuni </a:t>
            </a:r>
            <a:r>
              <a:rPr lang="it-IT" sz="1700" b="1"/>
              <a:t>canonici regolari</a:t>
            </a:r>
            <a:r>
              <a:rPr lang="it-IT" sz="1700"/>
              <a:t>, precisamente quelli che fecero parte della </a:t>
            </a:r>
            <a:r>
              <a:rPr lang="it-IT" sz="1700" b="1"/>
              <a:t>congregazione di Windesheim</a:t>
            </a:r>
            <a:r>
              <a:rPr lang="it-IT" sz="1700"/>
              <a:t>, città dove, nel 1387, fu fondato il loro primo convento. Nel 1500 la congregazione era formata da ottantasette conventi. </a:t>
            </a:r>
          </a:p>
          <a:p>
            <a:endParaRPr lang="it-IT" sz="1700"/>
          </a:p>
        </p:txBody>
      </p:sp>
    </p:spTree>
    <p:extLst>
      <p:ext uri="{BB962C8B-B14F-4D97-AF65-F5344CB8AC3E}">
        <p14:creationId xmlns:p14="http://schemas.microsoft.com/office/powerpoint/2010/main" val="188285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7A771FBF-1693-4446-977C-DBF8387D1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olo 1"/>
          <p:cNvSpPr>
            <a:spLocks noGrp="1"/>
          </p:cNvSpPr>
          <p:nvPr>
            <p:ph type="title"/>
          </p:nvPr>
        </p:nvSpPr>
        <p:spPr>
          <a:xfrm>
            <a:off x="665922" y="987287"/>
            <a:ext cx="3548269" cy="4697896"/>
          </a:xfrm>
        </p:spPr>
        <p:txBody>
          <a:bodyPr>
            <a:normAutofit/>
          </a:bodyPr>
          <a:lstStyle/>
          <a:p>
            <a:r>
              <a:rPr lang="it-IT" sz="2800"/>
              <a:t>La congregazione di Windesheim</a:t>
            </a:r>
          </a:p>
        </p:txBody>
      </p:sp>
      <p:sp>
        <p:nvSpPr>
          <p:cNvPr id="3" name="Segnaposto contenuto 2"/>
          <p:cNvSpPr>
            <a:spLocks noGrp="1"/>
          </p:cNvSpPr>
          <p:nvPr>
            <p:ph idx="1"/>
          </p:nvPr>
        </p:nvSpPr>
        <p:spPr>
          <a:xfrm>
            <a:off x="5057825" y="987287"/>
            <a:ext cx="5755949" cy="4697895"/>
          </a:xfrm>
        </p:spPr>
        <p:txBody>
          <a:bodyPr anchor="ctr">
            <a:normAutofit/>
          </a:bodyPr>
          <a:lstStyle/>
          <a:p>
            <a:r>
              <a:rPr lang="it-IT" sz="1500"/>
              <a:t>La solidità dell’esperienza religiosa dei membri della congregazione di Windesheim, alimentata da un interesse rinnovato per la Sacra Scrittura e i Padri della Chiesa, li portò ad assumere compiti importanti nel rinnovamento religioso nei Paesi Bassi e in Germania, tanto che nel 1435 il concilio di Basilea incaricò Windesheim di procedere alla riforma dei conventi agostiniani tedeschi. </a:t>
            </a:r>
          </a:p>
          <a:p>
            <a:r>
              <a:rPr lang="it-IT" sz="1500"/>
              <a:t>Inoltre, nel 1451 il legato papale Niccolò Cusano nominò il canonico regolare di Windesheim Giovanni Busch visitatore dei conventi agostiniani della Turingia e della Sassonia, dove si creerà una congregazione di Osservanza a cui apparterrà Lutero. </a:t>
            </a:r>
          </a:p>
          <a:p>
            <a:r>
              <a:rPr lang="it-IT" sz="1500"/>
              <a:t>È questo un esempio di legame diretto tra </a:t>
            </a:r>
            <a:r>
              <a:rPr lang="it-IT" sz="1500" i="1"/>
              <a:t>la devotio moderna </a:t>
            </a:r>
            <a:r>
              <a:rPr lang="it-IT" sz="1500"/>
              <a:t>e a un’altra importante espressione del rinnovamento della Chiesa durante il Rinascimento, quello promosso dall’Osservanza. </a:t>
            </a:r>
          </a:p>
          <a:p>
            <a:endParaRPr lang="it-IT" sz="1500"/>
          </a:p>
        </p:txBody>
      </p:sp>
    </p:spTree>
    <p:extLst>
      <p:ext uri="{BB962C8B-B14F-4D97-AF65-F5344CB8AC3E}">
        <p14:creationId xmlns:p14="http://schemas.microsoft.com/office/powerpoint/2010/main" val="147338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090507" y="764372"/>
            <a:ext cx="7434070" cy="1432289"/>
          </a:xfrm>
        </p:spPr>
        <p:txBody>
          <a:bodyPr>
            <a:normAutofit/>
          </a:bodyPr>
          <a:lstStyle/>
          <a:p>
            <a:r>
              <a:rPr lang="it-IT" dirty="0"/>
              <a:t>L’«Imitazione di Cristo»</a:t>
            </a:r>
          </a:p>
        </p:txBody>
      </p:sp>
      <p:sp>
        <p:nvSpPr>
          <p:cNvPr id="3" name="Segnaposto contenuto 2"/>
          <p:cNvSpPr>
            <a:spLocks noGrp="1"/>
          </p:cNvSpPr>
          <p:nvPr>
            <p:ph idx="1"/>
          </p:nvPr>
        </p:nvSpPr>
        <p:spPr>
          <a:xfrm>
            <a:off x="992459" y="2096430"/>
            <a:ext cx="10552125" cy="4122256"/>
          </a:xfrm>
        </p:spPr>
        <p:txBody>
          <a:bodyPr>
            <a:noAutofit/>
          </a:bodyPr>
          <a:lstStyle/>
          <a:p>
            <a:r>
              <a:rPr lang="it-IT" sz="1600" dirty="0"/>
              <a:t>È una raccolta di sentenze essenziali per la vita spirituale, un così detto </a:t>
            </a:r>
            <a:r>
              <a:rPr lang="it-IT" sz="1600" i="1" dirty="0" err="1"/>
              <a:t>rapiarium</a:t>
            </a:r>
            <a:r>
              <a:rPr lang="it-IT" sz="1600" dirty="0"/>
              <a:t>. </a:t>
            </a:r>
          </a:p>
          <a:p>
            <a:r>
              <a:rPr lang="it-IT" sz="1600" dirty="0"/>
              <a:t>I capitoli sono organizzati in quattro libri. </a:t>
            </a:r>
          </a:p>
          <a:p>
            <a:r>
              <a:rPr lang="it-IT" sz="1600" dirty="0"/>
              <a:t>Il primo si propone di condurre all’umiltà e alla pace interiore attraverso il disprezzo del mondo, il rifiuto della vana scienza, il superamento di sé e la contrizione del cuore. </a:t>
            </a:r>
          </a:p>
          <a:p>
            <a:r>
              <a:rPr lang="it-IT" sz="1600" dirty="0"/>
              <a:t>Il secondo libro mostra come si debba entrare nel Regno di Dio attraverso molte prove; trovandosi il Regno di Dio dentro l’uomo, deve essere disprezzato tutto ciò che è esteriore e, di fronte alle delusioni provenienti dal mondo, si deve puntare all’amicizia di Cristo, condividendo la sua croce. </a:t>
            </a:r>
          </a:p>
          <a:p>
            <a:r>
              <a:rPr lang="it-IT" sz="1600" dirty="0"/>
              <a:t>Il terzo e quarto libro hanno la forma di una conversazione tra Cristo e il suo discepolo, </a:t>
            </a:r>
            <a:r>
              <a:rPr lang="it-IT" sz="1600" dirty="0" err="1"/>
              <a:t>cioé</a:t>
            </a:r>
            <a:r>
              <a:rPr lang="it-IT" sz="1600" dirty="0"/>
              <a:t> lo svolgimento della relazione di amicizia, con colloqui di consolazione nel terzo libro e colloqui eucaristici nell’ultimo. </a:t>
            </a:r>
          </a:p>
          <a:p>
            <a:r>
              <a:rPr lang="it-IT" sz="1600" dirty="0"/>
              <a:t>Grazie all’esperienza comunitaria e alla cura per l’impegno del mondo cari alla </a:t>
            </a:r>
            <a:r>
              <a:rPr lang="it-IT" sz="1600" i="1" dirty="0" err="1"/>
              <a:t>devotio</a:t>
            </a:r>
            <a:r>
              <a:rPr lang="it-IT" sz="1600" i="1" dirty="0"/>
              <a:t> moderna</a:t>
            </a:r>
            <a:r>
              <a:rPr lang="it-IT" sz="1600" dirty="0"/>
              <a:t>, si possono superare due possibili carenze – se il libro fosse estrapolato dal contesto vitale che lo ha generato – </a:t>
            </a:r>
            <a:r>
              <a:rPr lang="it-IT" sz="1600" dirty="0" err="1"/>
              <a:t>cioé</a:t>
            </a:r>
            <a:r>
              <a:rPr lang="it-IT" sz="1600" dirty="0"/>
              <a:t> la presentazione della creazione come uno splendore che seduce e non come un segno che rimanda a Dio e la non valorizzazione della Chiesa, che verrebbe superata dal legame personale con </a:t>
            </a:r>
            <a:r>
              <a:rPr lang="it-IT" sz="1600" dirty="0" err="1"/>
              <a:t>Gesu</a:t>
            </a:r>
            <a:r>
              <a:rPr lang="it-IT" sz="1600" dirty="0"/>
              <a:t>̀ Cristo. </a:t>
            </a:r>
          </a:p>
        </p:txBody>
      </p:sp>
    </p:spTree>
    <p:extLst>
      <p:ext uri="{BB962C8B-B14F-4D97-AF65-F5344CB8AC3E}">
        <p14:creationId xmlns:p14="http://schemas.microsoft.com/office/powerpoint/2010/main" val="6750739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2EC977-8319-55DE-72AE-9E2E34EDF6B9}"/>
              </a:ext>
            </a:extLst>
          </p:cNvPr>
          <p:cNvSpPr>
            <a:spLocks noGrp="1"/>
          </p:cNvSpPr>
          <p:nvPr>
            <p:ph type="title"/>
          </p:nvPr>
        </p:nvSpPr>
        <p:spPr/>
        <p:txBody>
          <a:bodyPr/>
          <a:lstStyle/>
          <a:p>
            <a:r>
              <a:rPr lang="it-IT" dirty="0"/>
              <a:t>Libro I, capitolo 2</a:t>
            </a:r>
          </a:p>
        </p:txBody>
      </p:sp>
      <p:sp>
        <p:nvSpPr>
          <p:cNvPr id="3" name="Segnaposto contenuto 2">
            <a:extLst>
              <a:ext uri="{FF2B5EF4-FFF2-40B4-BE49-F238E27FC236}">
                <a16:creationId xmlns:a16="http://schemas.microsoft.com/office/drawing/2014/main" id="{6A3F200C-5F1C-9599-2403-7227DB15D011}"/>
              </a:ext>
            </a:extLst>
          </p:cNvPr>
          <p:cNvSpPr>
            <a:spLocks noGrp="1"/>
          </p:cNvSpPr>
          <p:nvPr>
            <p:ph idx="1"/>
          </p:nvPr>
        </p:nvSpPr>
        <p:spPr/>
        <p:txBody>
          <a:bodyPr>
            <a:normAutofit fontScale="92500"/>
          </a:bodyPr>
          <a:lstStyle/>
          <a:p>
            <a:r>
              <a:rPr lang="it-IT" b="0" i="0" dirty="0">
                <a:solidFill>
                  <a:srgbClr val="000000"/>
                </a:solidFill>
                <a:effectLst/>
                <a:latin typeface="Helvetica" pitchFamily="2" charset="0"/>
              </a:rPr>
              <a:t>L'uomo, per sua natura, anela a sapere; ma che importa il sapere se non si ha il timor di Dio? Certamente un umile contadino che serva il Signore è più apprezzabile di un sapiente che, montato in superbia e dimentico di ciò che egli è veramente, vada studiando i movimenti del cielo. Colui che si conosce a fondo sente di valere ben poco in se stesso e non cerca l'approvazione degli uomini. Dinanzi a Dio, il quale mi giudicherà per le mie azioni, che mi gioverebbe se io anche possedessi tutta la scienza del mondo, ma non avessi l'amore? Datti pace da una smania eccessiva di sapere: in essa, infatti, non troverai che sviamento grande ed inganno. Coloro che sanno desiderano apparire ed essere chiamati sapienti. Ma vi sono molte cose, la cui conoscenza giova ben poco, o non giova affatto, all'anima. Ed è tutt'altro che sapiente colui che attende a cose diverse da quelle che servono alla sua salvezza. I molti discorsi non appagano l'anima; invece una vita buona rinfresca la mente e una coscienza pura dà grande fiducia in Dio. Quanto più grande e profonda è la tua scienza, tanto più severamente sarai giudicato, proprio partendo da essa; a meno che ancor più grande non sia stata la santità della tua vita.</a:t>
            </a:r>
            <a:endParaRPr lang="it-IT" dirty="0"/>
          </a:p>
        </p:txBody>
      </p:sp>
    </p:spTree>
    <p:extLst>
      <p:ext uri="{BB962C8B-B14F-4D97-AF65-F5344CB8AC3E}">
        <p14:creationId xmlns:p14="http://schemas.microsoft.com/office/powerpoint/2010/main" val="358144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090507" y="764373"/>
            <a:ext cx="7434070" cy="1474330"/>
          </a:xfrm>
        </p:spPr>
        <p:txBody>
          <a:bodyPr>
            <a:normAutofit/>
          </a:bodyPr>
          <a:lstStyle/>
          <a:p>
            <a:r>
              <a:rPr lang="it-IT" dirty="0"/>
              <a:t>L’Umanesimo</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6832AB96-8B16-492E-9F0F-12367FB293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
        <p:nvSpPr>
          <p:cNvPr id="3" name="Segnaposto contenuto 2"/>
          <p:cNvSpPr>
            <a:spLocks noGrp="1"/>
          </p:cNvSpPr>
          <p:nvPr>
            <p:ph idx="1"/>
          </p:nvPr>
        </p:nvSpPr>
        <p:spPr>
          <a:xfrm>
            <a:off x="4090507" y="2628900"/>
            <a:ext cx="7454077" cy="3589785"/>
          </a:xfrm>
        </p:spPr>
        <p:txBody>
          <a:bodyPr>
            <a:normAutofit/>
          </a:bodyPr>
          <a:lstStyle/>
          <a:p>
            <a:pPr marL="0" indent="0">
              <a:buNone/>
            </a:pPr>
            <a:r>
              <a:rPr lang="it-IT" sz="1400" dirty="0"/>
              <a:t>Caratteristiche:</a:t>
            </a:r>
          </a:p>
          <a:p>
            <a:pPr>
              <a:buFont typeface="Arial" charset="0"/>
              <a:buChar char="•"/>
            </a:pPr>
            <a:r>
              <a:rPr lang="it-IT" sz="1400" dirty="0"/>
              <a:t>riscoprire la verità dell’uomo attraverso lo studio delle opere letterarie della classicità e dell’antichità cristiana in una visione ispirata alla fede -&gt; ritorno alle fonti</a:t>
            </a:r>
          </a:p>
          <a:p>
            <a:pPr>
              <a:buFont typeface="Arial" charset="0"/>
              <a:buChar char="•"/>
            </a:pPr>
            <a:r>
              <a:rPr lang="it-IT" sz="1400" dirty="0"/>
              <a:t>rinnovato interesse per la Sacra Scrittura e per i Padri della Chiesa</a:t>
            </a:r>
          </a:p>
          <a:p>
            <a:pPr>
              <a:buFont typeface="Arial" charset="0"/>
              <a:buChar char="•"/>
            </a:pPr>
            <a:r>
              <a:rPr lang="it-IT" sz="1400" dirty="0"/>
              <a:t>critica alle deviazioni della vita religiosa e del sistema di potere curiale, qualche deriva paganeggiante</a:t>
            </a:r>
          </a:p>
          <a:p>
            <a:pPr>
              <a:buFont typeface="Arial" charset="0"/>
              <a:buChar char="•"/>
            </a:pPr>
            <a:r>
              <a:rPr lang="it-IT" sz="1400" dirty="0"/>
              <a:t>Enea Silvio Piccolomini (n. 1405, Pio II 1458-1464)</a:t>
            </a:r>
          </a:p>
          <a:p>
            <a:pPr>
              <a:buFont typeface="Arial" charset="0"/>
              <a:buChar char="•"/>
            </a:pPr>
            <a:r>
              <a:rPr lang="it-IT" sz="1400" dirty="0"/>
              <a:t>Lorenzo Valla (1405-1464): </a:t>
            </a:r>
            <a:r>
              <a:rPr lang="it-IT" sz="1400" i="1" dirty="0"/>
              <a:t>De falso </a:t>
            </a:r>
            <a:r>
              <a:rPr lang="it-IT" sz="1400" i="1" dirty="0" err="1"/>
              <a:t>credita</a:t>
            </a:r>
            <a:r>
              <a:rPr lang="it-IT" sz="1400" i="1" dirty="0"/>
              <a:t> et </a:t>
            </a:r>
            <a:r>
              <a:rPr lang="it-IT" sz="1400" i="1" dirty="0" err="1"/>
              <a:t>ementita</a:t>
            </a:r>
            <a:r>
              <a:rPr lang="it-IT" sz="1400" i="1" dirty="0"/>
              <a:t> </a:t>
            </a:r>
            <a:r>
              <a:rPr lang="it-IT" sz="1400" i="1" dirty="0" err="1"/>
              <a:t>Donatione</a:t>
            </a:r>
            <a:r>
              <a:rPr lang="it-IT" sz="1400" i="1" dirty="0"/>
              <a:t> </a:t>
            </a:r>
            <a:r>
              <a:rPr lang="it-IT" sz="1400" i="1" dirty="0" err="1"/>
              <a:t>Constantini</a:t>
            </a:r>
            <a:r>
              <a:rPr lang="it-IT" sz="1400" i="1" dirty="0"/>
              <a:t>…</a:t>
            </a:r>
            <a:endParaRPr lang="it-IT" sz="1400" dirty="0"/>
          </a:p>
          <a:p>
            <a:pPr>
              <a:buFont typeface="Arial" charset="0"/>
              <a:buChar char="•"/>
            </a:pPr>
            <a:r>
              <a:rPr lang="it-IT" sz="1400" dirty="0"/>
              <a:t>Giovanni Pico della Mirandola (1463-1494): </a:t>
            </a:r>
            <a:r>
              <a:rPr lang="it-IT" sz="1400" i="1" dirty="0"/>
              <a:t>De ente et uno</a:t>
            </a:r>
            <a:endParaRPr lang="it-IT" sz="1400" dirty="0"/>
          </a:p>
          <a:p>
            <a:pPr>
              <a:buFont typeface="Arial" charset="0"/>
              <a:buChar char="•"/>
            </a:pPr>
            <a:r>
              <a:rPr lang="it-IT" sz="1400" dirty="0"/>
              <a:t>Erasmo da Rotterdam (1465-1536): </a:t>
            </a:r>
            <a:r>
              <a:rPr lang="it-IT" sz="1400" i="1" dirty="0" err="1"/>
              <a:t>Moriae</a:t>
            </a:r>
            <a:r>
              <a:rPr lang="it-IT" sz="1400" i="1" dirty="0"/>
              <a:t> </a:t>
            </a:r>
            <a:r>
              <a:rPr lang="it-IT" sz="1400" i="1" dirty="0" err="1"/>
              <a:t>elogium</a:t>
            </a:r>
            <a:r>
              <a:rPr lang="it-IT" sz="1400" i="1" dirty="0"/>
              <a:t> </a:t>
            </a:r>
            <a:r>
              <a:rPr lang="it-IT" sz="1400" dirty="0"/>
              <a:t>(«Elogio della follia»)</a:t>
            </a:r>
          </a:p>
          <a:p>
            <a:pPr>
              <a:buFont typeface="Arial" charset="0"/>
              <a:buChar char="•"/>
            </a:pPr>
            <a:r>
              <a:rPr lang="it-IT" sz="1400" dirty="0"/>
              <a:t>Tommaso Moro (Thomas More) (1478-1535): </a:t>
            </a:r>
            <a:r>
              <a:rPr lang="it-IT" sz="1400" i="1" dirty="0" err="1"/>
              <a:t>Utòpia</a:t>
            </a:r>
            <a:endParaRPr lang="it-IT" sz="1400" dirty="0"/>
          </a:p>
          <a:p>
            <a:pPr>
              <a:buFont typeface="Arial" charset="0"/>
              <a:buChar char="•"/>
            </a:pPr>
            <a:endParaRPr lang="it-IT" sz="1400" dirty="0"/>
          </a:p>
        </p:txBody>
      </p:sp>
    </p:spTree>
    <p:extLst>
      <p:ext uri="{BB962C8B-B14F-4D97-AF65-F5344CB8AC3E}">
        <p14:creationId xmlns:p14="http://schemas.microsoft.com/office/powerpoint/2010/main" val="14879011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895600" y="764373"/>
            <a:ext cx="8610600" cy="1293028"/>
          </a:xfrm>
        </p:spPr>
        <p:txBody>
          <a:bodyPr>
            <a:normAutofit/>
          </a:bodyPr>
          <a:lstStyle/>
          <a:p>
            <a:r>
              <a:rPr lang="it-IT"/>
              <a:t>Confraternite, Compagnie, Terz’Ordini</a:t>
            </a:r>
          </a:p>
        </p:txBody>
      </p:sp>
      <p:pic>
        <p:nvPicPr>
          <p:cNvPr id="7" name="Immagine 6" descr="Immagine che contiene arte, Mondanatura, dipinto, Intaglio&#10;&#10;Descrizione generata automaticamente">
            <a:extLst>
              <a:ext uri="{FF2B5EF4-FFF2-40B4-BE49-F238E27FC236}">
                <a16:creationId xmlns:a16="http://schemas.microsoft.com/office/drawing/2014/main" id="{1D8A2DBE-6190-844B-2103-F2536DE935B2}"/>
              </a:ext>
            </a:extLst>
          </p:cNvPr>
          <p:cNvPicPr>
            <a:picLocks noChangeAspect="1"/>
          </p:cNvPicPr>
          <p:nvPr/>
        </p:nvPicPr>
        <p:blipFill>
          <a:blip r:embed="rId3"/>
          <a:srcRect l="10126" r="6036" b="1"/>
          <a:stretch>
            <a:fillRect/>
          </a:stretch>
        </p:blipFill>
        <p:spPr>
          <a:xfrm>
            <a:off x="228600" y="1543403"/>
            <a:ext cx="7044525" cy="5314597"/>
          </a:xfrm>
          <a:prstGeom prst="rect">
            <a:avLst/>
          </a:prstGeom>
        </p:spPr>
      </p:pic>
      <p:sp>
        <p:nvSpPr>
          <p:cNvPr id="3" name="Segnaposto contenuto 2"/>
          <p:cNvSpPr>
            <a:spLocks noGrp="1"/>
          </p:cNvSpPr>
          <p:nvPr>
            <p:ph idx="1"/>
          </p:nvPr>
        </p:nvSpPr>
        <p:spPr>
          <a:xfrm>
            <a:off x="7386638" y="2057402"/>
            <a:ext cx="4119562" cy="4161284"/>
          </a:xfrm>
        </p:spPr>
        <p:txBody>
          <a:bodyPr>
            <a:normAutofit/>
          </a:bodyPr>
          <a:lstStyle/>
          <a:p>
            <a:r>
              <a:rPr lang="it-IT" sz="1600" dirty="0"/>
              <a:t>Tre tipologie di associazionismo laicale, già esistenti dal Medioevo (in alcuni casi dall’antichità: cfr. i «</a:t>
            </a:r>
            <a:r>
              <a:rPr lang="it-IT" sz="1600" dirty="0" err="1"/>
              <a:t>collegia</a:t>
            </a:r>
            <a:r>
              <a:rPr lang="it-IT" sz="1600" dirty="0"/>
              <a:t> </a:t>
            </a:r>
            <a:r>
              <a:rPr lang="it-IT" sz="1600" dirty="0" err="1"/>
              <a:t>tenuiorum</a:t>
            </a:r>
            <a:r>
              <a:rPr lang="it-IT" sz="1600" dirty="0"/>
              <a:t>» (dei poveri) e i «</a:t>
            </a:r>
            <a:r>
              <a:rPr lang="it-IT" sz="1600" dirty="0" err="1"/>
              <a:t>collegia</a:t>
            </a:r>
            <a:r>
              <a:rPr lang="it-IT" sz="1600" dirty="0"/>
              <a:t> funeraria» regolamentati già in epoca augustea. I «</a:t>
            </a:r>
            <a:r>
              <a:rPr lang="it-IT" sz="1600" dirty="0" err="1"/>
              <a:t>collegia</a:t>
            </a:r>
            <a:r>
              <a:rPr lang="it-IT" sz="1600" dirty="0"/>
              <a:t> funeraria» erano enti privati che gestivano le onoranze funebri, lo scavo e la manutenzione delle catacombe.</a:t>
            </a:r>
          </a:p>
        </p:txBody>
      </p:sp>
      <p:sp>
        <p:nvSpPr>
          <p:cNvPr id="9" name="CasellaDiTesto 8">
            <a:extLst>
              <a:ext uri="{FF2B5EF4-FFF2-40B4-BE49-F238E27FC236}">
                <a16:creationId xmlns:a16="http://schemas.microsoft.com/office/drawing/2014/main" id="{4B385552-0AD5-F752-62E1-2463205C3C8D}"/>
              </a:ext>
            </a:extLst>
          </p:cNvPr>
          <p:cNvSpPr txBox="1"/>
          <p:nvPr/>
        </p:nvSpPr>
        <p:spPr>
          <a:xfrm>
            <a:off x="7612629" y="5387689"/>
            <a:ext cx="3554067" cy="830997"/>
          </a:xfrm>
          <a:prstGeom prst="rect">
            <a:avLst/>
          </a:prstGeom>
          <a:noFill/>
        </p:spPr>
        <p:txBody>
          <a:bodyPr wrap="square" rtlCol="0">
            <a:spAutoFit/>
          </a:bodyPr>
          <a:lstStyle/>
          <a:p>
            <a:r>
              <a:rPr lang="it-IT" sz="1200" dirty="0"/>
              <a:t>Pavia, chiesa di San Luca, un tempo gestita dalla Confraternita della Ss. Trinità dei Pellegrini,</a:t>
            </a:r>
          </a:p>
          <a:p>
            <a:r>
              <a:rPr lang="it-IT" sz="1200" dirty="0"/>
              <a:t>Affresco sulla controfacciata</a:t>
            </a:r>
          </a:p>
        </p:txBody>
      </p:sp>
    </p:spTree>
    <p:extLst>
      <p:ext uri="{BB962C8B-B14F-4D97-AF65-F5344CB8AC3E}">
        <p14:creationId xmlns:p14="http://schemas.microsoft.com/office/powerpoint/2010/main" val="661353584"/>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{EDE27356-1DAC-0C45-8759-DE1B4826DA1B}tf10001079</Template>
  <TotalTime>430</TotalTime>
  <Words>3744</Words>
  <Application>Microsoft Macintosh PowerPoint</Application>
  <PresentationFormat>Widescreen</PresentationFormat>
  <Paragraphs>218</Paragraphs>
  <Slides>28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-webkit-standard</vt:lpstr>
      <vt:lpstr>Aptos</vt:lpstr>
      <vt:lpstr>Arial</vt:lpstr>
      <vt:lpstr>Century Gothic</vt:lpstr>
      <vt:lpstr>Helvetica</vt:lpstr>
      <vt:lpstr>Scia di vapore</vt:lpstr>
      <vt:lpstr>Elementi di novità</vt:lpstr>
      <vt:lpstr>La Devotio moderna</vt:lpstr>
      <vt:lpstr>Gerard Groote</vt:lpstr>
      <vt:lpstr>I fratelli e le sorelle della vita comune</vt:lpstr>
      <vt:lpstr>La congregazione di Windesheim</vt:lpstr>
      <vt:lpstr>L’«Imitazione di Cristo»</vt:lpstr>
      <vt:lpstr>Libro I, capitolo 2</vt:lpstr>
      <vt:lpstr>L’Umanesimo</vt:lpstr>
      <vt:lpstr>Confraternite, Compagnie, Terz’Ordini</vt:lpstr>
      <vt:lpstr>Confraternite</vt:lpstr>
      <vt:lpstr>Compagnie</vt:lpstr>
      <vt:lpstr>Terzi ordini</vt:lpstr>
      <vt:lpstr>Il contesto urbano del XV secolo</vt:lpstr>
      <vt:lpstr>Le confraternite: “il volto caritativo” della città</vt:lpstr>
      <vt:lpstr>Le compagnie: devozione popolare e identità comunitaria </vt:lpstr>
      <vt:lpstr>I terzi ordini: il volto spirituale e riformatore</vt:lpstr>
      <vt:lpstr>Un sistema integrato</vt:lpstr>
      <vt:lpstr>Le Osservanze </vt:lpstr>
      <vt:lpstr>Le osservanze: il contesto storico</vt:lpstr>
      <vt:lpstr>Il significato del termine</vt:lpstr>
      <vt:lpstr>Le principali Osservanze</vt:lpstr>
      <vt:lpstr>L’impatto delle Osservanze</vt:lpstr>
      <vt:lpstr>Effetti sulla vita cittadina</vt:lpstr>
      <vt:lpstr>I chierici regolari</vt:lpstr>
      <vt:lpstr>Il contesto: la riforma cattolica</vt:lpstr>
      <vt:lpstr>Le caratteristiche principali</vt:lpstr>
      <vt:lpstr>I principali ordini di chierici regolari</vt:lpstr>
      <vt:lpstr>Il loro ruolo storico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Elementi di novità</dc:title>
  <dc:creator>Fabio Besostri</dc:creator>
  <cp:lastModifiedBy>Fabio Besostri</cp:lastModifiedBy>
  <cp:revision>18</cp:revision>
  <dcterms:created xsi:type="dcterms:W3CDTF">2017-03-23T07:05:36Z</dcterms:created>
  <dcterms:modified xsi:type="dcterms:W3CDTF">2025-11-07T14:37:52Z</dcterms:modified>
</cp:coreProperties>
</file>