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ink/ink3.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1"/>
  </p:sldMasterIdLst>
  <p:notesMasterIdLst>
    <p:notesMasterId r:id="rId61"/>
  </p:notesMasterIdLst>
  <p:sldIdLst>
    <p:sldId id="256" r:id="rId2"/>
    <p:sldId id="257" r:id="rId3"/>
    <p:sldId id="309" r:id="rId4"/>
    <p:sldId id="258" r:id="rId5"/>
    <p:sldId id="310" r:id="rId6"/>
    <p:sldId id="259" r:id="rId7"/>
    <p:sldId id="312" r:id="rId8"/>
    <p:sldId id="261" r:id="rId9"/>
    <p:sldId id="311" r:id="rId10"/>
    <p:sldId id="318" r:id="rId11"/>
    <p:sldId id="319" r:id="rId12"/>
    <p:sldId id="320" r:id="rId13"/>
    <p:sldId id="321" r:id="rId14"/>
    <p:sldId id="331" r:id="rId15"/>
    <p:sldId id="260" r:id="rId16"/>
    <p:sldId id="315" r:id="rId17"/>
    <p:sldId id="316" r:id="rId18"/>
    <p:sldId id="317" r:id="rId19"/>
    <p:sldId id="262" r:id="rId20"/>
    <p:sldId id="263" r:id="rId21"/>
    <p:sldId id="323" r:id="rId22"/>
    <p:sldId id="324" r:id="rId23"/>
    <p:sldId id="325" r:id="rId24"/>
    <p:sldId id="326" r:id="rId25"/>
    <p:sldId id="327" r:id="rId26"/>
    <p:sldId id="328" r:id="rId27"/>
    <p:sldId id="329" r:id="rId28"/>
    <p:sldId id="330" r:id="rId29"/>
    <p:sldId id="313" r:id="rId30"/>
    <p:sldId id="265" r:id="rId31"/>
    <p:sldId id="267" r:id="rId32"/>
    <p:sldId id="268" r:id="rId33"/>
    <p:sldId id="280" r:id="rId34"/>
    <p:sldId id="269" r:id="rId35"/>
    <p:sldId id="270" r:id="rId36"/>
    <p:sldId id="271" r:id="rId37"/>
    <p:sldId id="272" r:id="rId38"/>
    <p:sldId id="281" r:id="rId39"/>
    <p:sldId id="273" r:id="rId40"/>
    <p:sldId id="282" r:id="rId41"/>
    <p:sldId id="274" r:id="rId42"/>
    <p:sldId id="275" r:id="rId43"/>
    <p:sldId id="276" r:id="rId44"/>
    <p:sldId id="332" r:id="rId45"/>
    <p:sldId id="333" r:id="rId46"/>
    <p:sldId id="277" r:id="rId47"/>
    <p:sldId id="278" r:id="rId48"/>
    <p:sldId id="279" r:id="rId49"/>
    <p:sldId id="283" r:id="rId50"/>
    <p:sldId id="284" r:id="rId51"/>
    <p:sldId id="285" r:id="rId52"/>
    <p:sldId id="308" r:id="rId53"/>
    <p:sldId id="286" r:id="rId54"/>
    <p:sldId id="287" r:id="rId55"/>
    <p:sldId id="289" r:id="rId56"/>
    <p:sldId id="288" r:id="rId57"/>
    <p:sldId id="290" r:id="rId58"/>
    <p:sldId id="291" r:id="rId59"/>
    <p:sldId id="292"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92"/>
    <p:restoredTop sz="76901"/>
  </p:normalViewPr>
  <p:slideViewPr>
    <p:cSldViewPr snapToGrid="0" snapToObjects="1">
      <p:cViewPr varScale="1">
        <p:scale>
          <a:sx n="77" d="100"/>
          <a:sy n="77" d="100"/>
        </p:scale>
        <p:origin x="2166"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A1B435-C6DC-4D59-8ECA-F5E2B576BBDC}"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378BCA18-8952-43EF-B03F-61F5D157DABC}">
      <dgm:prSet/>
      <dgm:spPr/>
      <dgm:t>
        <a:bodyPr/>
        <a:lstStyle/>
        <a:p>
          <a:r>
            <a:rPr lang="it-IT"/>
            <a:t>«Quando per la prima volta arrivai al monastero (di Wittenberg, nel 1508), mi accadeva  di  essere  sempre  triste  e  malinconico,  senza  potermi  liberare  da  quella  tristezza.  </a:t>
          </a:r>
          <a:endParaRPr lang="en-US"/>
        </a:p>
      </dgm:t>
    </dgm:pt>
    <dgm:pt modelId="{4676FA7F-D82D-4D0B-BE31-27444A083CA4}" type="parTrans" cxnId="{9BFB7F2F-3C55-4B4C-BE50-B6FB98605B56}">
      <dgm:prSet/>
      <dgm:spPr/>
      <dgm:t>
        <a:bodyPr/>
        <a:lstStyle/>
        <a:p>
          <a:endParaRPr lang="en-US"/>
        </a:p>
      </dgm:t>
    </dgm:pt>
    <dgm:pt modelId="{3061F267-BF07-4E07-AAC8-959AA9E34BAF}" type="sibTrans" cxnId="{9BFB7F2F-3C55-4B4C-BE50-B6FB98605B56}">
      <dgm:prSet/>
      <dgm:spPr/>
      <dgm:t>
        <a:bodyPr/>
        <a:lstStyle/>
        <a:p>
          <a:endParaRPr lang="en-US"/>
        </a:p>
      </dgm:t>
    </dgm:pt>
    <dgm:pt modelId="{03F28D54-F504-413A-BCBD-0F2E8EF317EC}">
      <dgm:prSet/>
      <dgm:spPr/>
      <dgm:t>
        <a:bodyPr/>
        <a:lstStyle/>
        <a:p>
          <a:r>
            <a:rPr lang="it-IT"/>
            <a:t>Per questo chiedevo consiglio al dottor Staupitz, che qui menziono con molto piacere,  e mi confessavo a lui, manifestandogli gli orribili e tremendi pensieri che mi venivano.  </a:t>
          </a:r>
          <a:endParaRPr lang="en-US"/>
        </a:p>
      </dgm:t>
    </dgm:pt>
    <dgm:pt modelId="{68B8BD5B-B2B6-432F-9C35-30C594B1875C}" type="parTrans" cxnId="{C44C2D79-A246-4995-A7F6-C26C85270DAF}">
      <dgm:prSet/>
      <dgm:spPr/>
      <dgm:t>
        <a:bodyPr/>
        <a:lstStyle/>
        <a:p>
          <a:endParaRPr lang="en-US"/>
        </a:p>
      </dgm:t>
    </dgm:pt>
    <dgm:pt modelId="{5A3F57AA-9431-427A-A688-0CC2BE8EAD6B}" type="sibTrans" cxnId="{C44C2D79-A246-4995-A7F6-C26C85270DAF}">
      <dgm:prSet/>
      <dgm:spPr/>
      <dgm:t>
        <a:bodyPr/>
        <a:lstStyle/>
        <a:p>
          <a:endParaRPr lang="en-US"/>
        </a:p>
      </dgm:t>
    </dgm:pt>
    <dgm:pt modelId="{3C09C663-E4E6-4237-A69E-7D3F2AB9F75D}">
      <dgm:prSet/>
      <dgm:spPr/>
      <dgm:t>
        <a:bodyPr/>
        <a:lstStyle/>
        <a:p>
          <a:r>
            <a:rPr lang="it-IT"/>
            <a:t>Egli mi diceva: “Non sai Martino quanto utile e necessaria ti è questa tentazione. Dio  non  ti  prova  senza  motivo;  vedrai  che  si  servirà  di  te  come  di  un  ministro  per  grandi  cose”».</a:t>
          </a:r>
          <a:endParaRPr lang="en-US"/>
        </a:p>
      </dgm:t>
    </dgm:pt>
    <dgm:pt modelId="{0A85C66A-E29E-49BB-97F4-45B66B218DD2}" type="parTrans" cxnId="{20E0ACF6-E0D0-4FEB-B500-CE7C19293449}">
      <dgm:prSet/>
      <dgm:spPr/>
      <dgm:t>
        <a:bodyPr/>
        <a:lstStyle/>
        <a:p>
          <a:endParaRPr lang="en-US"/>
        </a:p>
      </dgm:t>
    </dgm:pt>
    <dgm:pt modelId="{475DE2AC-B705-44EC-9765-6555D1B5DE44}" type="sibTrans" cxnId="{20E0ACF6-E0D0-4FEB-B500-CE7C19293449}">
      <dgm:prSet/>
      <dgm:spPr/>
      <dgm:t>
        <a:bodyPr/>
        <a:lstStyle/>
        <a:p>
          <a:endParaRPr lang="en-US"/>
        </a:p>
      </dgm:t>
    </dgm:pt>
    <dgm:pt modelId="{B017E844-E04E-2E43-A312-23C5C45CE274}" type="pres">
      <dgm:prSet presAssocID="{13A1B435-C6DC-4D59-8ECA-F5E2B576BBDC}" presName="vert0" presStyleCnt="0">
        <dgm:presLayoutVars>
          <dgm:dir/>
          <dgm:animOne val="branch"/>
          <dgm:animLvl val="lvl"/>
        </dgm:presLayoutVars>
      </dgm:prSet>
      <dgm:spPr/>
    </dgm:pt>
    <dgm:pt modelId="{73C28E7F-8949-FE49-8544-73297A7155DA}" type="pres">
      <dgm:prSet presAssocID="{378BCA18-8952-43EF-B03F-61F5D157DABC}" presName="thickLine" presStyleLbl="alignNode1" presStyleIdx="0" presStyleCnt="3"/>
      <dgm:spPr/>
    </dgm:pt>
    <dgm:pt modelId="{8FBE2563-2BE4-9B4F-9FC9-503AD202FB4F}" type="pres">
      <dgm:prSet presAssocID="{378BCA18-8952-43EF-B03F-61F5D157DABC}" presName="horz1" presStyleCnt="0"/>
      <dgm:spPr/>
    </dgm:pt>
    <dgm:pt modelId="{341065D8-1B80-5A46-AEBB-5D8D365E2E10}" type="pres">
      <dgm:prSet presAssocID="{378BCA18-8952-43EF-B03F-61F5D157DABC}" presName="tx1" presStyleLbl="revTx" presStyleIdx="0" presStyleCnt="3"/>
      <dgm:spPr/>
    </dgm:pt>
    <dgm:pt modelId="{8661E66C-85AF-484C-8DD6-97811FC70563}" type="pres">
      <dgm:prSet presAssocID="{378BCA18-8952-43EF-B03F-61F5D157DABC}" presName="vert1" presStyleCnt="0"/>
      <dgm:spPr/>
    </dgm:pt>
    <dgm:pt modelId="{A0A132C9-14D3-EF45-976A-78A4C7BA51B4}" type="pres">
      <dgm:prSet presAssocID="{03F28D54-F504-413A-BCBD-0F2E8EF317EC}" presName="thickLine" presStyleLbl="alignNode1" presStyleIdx="1" presStyleCnt="3"/>
      <dgm:spPr/>
    </dgm:pt>
    <dgm:pt modelId="{75980672-622E-E340-B3A9-1014F4B00B4F}" type="pres">
      <dgm:prSet presAssocID="{03F28D54-F504-413A-BCBD-0F2E8EF317EC}" presName="horz1" presStyleCnt="0"/>
      <dgm:spPr/>
    </dgm:pt>
    <dgm:pt modelId="{ECEE0DFB-06AB-644B-B175-79781130E2A4}" type="pres">
      <dgm:prSet presAssocID="{03F28D54-F504-413A-BCBD-0F2E8EF317EC}" presName="tx1" presStyleLbl="revTx" presStyleIdx="1" presStyleCnt="3"/>
      <dgm:spPr/>
    </dgm:pt>
    <dgm:pt modelId="{26F6E98F-BAAF-274E-B4D0-3E1C7B63C40B}" type="pres">
      <dgm:prSet presAssocID="{03F28D54-F504-413A-BCBD-0F2E8EF317EC}" presName="vert1" presStyleCnt="0"/>
      <dgm:spPr/>
    </dgm:pt>
    <dgm:pt modelId="{8D22B8C0-8E9E-444D-B19F-A4000796DBF4}" type="pres">
      <dgm:prSet presAssocID="{3C09C663-E4E6-4237-A69E-7D3F2AB9F75D}" presName="thickLine" presStyleLbl="alignNode1" presStyleIdx="2" presStyleCnt="3"/>
      <dgm:spPr/>
    </dgm:pt>
    <dgm:pt modelId="{E18880B4-CC2E-2246-A73D-1607195BD2D6}" type="pres">
      <dgm:prSet presAssocID="{3C09C663-E4E6-4237-A69E-7D3F2AB9F75D}" presName="horz1" presStyleCnt="0"/>
      <dgm:spPr/>
    </dgm:pt>
    <dgm:pt modelId="{05328709-C396-6C42-A814-12E5250B5C87}" type="pres">
      <dgm:prSet presAssocID="{3C09C663-E4E6-4237-A69E-7D3F2AB9F75D}" presName="tx1" presStyleLbl="revTx" presStyleIdx="2" presStyleCnt="3"/>
      <dgm:spPr/>
    </dgm:pt>
    <dgm:pt modelId="{48B0E76C-A4FA-244B-B0EC-3E0AF38FD762}" type="pres">
      <dgm:prSet presAssocID="{3C09C663-E4E6-4237-A69E-7D3F2AB9F75D}" presName="vert1" presStyleCnt="0"/>
      <dgm:spPr/>
    </dgm:pt>
  </dgm:ptLst>
  <dgm:cxnLst>
    <dgm:cxn modelId="{33037720-A61C-CF40-9FF1-9993FA74213D}" type="presOf" srcId="{13A1B435-C6DC-4D59-8ECA-F5E2B576BBDC}" destId="{B017E844-E04E-2E43-A312-23C5C45CE274}" srcOrd="0" destOrd="0" presId="urn:microsoft.com/office/officeart/2008/layout/LinedList"/>
    <dgm:cxn modelId="{9BFB7F2F-3C55-4B4C-BE50-B6FB98605B56}" srcId="{13A1B435-C6DC-4D59-8ECA-F5E2B576BBDC}" destId="{378BCA18-8952-43EF-B03F-61F5D157DABC}" srcOrd="0" destOrd="0" parTransId="{4676FA7F-D82D-4D0B-BE31-27444A083CA4}" sibTransId="{3061F267-BF07-4E07-AAC8-959AA9E34BAF}"/>
    <dgm:cxn modelId="{6BBEAA5B-3A3C-AC48-9F86-FDE395692AF7}" type="presOf" srcId="{3C09C663-E4E6-4237-A69E-7D3F2AB9F75D}" destId="{05328709-C396-6C42-A814-12E5250B5C87}" srcOrd="0" destOrd="0" presId="urn:microsoft.com/office/officeart/2008/layout/LinedList"/>
    <dgm:cxn modelId="{C44C2D79-A246-4995-A7F6-C26C85270DAF}" srcId="{13A1B435-C6DC-4D59-8ECA-F5E2B576BBDC}" destId="{03F28D54-F504-413A-BCBD-0F2E8EF317EC}" srcOrd="1" destOrd="0" parTransId="{68B8BD5B-B2B6-432F-9C35-30C594B1875C}" sibTransId="{5A3F57AA-9431-427A-A688-0CC2BE8EAD6B}"/>
    <dgm:cxn modelId="{C6038891-8C5D-8141-B7FF-AB44A3313F22}" type="presOf" srcId="{378BCA18-8952-43EF-B03F-61F5D157DABC}" destId="{341065D8-1B80-5A46-AEBB-5D8D365E2E10}" srcOrd="0" destOrd="0" presId="urn:microsoft.com/office/officeart/2008/layout/LinedList"/>
    <dgm:cxn modelId="{069DE4E7-C3C8-2846-B8EA-9EC49C597803}" type="presOf" srcId="{03F28D54-F504-413A-BCBD-0F2E8EF317EC}" destId="{ECEE0DFB-06AB-644B-B175-79781130E2A4}" srcOrd="0" destOrd="0" presId="urn:microsoft.com/office/officeart/2008/layout/LinedList"/>
    <dgm:cxn modelId="{20E0ACF6-E0D0-4FEB-B500-CE7C19293449}" srcId="{13A1B435-C6DC-4D59-8ECA-F5E2B576BBDC}" destId="{3C09C663-E4E6-4237-A69E-7D3F2AB9F75D}" srcOrd="2" destOrd="0" parTransId="{0A85C66A-E29E-49BB-97F4-45B66B218DD2}" sibTransId="{475DE2AC-B705-44EC-9765-6555D1B5DE44}"/>
    <dgm:cxn modelId="{2F984DB4-CEBD-5F45-BF15-729B1C90104C}" type="presParOf" srcId="{B017E844-E04E-2E43-A312-23C5C45CE274}" destId="{73C28E7F-8949-FE49-8544-73297A7155DA}" srcOrd="0" destOrd="0" presId="urn:microsoft.com/office/officeart/2008/layout/LinedList"/>
    <dgm:cxn modelId="{306797D0-D5EE-3742-9EC7-CD30798060D6}" type="presParOf" srcId="{B017E844-E04E-2E43-A312-23C5C45CE274}" destId="{8FBE2563-2BE4-9B4F-9FC9-503AD202FB4F}" srcOrd="1" destOrd="0" presId="urn:microsoft.com/office/officeart/2008/layout/LinedList"/>
    <dgm:cxn modelId="{C67CD4F1-4110-0C40-810B-8FDFBD37C0FB}" type="presParOf" srcId="{8FBE2563-2BE4-9B4F-9FC9-503AD202FB4F}" destId="{341065D8-1B80-5A46-AEBB-5D8D365E2E10}" srcOrd="0" destOrd="0" presId="urn:microsoft.com/office/officeart/2008/layout/LinedList"/>
    <dgm:cxn modelId="{938D34B4-3B0D-6A46-81C4-C1DA9270E6FD}" type="presParOf" srcId="{8FBE2563-2BE4-9B4F-9FC9-503AD202FB4F}" destId="{8661E66C-85AF-484C-8DD6-97811FC70563}" srcOrd="1" destOrd="0" presId="urn:microsoft.com/office/officeart/2008/layout/LinedList"/>
    <dgm:cxn modelId="{2727B001-38FC-0E4E-82C4-5A631BCBDD8B}" type="presParOf" srcId="{B017E844-E04E-2E43-A312-23C5C45CE274}" destId="{A0A132C9-14D3-EF45-976A-78A4C7BA51B4}" srcOrd="2" destOrd="0" presId="urn:microsoft.com/office/officeart/2008/layout/LinedList"/>
    <dgm:cxn modelId="{82EE5609-53CA-2A4C-9AD6-6E11E71A981D}" type="presParOf" srcId="{B017E844-E04E-2E43-A312-23C5C45CE274}" destId="{75980672-622E-E340-B3A9-1014F4B00B4F}" srcOrd="3" destOrd="0" presId="urn:microsoft.com/office/officeart/2008/layout/LinedList"/>
    <dgm:cxn modelId="{B652661D-045F-7243-9D0E-7B364B616523}" type="presParOf" srcId="{75980672-622E-E340-B3A9-1014F4B00B4F}" destId="{ECEE0DFB-06AB-644B-B175-79781130E2A4}" srcOrd="0" destOrd="0" presId="urn:microsoft.com/office/officeart/2008/layout/LinedList"/>
    <dgm:cxn modelId="{6904F7BD-97BE-8A45-9828-9FCE80ED3160}" type="presParOf" srcId="{75980672-622E-E340-B3A9-1014F4B00B4F}" destId="{26F6E98F-BAAF-274E-B4D0-3E1C7B63C40B}" srcOrd="1" destOrd="0" presId="urn:microsoft.com/office/officeart/2008/layout/LinedList"/>
    <dgm:cxn modelId="{621D59B8-8D49-284B-8867-D137671CBAA3}" type="presParOf" srcId="{B017E844-E04E-2E43-A312-23C5C45CE274}" destId="{8D22B8C0-8E9E-444D-B19F-A4000796DBF4}" srcOrd="4" destOrd="0" presId="urn:microsoft.com/office/officeart/2008/layout/LinedList"/>
    <dgm:cxn modelId="{136F9039-E041-A348-B647-7D1CCA41BF16}" type="presParOf" srcId="{B017E844-E04E-2E43-A312-23C5C45CE274}" destId="{E18880B4-CC2E-2246-A73D-1607195BD2D6}" srcOrd="5" destOrd="0" presId="urn:microsoft.com/office/officeart/2008/layout/LinedList"/>
    <dgm:cxn modelId="{E056FC32-17F6-9444-B2B8-E1B66268770E}" type="presParOf" srcId="{E18880B4-CC2E-2246-A73D-1607195BD2D6}" destId="{05328709-C396-6C42-A814-12E5250B5C87}" srcOrd="0" destOrd="0" presId="urn:microsoft.com/office/officeart/2008/layout/LinedList"/>
    <dgm:cxn modelId="{5321FF2B-A415-DB4A-821B-3CFF049E2DA8}" type="presParOf" srcId="{E18880B4-CC2E-2246-A73D-1607195BD2D6}" destId="{48B0E76C-A4FA-244B-B0EC-3E0AF38FD76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28E7F-8949-FE49-8544-73297A7155DA}">
      <dsp:nvSpPr>
        <dsp:cNvPr id="0" name=""/>
        <dsp:cNvSpPr/>
      </dsp:nvSpPr>
      <dsp:spPr>
        <a:xfrm>
          <a:off x="0" y="2524"/>
          <a:ext cx="5741533"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1065D8-1B80-5A46-AEBB-5D8D365E2E10}">
      <dsp:nvSpPr>
        <dsp:cNvPr id="0" name=""/>
        <dsp:cNvSpPr/>
      </dsp:nvSpPr>
      <dsp:spPr>
        <a:xfrm>
          <a:off x="0" y="2524"/>
          <a:ext cx="5741533" cy="1721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it-IT" sz="2200" kern="1200"/>
            <a:t>«Quando per la prima volta arrivai al monastero (di Wittenberg, nel 1508), mi accadeva  di  essere  sempre  triste  e  malinconico,  senza  potermi  liberare  da  quella  tristezza.  </a:t>
          </a:r>
          <a:endParaRPr lang="en-US" sz="2200" kern="1200"/>
        </a:p>
      </dsp:txBody>
      <dsp:txXfrm>
        <a:off x="0" y="2524"/>
        <a:ext cx="5741533" cy="1721977"/>
      </dsp:txXfrm>
    </dsp:sp>
    <dsp:sp modelId="{A0A132C9-14D3-EF45-976A-78A4C7BA51B4}">
      <dsp:nvSpPr>
        <dsp:cNvPr id="0" name=""/>
        <dsp:cNvSpPr/>
      </dsp:nvSpPr>
      <dsp:spPr>
        <a:xfrm>
          <a:off x="0" y="1724502"/>
          <a:ext cx="5741533" cy="0"/>
        </a:xfrm>
        <a:prstGeom prst="line">
          <a:avLst/>
        </a:prstGeom>
        <a:solidFill>
          <a:schemeClr val="accent2">
            <a:hueOff val="-4152713"/>
            <a:satOff val="-19727"/>
            <a:lumOff val="-6176"/>
            <a:alphaOff val="0"/>
          </a:schemeClr>
        </a:solidFill>
        <a:ln w="19050" cap="rnd" cmpd="sng" algn="ctr">
          <a:solidFill>
            <a:schemeClr val="accent2">
              <a:hueOff val="-4152713"/>
              <a:satOff val="-19727"/>
              <a:lumOff val="-61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EE0DFB-06AB-644B-B175-79781130E2A4}">
      <dsp:nvSpPr>
        <dsp:cNvPr id="0" name=""/>
        <dsp:cNvSpPr/>
      </dsp:nvSpPr>
      <dsp:spPr>
        <a:xfrm>
          <a:off x="0" y="1724502"/>
          <a:ext cx="5741533" cy="1721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it-IT" sz="2200" kern="1200"/>
            <a:t>Per questo chiedevo consiglio al dottor Staupitz, che qui menziono con molto piacere,  e mi confessavo a lui, manifestandogli gli orribili e tremendi pensieri che mi venivano.  </a:t>
          </a:r>
          <a:endParaRPr lang="en-US" sz="2200" kern="1200"/>
        </a:p>
      </dsp:txBody>
      <dsp:txXfrm>
        <a:off x="0" y="1724502"/>
        <a:ext cx="5741533" cy="1721977"/>
      </dsp:txXfrm>
    </dsp:sp>
    <dsp:sp modelId="{8D22B8C0-8E9E-444D-B19F-A4000796DBF4}">
      <dsp:nvSpPr>
        <dsp:cNvPr id="0" name=""/>
        <dsp:cNvSpPr/>
      </dsp:nvSpPr>
      <dsp:spPr>
        <a:xfrm>
          <a:off x="0" y="3446480"/>
          <a:ext cx="5741533" cy="0"/>
        </a:xfrm>
        <a:prstGeom prst="line">
          <a:avLst/>
        </a:prstGeom>
        <a:solidFill>
          <a:schemeClr val="accent2">
            <a:hueOff val="-8305426"/>
            <a:satOff val="-39455"/>
            <a:lumOff val="-12353"/>
            <a:alphaOff val="0"/>
          </a:schemeClr>
        </a:solidFill>
        <a:ln w="19050" cap="rnd" cmpd="sng" algn="ctr">
          <a:solidFill>
            <a:schemeClr val="accent2">
              <a:hueOff val="-8305426"/>
              <a:satOff val="-39455"/>
              <a:lumOff val="-123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328709-C396-6C42-A814-12E5250B5C87}">
      <dsp:nvSpPr>
        <dsp:cNvPr id="0" name=""/>
        <dsp:cNvSpPr/>
      </dsp:nvSpPr>
      <dsp:spPr>
        <a:xfrm>
          <a:off x="0" y="3446480"/>
          <a:ext cx="5741533" cy="1721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it-IT" sz="2200" kern="1200"/>
            <a:t>Egli mi diceva: “Non sai Martino quanto utile e necessaria ti è questa tentazione. Dio  non  ti  prova  senza  motivo;  vedrai  che  si  servirà  di  te  come  di  un  ministro  per  grandi  cose”».</a:t>
          </a:r>
          <a:endParaRPr lang="en-US" sz="2200" kern="1200"/>
        </a:p>
      </dsp:txBody>
      <dsp:txXfrm>
        <a:off x="0" y="3446480"/>
        <a:ext cx="5741533" cy="172197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3T11:57:52.462"/>
    </inkml:context>
    <inkml:brush xml:id="br0">
      <inkml:brushProperty name="width" value="0.05" units="cm"/>
      <inkml:brushProperty name="height" value="0.05" units="cm"/>
      <inkml:brushProperty name="color" value="#004F8B"/>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3T11:57:55.649"/>
    </inkml:context>
    <inkml:brush xml:id="br0">
      <inkml:brushProperty name="width" value="0.05" units="cm"/>
      <inkml:brushProperty name="height" value="0.05" units="cm"/>
      <inkml:brushProperty name="color" value="#004F8B"/>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3T11:59:01.644"/>
    </inkml:context>
    <inkml:brush xml:id="br0">
      <inkml:brushProperty name="width" value="0.05" units="cm"/>
      <inkml:brushProperty name="height" value="0.05" units="cm"/>
      <inkml:brushProperty name="color" value="#004F8B"/>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B602AD-AFDC-5E48-A5CE-0FDC30D48A78}" type="datetimeFigureOut">
              <a:rPr lang="it-IT" smtClean="0"/>
              <a:t>12/12/2025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506E2-2282-3149-A947-AC870F4FCE14}" type="slidenum">
              <a:rPr lang="it-IT" smtClean="0"/>
              <a:t>‹N›</a:t>
            </a:fld>
            <a:endParaRPr lang="it-IT"/>
          </a:p>
        </p:txBody>
      </p:sp>
    </p:spTree>
    <p:extLst>
      <p:ext uri="{BB962C8B-B14F-4D97-AF65-F5344CB8AC3E}">
        <p14:creationId xmlns:p14="http://schemas.microsoft.com/office/powerpoint/2010/main" val="1622783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3" Type="http://schemas.openxmlformats.org/officeDocument/2006/relationships/hyperlink" Target="https://it.wikipedia.org/wiki/Filippo_II_di_Spagna" TargetMode="External"/><Relationship Id="rId18" Type="http://schemas.openxmlformats.org/officeDocument/2006/relationships/hyperlink" Target="https://it.wikipedia.org/wiki/Sacro_Romano_Impero" TargetMode="External"/><Relationship Id="rId26" Type="http://schemas.openxmlformats.org/officeDocument/2006/relationships/hyperlink" Target="https://it.wikipedia.org/wiki/Declaratio_Ferdinandea#cite_note-2" TargetMode="External"/><Relationship Id="rId3" Type="http://schemas.openxmlformats.org/officeDocument/2006/relationships/hyperlink" Target="https://it.wikipedia.org/wiki/Pace_di_Augusta" TargetMode="External"/><Relationship Id="rId21" Type="http://schemas.openxmlformats.org/officeDocument/2006/relationships/hyperlink" Target="https://it.wikipedia.org/wiki/Lega_cattolica_(Germania)" TargetMode="External"/><Relationship Id="rId34" Type="http://schemas.openxmlformats.org/officeDocument/2006/relationships/hyperlink" Target="https://it.wikipedia.org/wiki/Declaratio_Ferdinandea#cite_note-4" TargetMode="External"/><Relationship Id="rId7" Type="http://schemas.openxmlformats.org/officeDocument/2006/relationships/hyperlink" Target="https://it.wikipedia.org/wiki/1583" TargetMode="External"/><Relationship Id="rId12" Type="http://schemas.openxmlformats.org/officeDocument/2006/relationships/hyperlink" Target="https://it.wikipedia.org/wiki/Guglielmo_V_di_Baviera" TargetMode="External"/><Relationship Id="rId17" Type="http://schemas.openxmlformats.org/officeDocument/2006/relationships/hyperlink" Target="https://it.wikipedia.org/wiki/Mattia_d%27Asburgo" TargetMode="External"/><Relationship Id="rId25" Type="http://schemas.openxmlformats.org/officeDocument/2006/relationships/hyperlink" Target="https://it.wikipedia.org/wiki/Reservatum_ecclesiasticum" TargetMode="External"/><Relationship Id="rId33" Type="http://schemas.openxmlformats.org/officeDocument/2006/relationships/hyperlink" Target="https://it.wikipedia.org/wiki/Ferdinando_II_d%27Asburgo" TargetMode="External"/><Relationship Id="rId2" Type="http://schemas.openxmlformats.org/officeDocument/2006/relationships/slide" Target="../slides/slide47.xml"/><Relationship Id="rId16" Type="http://schemas.openxmlformats.org/officeDocument/2006/relationships/hyperlink" Target="https://it.wikipedia.org/wiki/Pace_di_Vestfalia" TargetMode="External"/><Relationship Id="rId20" Type="http://schemas.openxmlformats.org/officeDocument/2006/relationships/hyperlink" Target="https://it.wikipedia.org/wiki/Unione_Protestante" TargetMode="External"/><Relationship Id="rId29" Type="http://schemas.openxmlformats.org/officeDocument/2006/relationships/hyperlink" Target="https://it.wikipedia.org/wiki/1552" TargetMode="External"/><Relationship Id="rId1" Type="http://schemas.openxmlformats.org/officeDocument/2006/relationships/notesMaster" Target="../notesMasters/notesMaster1.xml"/><Relationship Id="rId6" Type="http://schemas.openxmlformats.org/officeDocument/2006/relationships/hyperlink" Target="https://it.wikipedia.org/wiki/1526" TargetMode="External"/><Relationship Id="rId11" Type="http://schemas.openxmlformats.org/officeDocument/2006/relationships/hyperlink" Target="https://it.wikipedia.org/wiki/Ernesto_di_Baviera" TargetMode="External"/><Relationship Id="rId24" Type="http://schemas.openxmlformats.org/officeDocument/2006/relationships/hyperlink" Target="https://it.wikipedia.org/wiki/Declaratio_Ferdinandea#cite_note-1" TargetMode="External"/><Relationship Id="rId32" Type="http://schemas.openxmlformats.org/officeDocument/2006/relationships/hyperlink" Target="https://it.wikipedia.org/wiki/1629" TargetMode="External"/><Relationship Id="rId5" Type="http://schemas.openxmlformats.org/officeDocument/2006/relationships/hyperlink" Target="https://it.wikipedia.org/wiki/Declaratio_Ferdinandea" TargetMode="External"/><Relationship Id="rId15" Type="http://schemas.openxmlformats.org/officeDocument/2006/relationships/hyperlink" Target="https://it.wikipedia.org/wiki/Magdeburgo" TargetMode="External"/><Relationship Id="rId23" Type="http://schemas.openxmlformats.org/officeDocument/2006/relationships/hyperlink" Target="https://it.wikipedia.org/wiki/1613" TargetMode="External"/><Relationship Id="rId28" Type="http://schemas.openxmlformats.org/officeDocument/2006/relationships/hyperlink" Target="https://it.wikipedia.org/wiki/Declaratio_Ferdinandea#cite_note-3" TargetMode="External"/><Relationship Id="rId10" Type="http://schemas.openxmlformats.org/officeDocument/2006/relationships/hyperlink" Target="https://it.wikipedia.org/wiki/Guerra_di_Colonia" TargetMode="External"/><Relationship Id="rId19" Type="http://schemas.openxmlformats.org/officeDocument/2006/relationships/hyperlink" Target="https://it.wikipedia.org/wiki/Melchior_Klesl" TargetMode="External"/><Relationship Id="rId31" Type="http://schemas.openxmlformats.org/officeDocument/2006/relationships/hyperlink" Target="https://it.wikipedia.org/wiki/Editto_di_Restituzione" TargetMode="External"/><Relationship Id="rId4" Type="http://schemas.openxmlformats.org/officeDocument/2006/relationships/hyperlink" Target="https://it.wikipedia.org/wiki/Cuius_regio,_eius_religio" TargetMode="External"/><Relationship Id="rId9" Type="http://schemas.openxmlformats.org/officeDocument/2006/relationships/hyperlink" Target="https://it.wikipedia.org/wiki/Calvinismo" TargetMode="External"/><Relationship Id="rId14" Type="http://schemas.openxmlformats.org/officeDocument/2006/relationships/hyperlink" Target="https://it.wikipedia.org/wiki/Duchi_di_Parma" TargetMode="External"/><Relationship Id="rId22" Type="http://schemas.openxmlformats.org/officeDocument/2006/relationships/hyperlink" Target="https://it.wikipedia.org/wiki/Rothenburg_ob_der_Tauber" TargetMode="External"/><Relationship Id="rId27" Type="http://schemas.openxmlformats.org/officeDocument/2006/relationships/hyperlink" Target="https://it.wikipedia.org/w/index.php?title=Recesso_imperiale&amp;action=edit&amp;redlink=1" TargetMode="External"/><Relationship Id="rId30" Type="http://schemas.openxmlformats.org/officeDocument/2006/relationships/hyperlink" Target="https://it.wikipedia.org/wiki/Guerra_dei_trent%27anni" TargetMode="External"/><Relationship Id="rId8" Type="http://schemas.openxmlformats.org/officeDocument/2006/relationships/hyperlink" Target="https://it.wikipedia.org/wiki/Gebhard_Truchsess_von_Waldbur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D9506E2-2282-3149-A947-AC870F4FCE14}" type="slidenum">
              <a:rPr lang="it-IT" smtClean="0"/>
              <a:t>4</a:t>
            </a:fld>
            <a:endParaRPr lang="it-IT"/>
          </a:p>
        </p:txBody>
      </p:sp>
    </p:spTree>
    <p:extLst>
      <p:ext uri="{BB962C8B-B14F-4D97-AF65-F5344CB8AC3E}">
        <p14:creationId xmlns:p14="http://schemas.microsoft.com/office/powerpoint/2010/main" val="1891296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D9506E2-2282-3149-A947-AC870F4FCE14}" type="slidenum">
              <a:rPr lang="it-IT" smtClean="0"/>
              <a:t>25</a:t>
            </a:fld>
            <a:endParaRPr lang="it-IT"/>
          </a:p>
        </p:txBody>
      </p:sp>
    </p:spTree>
    <p:extLst>
      <p:ext uri="{BB962C8B-B14F-4D97-AF65-F5344CB8AC3E}">
        <p14:creationId xmlns:p14="http://schemas.microsoft.com/office/powerpoint/2010/main" val="796583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D9506E2-2282-3149-A947-AC870F4FCE14}" type="slidenum">
              <a:rPr lang="it-IT" smtClean="0"/>
              <a:t>26</a:t>
            </a:fld>
            <a:endParaRPr lang="it-IT"/>
          </a:p>
        </p:txBody>
      </p:sp>
    </p:spTree>
    <p:extLst>
      <p:ext uri="{BB962C8B-B14F-4D97-AF65-F5344CB8AC3E}">
        <p14:creationId xmlns:p14="http://schemas.microsoft.com/office/powerpoint/2010/main" val="696290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D9506E2-2282-3149-A947-AC870F4FCE14}" type="slidenum">
              <a:rPr lang="it-IT" smtClean="0"/>
              <a:t>27</a:t>
            </a:fld>
            <a:endParaRPr lang="it-IT"/>
          </a:p>
        </p:txBody>
      </p:sp>
    </p:spTree>
    <p:extLst>
      <p:ext uri="{BB962C8B-B14F-4D97-AF65-F5344CB8AC3E}">
        <p14:creationId xmlns:p14="http://schemas.microsoft.com/office/powerpoint/2010/main" val="764685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D9506E2-2282-3149-A947-AC870F4FCE14}" type="slidenum">
              <a:rPr lang="it-IT" smtClean="0"/>
              <a:t>28</a:t>
            </a:fld>
            <a:endParaRPr lang="it-IT"/>
          </a:p>
        </p:txBody>
      </p:sp>
    </p:spTree>
    <p:extLst>
      <p:ext uri="{BB962C8B-B14F-4D97-AF65-F5344CB8AC3E}">
        <p14:creationId xmlns:p14="http://schemas.microsoft.com/office/powerpoint/2010/main" val="3009096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D9506E2-2282-3149-A947-AC870F4FCE14}" type="slidenum">
              <a:rPr lang="it-IT" smtClean="0"/>
              <a:t>29</a:t>
            </a:fld>
            <a:endParaRPr lang="it-IT"/>
          </a:p>
        </p:txBody>
      </p:sp>
    </p:spTree>
    <p:extLst>
      <p:ext uri="{BB962C8B-B14F-4D97-AF65-F5344CB8AC3E}">
        <p14:creationId xmlns:p14="http://schemas.microsoft.com/office/powerpoint/2010/main" val="1971073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D9506E2-2282-3149-A947-AC870F4FCE14}" type="slidenum">
              <a:rPr lang="it-IT" smtClean="0"/>
              <a:t>33</a:t>
            </a:fld>
            <a:endParaRPr lang="it-IT"/>
          </a:p>
        </p:txBody>
      </p:sp>
    </p:spTree>
    <p:extLst>
      <p:ext uri="{BB962C8B-B14F-4D97-AF65-F5344CB8AC3E}">
        <p14:creationId xmlns:p14="http://schemas.microsoft.com/office/powerpoint/2010/main" val="1666974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b="0" i="0" dirty="0">
                <a:solidFill>
                  <a:srgbClr val="202122"/>
                </a:solidFill>
                <a:effectLst/>
                <a:latin typeface="Arial" panose="020B0604020202020204" pitchFamily="34" charset="0"/>
              </a:rPr>
              <a:t>Il </a:t>
            </a:r>
            <a:r>
              <a:rPr lang="it-IT" b="1" i="0" dirty="0" err="1">
                <a:solidFill>
                  <a:srgbClr val="202122"/>
                </a:solidFill>
                <a:effectLst/>
                <a:latin typeface="Arial" panose="020B0604020202020204" pitchFamily="34" charset="0"/>
              </a:rPr>
              <a:t>Reservatum</a:t>
            </a:r>
            <a:r>
              <a:rPr lang="it-IT" b="1" i="0" dirty="0">
                <a:solidFill>
                  <a:srgbClr val="202122"/>
                </a:solidFill>
                <a:effectLst/>
                <a:latin typeface="Arial" panose="020B0604020202020204" pitchFamily="34" charset="0"/>
              </a:rPr>
              <a:t> </a:t>
            </a:r>
            <a:r>
              <a:rPr lang="it-IT" b="1" i="0" dirty="0" err="1">
                <a:solidFill>
                  <a:srgbClr val="202122"/>
                </a:solidFill>
                <a:effectLst/>
                <a:latin typeface="Arial" panose="020B0604020202020204" pitchFamily="34" charset="0"/>
              </a:rPr>
              <a:t>ecclesiasticum</a:t>
            </a:r>
            <a:r>
              <a:rPr lang="it-IT" b="0" i="0" dirty="0">
                <a:solidFill>
                  <a:srgbClr val="202122"/>
                </a:solidFill>
                <a:effectLst/>
                <a:latin typeface="Arial" panose="020B0604020202020204" pitchFamily="34" charset="0"/>
              </a:rPr>
              <a:t> (riserva ecclesiastica) era una disposizione della </a:t>
            </a:r>
            <a:r>
              <a:rPr lang="it-IT" b="0" i="0" u="none" strike="noStrike" dirty="0">
                <a:solidFill>
                  <a:srgbClr val="202122"/>
                </a:solidFill>
                <a:effectLst/>
                <a:latin typeface="Arial" panose="020B0604020202020204" pitchFamily="34" charset="0"/>
                <a:hlinkClick r:id="rId3" tooltip="Pace di Augusta"/>
              </a:rPr>
              <a:t>Pace di Augusta</a:t>
            </a:r>
            <a:r>
              <a:rPr lang="it-IT" b="0" i="0" dirty="0">
                <a:solidFill>
                  <a:srgbClr val="202122"/>
                </a:solidFill>
                <a:effectLst/>
                <a:latin typeface="Arial" panose="020B0604020202020204" pitchFamily="34" charset="0"/>
              </a:rPr>
              <a:t> del 1555.</a:t>
            </a:r>
          </a:p>
          <a:p>
            <a:pPr algn="l"/>
            <a:r>
              <a:rPr lang="it-IT" b="0" i="0" dirty="0">
                <a:solidFill>
                  <a:srgbClr val="202122"/>
                </a:solidFill>
                <a:effectLst/>
                <a:latin typeface="Arial" panose="020B0604020202020204" pitchFamily="34" charset="0"/>
              </a:rPr>
              <a:t>Esentava le terre ecclesiastiche dal principio del </a:t>
            </a:r>
            <a:r>
              <a:rPr lang="it-IT" b="0" i="0" u="none" strike="noStrike" dirty="0">
                <a:solidFill>
                  <a:srgbClr val="202122"/>
                </a:solidFill>
                <a:effectLst/>
                <a:latin typeface="Arial" panose="020B0604020202020204" pitchFamily="34" charset="0"/>
                <a:hlinkClick r:id="rId4" tooltip="Cuius regio, eius religio"/>
              </a:rPr>
              <a:t>cuius regio, eius religio</a:t>
            </a:r>
            <a:r>
              <a:rPr lang="it-IT" b="0" i="0" dirty="0">
                <a:solidFill>
                  <a:srgbClr val="202122"/>
                </a:solidFill>
                <a:effectLst/>
                <a:latin typeface="Arial" panose="020B0604020202020204" pitchFamily="34" charset="0"/>
              </a:rPr>
              <a:t>, che la Pace stabiliva per tutte le terre dinastiche ereditarie, cioè quelle governate da principi, duchi, ecc.. Secondo questo principio, la religione del sovrano sarebbe stata la religione del paese e del popolo relativo, in possesso suo per eredità.</a:t>
            </a:r>
          </a:p>
          <a:p>
            <a:pPr algn="l"/>
            <a:r>
              <a:rPr lang="it-IT" b="0" i="0" dirty="0">
                <a:solidFill>
                  <a:srgbClr val="202122"/>
                </a:solidFill>
                <a:effectLst/>
                <a:latin typeface="Arial" panose="020B0604020202020204" pitchFamily="34" charset="0"/>
              </a:rPr>
              <a:t>Ma lo stesso principio avrebbe avuto conseguenze diverse se applicato in un dominio ecclesiastico, come quello governato da un principe vescovo o da un abate. Un tale dominio era strutturalmente cattolico e il suo sovrano era eletto o nominato all'interno della Chiesa, senza diritti ereditari.</a:t>
            </a:r>
          </a:p>
          <a:p>
            <a:pPr algn="l"/>
            <a:r>
              <a:rPr lang="it-IT" b="0" i="0" dirty="0">
                <a:solidFill>
                  <a:srgbClr val="202122"/>
                </a:solidFill>
                <a:effectLst/>
                <a:latin typeface="Arial" panose="020B0604020202020204" pitchFamily="34" charset="0"/>
              </a:rPr>
              <a:t>Il </a:t>
            </a:r>
            <a:r>
              <a:rPr lang="it-IT" b="0" i="0" dirty="0" err="1">
                <a:solidFill>
                  <a:srgbClr val="202122"/>
                </a:solidFill>
                <a:effectLst/>
                <a:latin typeface="Arial" panose="020B0604020202020204" pitchFamily="34" charset="0"/>
              </a:rPr>
              <a:t>Reservatum</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ecclesiasticum</a:t>
            </a:r>
            <a:r>
              <a:rPr lang="it-IT" b="0" i="0" dirty="0">
                <a:solidFill>
                  <a:srgbClr val="202122"/>
                </a:solidFill>
                <a:effectLst/>
                <a:latin typeface="Arial" panose="020B0604020202020204" pitchFamily="34" charset="0"/>
              </a:rPr>
              <a:t> dichiarava che un principe ecclesiastico che si convertiva al luteranesimo immediatamente perdeva la sua autorità (che aveva ricevuto all'interno della Chiesa) e il dominio non veniva convertito. Il suo ufficio diveniva vacante e sarebbe stato sostituito da un nuovo ecclesiastico cattolico.</a:t>
            </a:r>
          </a:p>
          <a:p>
            <a:pPr algn="l"/>
            <a:r>
              <a:rPr lang="it-IT" b="0" i="0" dirty="0">
                <a:solidFill>
                  <a:srgbClr val="202122"/>
                </a:solidFill>
                <a:effectLst/>
                <a:latin typeface="Arial" panose="020B0604020202020204" pitchFamily="34" charset="0"/>
              </a:rPr>
              <a:t>La misura fu inserita nella Pace dall'autorità imperiale, in quanto non sostenuta dai Principi protestanti.</a:t>
            </a:r>
          </a:p>
          <a:p>
            <a:pPr algn="l"/>
            <a:r>
              <a:rPr lang="it-IT" b="0" i="0" dirty="0">
                <a:solidFill>
                  <a:srgbClr val="202122"/>
                </a:solidFill>
                <a:effectLst/>
                <a:latin typeface="Arial" panose="020B0604020202020204" pitchFamily="34" charset="0"/>
              </a:rPr>
              <a:t>Tuttavia, i Principi protestanti scelsero di non porre veti alla misura e in cambio ottennero la </a:t>
            </a:r>
            <a:r>
              <a:rPr lang="it-IT" b="0" i="0" u="none" strike="noStrike" dirty="0">
                <a:solidFill>
                  <a:srgbClr val="202122"/>
                </a:solidFill>
                <a:effectLst/>
                <a:latin typeface="Arial" panose="020B0604020202020204" pitchFamily="34" charset="0"/>
                <a:hlinkClick r:id="rId5" tooltip="Declaratio Ferdinandea"/>
              </a:rPr>
              <a:t>Declaratio Ferdinandea</a:t>
            </a:r>
            <a:r>
              <a:rPr lang="it-IT" b="0" i="0" dirty="0">
                <a:solidFill>
                  <a:srgbClr val="202122"/>
                </a:solidFill>
                <a:effectLst/>
                <a:latin typeface="Arial" panose="020B0604020202020204" pitchFamily="34" charset="0"/>
              </a:rPr>
              <a:t>, che proteggeva i cavalieri e le città o comunità rurali protestanti di lunga data, comprese quelle nei territori in cui era applicato il </a:t>
            </a:r>
            <a:r>
              <a:rPr lang="it-IT" b="0" i="0" dirty="0" err="1">
                <a:solidFill>
                  <a:srgbClr val="202122"/>
                </a:solidFill>
                <a:effectLst/>
                <a:latin typeface="Arial" panose="020B0604020202020204" pitchFamily="34" charset="0"/>
              </a:rPr>
              <a:t>Reservatum</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ecclesiasticum</a:t>
            </a:r>
            <a:r>
              <a:rPr lang="it-IT" b="0" i="0" dirty="0">
                <a:solidFill>
                  <a:srgbClr val="202122"/>
                </a:solidFill>
                <a:effectLst/>
                <a:latin typeface="Arial" panose="020B0604020202020204" pitchFamily="34" charset="0"/>
              </a:rPr>
              <a:t>.</a:t>
            </a:r>
          </a:p>
          <a:p>
            <a:pPr algn="l"/>
            <a:r>
              <a:rPr lang="it-IT" b="0" i="0" dirty="0">
                <a:solidFill>
                  <a:srgbClr val="202122"/>
                </a:solidFill>
                <a:effectLst/>
                <a:latin typeface="Arial" panose="020B0604020202020204" pitchFamily="34" charset="0"/>
              </a:rPr>
              <a:t>Politicamente, la clausola quasi assicurò una maggioranza cattolica tra i sette Elettori, dal momento che il Regno di Boemia era stato nelle mani degli Asburgo dal </a:t>
            </a:r>
            <a:r>
              <a:rPr lang="it-IT" b="0" i="0" u="none" strike="noStrike" dirty="0">
                <a:solidFill>
                  <a:srgbClr val="202122"/>
                </a:solidFill>
                <a:effectLst/>
                <a:latin typeface="Arial" panose="020B0604020202020204" pitchFamily="34" charset="0"/>
                <a:hlinkClick r:id="rId6" tooltip="1526"/>
              </a:rPr>
              <a:t>1526</a:t>
            </a:r>
            <a:r>
              <a:rPr lang="it-IT" b="0" i="0" dirty="0">
                <a:solidFill>
                  <a:srgbClr val="202122"/>
                </a:solidFill>
                <a:effectLst/>
                <a:latin typeface="Arial" panose="020B0604020202020204" pitchFamily="34" charset="0"/>
              </a:rPr>
              <a:t> e i tre Elettori ecclesiastici di Magonza, Treviri e Colonia non poterono convertirsi senza perdere il loro incarico.</a:t>
            </a:r>
          </a:p>
          <a:p>
            <a:pPr algn="l"/>
            <a:r>
              <a:rPr lang="it-IT" b="0" i="0" dirty="0">
                <a:solidFill>
                  <a:srgbClr val="202122"/>
                </a:solidFill>
                <a:effectLst/>
                <a:latin typeface="Arial" panose="020B0604020202020204" pitchFamily="34" charset="0"/>
              </a:rPr>
              <a:t>La misura fu contestata nel </a:t>
            </a:r>
            <a:r>
              <a:rPr lang="it-IT" b="0" i="0" u="none" strike="noStrike" dirty="0">
                <a:solidFill>
                  <a:srgbClr val="202122"/>
                </a:solidFill>
                <a:effectLst/>
                <a:latin typeface="Arial" panose="020B0604020202020204" pitchFamily="34" charset="0"/>
                <a:hlinkClick r:id="rId7" tooltip="1583"/>
              </a:rPr>
              <a:t>1583</a:t>
            </a:r>
            <a:r>
              <a:rPr lang="it-IT" b="0" i="0" dirty="0">
                <a:solidFill>
                  <a:srgbClr val="202122"/>
                </a:solidFill>
                <a:effectLst/>
                <a:latin typeface="Arial" panose="020B0604020202020204" pitchFamily="34" charset="0"/>
              </a:rPr>
              <a:t>, quando l'arcivescovo elettore di Colonia, </a:t>
            </a:r>
            <a:r>
              <a:rPr lang="it-IT" b="0" i="0" u="none" strike="noStrike" dirty="0">
                <a:solidFill>
                  <a:srgbClr val="202122"/>
                </a:solidFill>
                <a:effectLst/>
                <a:latin typeface="Arial" panose="020B0604020202020204" pitchFamily="34" charset="0"/>
                <a:hlinkClick r:id="rId8" tooltip="Gebhard Truchsess von Waldburg"/>
              </a:rPr>
              <a:t>Gebhard Truchsess von Waldburg</a:t>
            </a:r>
            <a:r>
              <a:rPr lang="it-IT" b="0" i="0" dirty="0">
                <a:solidFill>
                  <a:srgbClr val="202122"/>
                </a:solidFill>
                <a:effectLst/>
                <a:latin typeface="Arial" panose="020B0604020202020204" pitchFamily="34" charset="0"/>
              </a:rPr>
              <a:t>, si convertì al protestantesimo, anzi al </a:t>
            </a:r>
            <a:r>
              <a:rPr lang="it-IT" b="0" i="0" u="none" strike="noStrike" dirty="0">
                <a:solidFill>
                  <a:srgbClr val="202122"/>
                </a:solidFill>
                <a:effectLst/>
                <a:latin typeface="Arial" panose="020B0604020202020204" pitchFamily="34" charset="0"/>
                <a:hlinkClick r:id="rId9" tooltip="Calvinismo"/>
              </a:rPr>
              <a:t>calvinismo</a:t>
            </a:r>
            <a:r>
              <a:rPr lang="it-IT" b="0" i="0" dirty="0">
                <a:solidFill>
                  <a:srgbClr val="202122"/>
                </a:solidFill>
                <a:effectLst/>
                <a:latin typeface="Arial" panose="020B0604020202020204" pitchFamily="34" charset="0"/>
              </a:rPr>
              <a:t>, sposandosi, ma cercò di mantenere il suo incarico.</a:t>
            </a:r>
          </a:p>
          <a:p>
            <a:pPr algn="l"/>
            <a:r>
              <a:rPr lang="it-IT" b="0" i="0" dirty="0">
                <a:solidFill>
                  <a:srgbClr val="202122"/>
                </a:solidFill>
                <a:effectLst/>
                <a:latin typeface="Arial" panose="020B0604020202020204" pitchFamily="34" charset="0"/>
              </a:rPr>
              <a:t>Nella risultante </a:t>
            </a:r>
            <a:r>
              <a:rPr lang="it-IT" b="0" i="0" u="none" strike="noStrike" dirty="0">
                <a:solidFill>
                  <a:srgbClr val="202122"/>
                </a:solidFill>
                <a:effectLst/>
                <a:latin typeface="Arial" panose="020B0604020202020204" pitchFamily="34" charset="0"/>
                <a:hlinkClick r:id="rId10" tooltip="Guerra di Colonia"/>
              </a:rPr>
              <a:t>guerra di Colonia</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Gebhard</a:t>
            </a:r>
            <a:r>
              <a:rPr lang="it-IT" b="0" i="0" dirty="0">
                <a:solidFill>
                  <a:srgbClr val="202122"/>
                </a:solidFill>
                <a:effectLst/>
                <a:latin typeface="Arial" panose="020B0604020202020204" pitchFamily="34" charset="0"/>
              </a:rPr>
              <a:t> fu sostenuto dalla Repubblica Olandese e dall'Elettorato Palatino. Ma la guerra alla fine fu vinta dal suo sostituto cattolico, </a:t>
            </a:r>
            <a:r>
              <a:rPr lang="it-IT" b="0" i="0" u="none" strike="noStrike" dirty="0">
                <a:solidFill>
                  <a:srgbClr val="202122"/>
                </a:solidFill>
                <a:effectLst/>
                <a:latin typeface="Arial" panose="020B0604020202020204" pitchFamily="34" charset="0"/>
                <a:hlinkClick r:id="rId11" tooltip="Ernesto di Baviera"/>
              </a:rPr>
              <a:t>Ernesto di Baviera</a:t>
            </a:r>
            <a:r>
              <a:rPr lang="it-IT" b="0" i="0" dirty="0">
                <a:solidFill>
                  <a:srgbClr val="202122"/>
                </a:solidFill>
                <a:effectLst/>
                <a:latin typeface="Arial" panose="020B0604020202020204" pitchFamily="34" charset="0"/>
              </a:rPr>
              <a:t>, sostenuto da suo fratello </a:t>
            </a:r>
            <a:r>
              <a:rPr lang="it-IT" b="0" i="0" u="none" strike="noStrike" dirty="0">
                <a:solidFill>
                  <a:srgbClr val="202122"/>
                </a:solidFill>
                <a:effectLst/>
                <a:latin typeface="Arial" panose="020B0604020202020204" pitchFamily="34" charset="0"/>
                <a:hlinkClick r:id="rId12" tooltip="Guglielmo V di Baviera"/>
              </a:rPr>
              <a:t>Guglielmo V, duca di Baviera</a:t>
            </a:r>
            <a:r>
              <a:rPr lang="it-IT" b="0" i="0" dirty="0">
                <a:solidFill>
                  <a:srgbClr val="202122"/>
                </a:solidFill>
                <a:effectLst/>
                <a:latin typeface="Arial" panose="020B0604020202020204" pitchFamily="34" charset="0"/>
              </a:rPr>
              <a:t>, e da </a:t>
            </a:r>
            <a:r>
              <a:rPr lang="it-IT" b="0" i="0" u="none" strike="noStrike" dirty="0">
                <a:solidFill>
                  <a:srgbClr val="202122"/>
                </a:solidFill>
                <a:effectLst/>
                <a:latin typeface="Arial" panose="020B0604020202020204" pitchFamily="34" charset="0"/>
                <a:hlinkClick r:id="rId13" tooltip="Filippo II di Spagna"/>
              </a:rPr>
              <a:t>Filippo II di Spagna</a:t>
            </a:r>
            <a:r>
              <a:rPr lang="it-IT" b="0" i="0" dirty="0">
                <a:solidFill>
                  <a:srgbClr val="202122"/>
                </a:solidFill>
                <a:effectLst/>
                <a:latin typeface="Arial" panose="020B0604020202020204" pitchFamily="34" charset="0"/>
              </a:rPr>
              <a:t>. L'esercito spagnolo, comandato dal </a:t>
            </a:r>
            <a:r>
              <a:rPr lang="it-IT" b="0" i="0" u="none" strike="noStrike" dirty="0">
                <a:solidFill>
                  <a:srgbClr val="202122"/>
                </a:solidFill>
                <a:effectLst/>
                <a:latin typeface="Arial" panose="020B0604020202020204" pitchFamily="34" charset="0"/>
                <a:hlinkClick r:id="rId14" tooltip="Duchi di Parma"/>
              </a:rPr>
              <a:t>Duca di Parma</a:t>
            </a:r>
            <a:r>
              <a:rPr lang="it-IT" b="0" i="0" dirty="0">
                <a:solidFill>
                  <a:srgbClr val="202122"/>
                </a:solidFill>
                <a:effectLst/>
                <a:latin typeface="Arial" panose="020B0604020202020204" pitchFamily="34" charset="0"/>
              </a:rPr>
              <a:t>, recuperò fisicamente il territorio elettorale. La vittoria di Ernesto confermò il principio del </a:t>
            </a:r>
            <a:r>
              <a:rPr lang="it-IT" b="0" i="0" dirty="0" err="1">
                <a:solidFill>
                  <a:srgbClr val="202122"/>
                </a:solidFill>
                <a:effectLst/>
                <a:latin typeface="Arial" panose="020B0604020202020204" pitchFamily="34" charset="0"/>
              </a:rPr>
              <a:t>Reservatum</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ecclesiasticum</a:t>
            </a:r>
            <a:r>
              <a:rPr lang="it-IT" b="0" i="0" dirty="0">
                <a:solidFill>
                  <a:srgbClr val="202122"/>
                </a:solidFill>
                <a:effectLst/>
                <a:latin typeface="Arial" panose="020B0604020202020204" pitchFamily="34" charset="0"/>
              </a:rPr>
              <a:t>.</a:t>
            </a:r>
          </a:p>
          <a:p>
            <a:pPr algn="l"/>
            <a:r>
              <a:rPr lang="it-IT" b="0" i="0" dirty="0">
                <a:solidFill>
                  <a:srgbClr val="202122"/>
                </a:solidFill>
                <a:effectLst/>
                <a:latin typeface="Arial" panose="020B0604020202020204" pitchFamily="34" charset="0"/>
              </a:rPr>
              <a:t>La riserva ecclesiastica spesso non venne rispettata, in particolare nella Germania settentrionale. Ad esempio, l'Arcidiocesi di </a:t>
            </a:r>
            <a:r>
              <a:rPr lang="it-IT" b="0" i="0" u="none" strike="noStrike" dirty="0">
                <a:solidFill>
                  <a:srgbClr val="202122"/>
                </a:solidFill>
                <a:effectLst/>
                <a:latin typeface="Arial" panose="020B0604020202020204" pitchFamily="34" charset="0"/>
                <a:hlinkClick r:id="rId15" tooltip="Magdeburgo"/>
              </a:rPr>
              <a:t>Magdeburgo</a:t>
            </a:r>
            <a:r>
              <a:rPr lang="it-IT" b="0" i="0" dirty="0">
                <a:solidFill>
                  <a:srgbClr val="202122"/>
                </a:solidFill>
                <a:effectLst/>
                <a:latin typeface="Arial" panose="020B0604020202020204" pitchFamily="34" charset="0"/>
              </a:rPr>
              <a:t> era sotto la supervisione degli amministratori protestanti dal 1566 e il territorio divenne protestante.</a:t>
            </a:r>
          </a:p>
          <a:p>
            <a:pPr algn="l"/>
            <a:r>
              <a:rPr lang="it-IT" b="0" i="0" dirty="0">
                <a:solidFill>
                  <a:srgbClr val="202122"/>
                </a:solidFill>
                <a:effectLst/>
                <a:latin typeface="Arial" panose="020B0604020202020204" pitchFamily="34" charset="0"/>
              </a:rPr>
              <a:t>Il capitolo della cattedrale dell'Arcidiocesi di Brema era stato largamente protestante dal 1560 circa ed era anche amministrato da amministratori protestanti. Entrambi gli Arcivescovati furono convertiti in territori secolari nella </a:t>
            </a:r>
            <a:r>
              <a:rPr lang="it-IT" b="0" i="0" u="none" strike="noStrike" dirty="0">
                <a:solidFill>
                  <a:srgbClr val="202122"/>
                </a:solidFill>
                <a:effectLst/>
                <a:latin typeface="Arial" panose="020B0604020202020204" pitchFamily="34" charset="0"/>
                <a:hlinkClick r:id="rId16" tooltip="Pace di Vestfalia"/>
              </a:rPr>
              <a:t>Pace di Vestfalia</a:t>
            </a:r>
            <a:r>
              <a:rPr lang="it-IT" b="0" i="0" dirty="0">
                <a:solidFill>
                  <a:srgbClr val="202122"/>
                </a:solidFill>
                <a:effectLst/>
                <a:latin typeface="Arial" panose="020B0604020202020204" pitchFamily="34" charset="0"/>
              </a:rPr>
              <a:t>.</a:t>
            </a:r>
          </a:p>
          <a:p>
            <a:pPr algn="l"/>
            <a:r>
              <a:rPr lang="it-IT" b="0" i="0" dirty="0">
                <a:solidFill>
                  <a:srgbClr val="202122"/>
                </a:solidFill>
                <a:effectLst/>
                <a:latin typeface="Arial" panose="020B0604020202020204" pitchFamily="34" charset="0"/>
              </a:rPr>
              <a:t>La misura ha continuato ad essere un lamento per i protestanti. Dopo l'ascensione di </a:t>
            </a:r>
            <a:r>
              <a:rPr lang="it-IT" b="0" i="0" u="none" strike="noStrike" dirty="0">
                <a:solidFill>
                  <a:srgbClr val="202122"/>
                </a:solidFill>
                <a:effectLst/>
                <a:latin typeface="Arial" panose="020B0604020202020204" pitchFamily="34" charset="0"/>
                <a:hlinkClick r:id="rId17" tooltip="Mattia d'Asburgo"/>
              </a:rPr>
              <a:t>Mattia</a:t>
            </a:r>
            <a:r>
              <a:rPr lang="it-IT" b="0" i="0" dirty="0">
                <a:solidFill>
                  <a:srgbClr val="202122"/>
                </a:solidFill>
                <a:effectLst/>
                <a:latin typeface="Arial" panose="020B0604020202020204" pitchFamily="34" charset="0"/>
              </a:rPr>
              <a:t>, imperatore del </a:t>
            </a:r>
            <a:r>
              <a:rPr lang="it-IT" b="0" i="0" u="none" strike="noStrike" dirty="0">
                <a:solidFill>
                  <a:srgbClr val="202122"/>
                </a:solidFill>
                <a:effectLst/>
                <a:latin typeface="Arial" panose="020B0604020202020204" pitchFamily="34" charset="0"/>
                <a:hlinkClick r:id="rId18" tooltip="Sacro Romano Impero"/>
              </a:rPr>
              <a:t>Sacro Romano Impero</a:t>
            </a:r>
            <a:r>
              <a:rPr lang="it-IT" b="0" i="0" dirty="0">
                <a:solidFill>
                  <a:srgbClr val="202122"/>
                </a:solidFill>
                <a:effectLst/>
                <a:latin typeface="Arial" panose="020B0604020202020204" pitchFamily="34" charset="0"/>
              </a:rPr>
              <a:t>, il suo nuovo cancelliere, </a:t>
            </a:r>
            <a:r>
              <a:rPr lang="it-IT" b="0" i="0" u="none" strike="noStrike" dirty="0">
                <a:solidFill>
                  <a:srgbClr val="202122"/>
                </a:solidFill>
                <a:effectLst/>
                <a:latin typeface="Arial" panose="020B0604020202020204" pitchFamily="34" charset="0"/>
                <a:hlinkClick r:id="rId19" tooltip="Melchior Klesl"/>
              </a:rPr>
              <a:t>Melchior Klesl</a:t>
            </a:r>
            <a:r>
              <a:rPr lang="it-IT" b="0" i="0" dirty="0">
                <a:solidFill>
                  <a:srgbClr val="202122"/>
                </a:solidFill>
                <a:effectLst/>
                <a:latin typeface="Arial" panose="020B0604020202020204" pitchFamily="34" charset="0"/>
              </a:rPr>
              <a:t>, sperò di dissolvere le alleanze religiose dell'epoca - l'</a:t>
            </a:r>
            <a:r>
              <a:rPr lang="it-IT" b="0" i="0" u="none" strike="noStrike" dirty="0">
                <a:solidFill>
                  <a:srgbClr val="202122"/>
                </a:solidFill>
                <a:effectLst/>
                <a:latin typeface="Arial" panose="020B0604020202020204" pitchFamily="34" charset="0"/>
                <a:hlinkClick r:id="rId20" tooltip="Unione Protestante"/>
              </a:rPr>
              <a:t>Unione protestante</a:t>
            </a:r>
            <a:r>
              <a:rPr lang="it-IT" b="0" i="0" dirty="0">
                <a:solidFill>
                  <a:srgbClr val="202122"/>
                </a:solidFill>
                <a:effectLst/>
                <a:latin typeface="Arial" panose="020B0604020202020204" pitchFamily="34" charset="0"/>
              </a:rPr>
              <a:t> e la </a:t>
            </a:r>
            <a:r>
              <a:rPr lang="it-IT" b="0" i="0" u="none" strike="noStrike" dirty="0">
                <a:solidFill>
                  <a:srgbClr val="202122"/>
                </a:solidFill>
                <a:effectLst/>
                <a:latin typeface="Arial" panose="020B0604020202020204" pitchFamily="34" charset="0"/>
                <a:hlinkClick r:id="rId21" tooltip="Lega cattolica (Germania)"/>
              </a:rPr>
              <a:t>Lega cattolica</a:t>
            </a:r>
            <a:r>
              <a:rPr lang="it-IT" b="0" i="0" dirty="0">
                <a:solidFill>
                  <a:srgbClr val="202122"/>
                </a:solidFill>
                <a:effectLst/>
                <a:latin typeface="Arial" panose="020B0604020202020204" pitchFamily="34" charset="0"/>
              </a:rPr>
              <a:t> - e riportare le persone di tutte le fedi sotto l'autorità dell'Imperatore. In risposta l'assemblea dell'Unione Protestante a </a:t>
            </a:r>
            <a:r>
              <a:rPr lang="it-IT" b="0" i="0" u="none" strike="noStrike" dirty="0">
                <a:solidFill>
                  <a:srgbClr val="202122"/>
                </a:solidFill>
                <a:effectLst/>
                <a:latin typeface="Arial" panose="020B0604020202020204" pitchFamily="34" charset="0"/>
                <a:hlinkClick r:id="rId22" tooltip="Rothenburg ob der Tauber"/>
              </a:rPr>
              <a:t>Rothenburg ob der Tauber</a:t>
            </a:r>
            <a:r>
              <a:rPr lang="it-IT" b="0" i="0" dirty="0">
                <a:solidFill>
                  <a:srgbClr val="202122"/>
                </a:solidFill>
                <a:effectLst/>
                <a:latin typeface="Arial" panose="020B0604020202020204" pitchFamily="34" charset="0"/>
              </a:rPr>
              <a:t>, nel marzo </a:t>
            </a:r>
            <a:r>
              <a:rPr lang="it-IT" b="0" i="0" u="none" strike="noStrike" dirty="0">
                <a:solidFill>
                  <a:srgbClr val="202122"/>
                </a:solidFill>
                <a:effectLst/>
                <a:latin typeface="Arial" panose="020B0604020202020204" pitchFamily="34" charset="0"/>
                <a:hlinkClick r:id="rId23" tooltip="1613"/>
              </a:rPr>
              <a:t>1613</a:t>
            </a:r>
            <a:r>
              <a:rPr lang="it-IT" b="0" i="0" dirty="0">
                <a:solidFill>
                  <a:srgbClr val="202122"/>
                </a:solidFill>
                <a:effectLst/>
                <a:latin typeface="Arial" panose="020B0604020202020204" pitchFamily="34" charset="0"/>
              </a:rPr>
              <a:t>, votò per non sciogliersi finché la Lega cattolica era ancora in vigore, e per assicurare che alcune rimostranze di vecchia data fossero state corrette, incluso il </a:t>
            </a:r>
            <a:r>
              <a:rPr lang="it-IT" b="0" i="0" dirty="0" err="1">
                <a:solidFill>
                  <a:srgbClr val="202122"/>
                </a:solidFill>
                <a:effectLst/>
                <a:latin typeface="Arial" panose="020B0604020202020204" pitchFamily="34" charset="0"/>
              </a:rPr>
              <a:t>Reservatum</a:t>
            </a:r>
            <a:r>
              <a:rPr lang="it-IT" b="0" i="0" dirty="0">
                <a:solidFill>
                  <a:srgbClr val="202122"/>
                </a:solidFill>
                <a:effectLst/>
                <a:latin typeface="Arial" panose="020B0604020202020204" pitchFamily="34" charset="0"/>
              </a:rPr>
              <a:t> </a:t>
            </a:r>
            <a:r>
              <a:rPr lang="it-IT" b="0" i="0" dirty="0" err="1">
                <a:solidFill>
                  <a:srgbClr val="202122"/>
                </a:solidFill>
                <a:effectLst/>
                <a:latin typeface="Arial" panose="020B0604020202020204" pitchFamily="34" charset="0"/>
              </a:rPr>
              <a:t>ecclesiasticum</a:t>
            </a:r>
            <a:r>
              <a:rPr lang="it-IT" b="0" i="0" dirty="0">
                <a:solidFill>
                  <a:srgbClr val="202122"/>
                </a:solidFill>
                <a:effectLst/>
                <a:latin typeface="Arial" panose="020B0604020202020204" pitchFamily="34" charset="0"/>
              </a:rPr>
              <a:t>.</a:t>
            </a:r>
          </a:p>
          <a:p>
            <a:pPr algn="l"/>
            <a:endParaRPr lang="it-IT" b="0" i="0" dirty="0">
              <a:solidFill>
                <a:srgbClr val="202122"/>
              </a:solidFill>
              <a:effectLst/>
              <a:latin typeface="Arial" panose="020B0604020202020204" pitchFamily="34" charset="0"/>
            </a:endParaRPr>
          </a:p>
          <a:p>
            <a:pPr algn="l"/>
            <a:r>
              <a:rPr lang="it-IT" b="0" i="0" dirty="0">
                <a:solidFill>
                  <a:srgbClr val="202122"/>
                </a:solidFill>
                <a:effectLst/>
                <a:latin typeface="Arial" panose="020B0604020202020204" pitchFamily="34" charset="0"/>
              </a:rPr>
              <a:t>La </a:t>
            </a:r>
            <a:r>
              <a:rPr lang="it-IT" b="1" i="0" dirty="0" err="1">
                <a:solidFill>
                  <a:srgbClr val="202122"/>
                </a:solidFill>
                <a:effectLst/>
                <a:latin typeface="Arial" panose="020B0604020202020204" pitchFamily="34" charset="0"/>
              </a:rPr>
              <a:t>Declaratio</a:t>
            </a:r>
            <a:r>
              <a:rPr lang="it-IT" b="1" i="0" dirty="0">
                <a:solidFill>
                  <a:srgbClr val="202122"/>
                </a:solidFill>
                <a:effectLst/>
                <a:latin typeface="Arial" panose="020B0604020202020204" pitchFamily="34" charset="0"/>
              </a:rPr>
              <a:t> Ferdinandea</a:t>
            </a:r>
            <a:r>
              <a:rPr lang="it-IT" b="0" i="0" u="none" strike="noStrike" baseline="30000" dirty="0">
                <a:solidFill>
                  <a:srgbClr val="202122"/>
                </a:solidFill>
                <a:effectLst/>
                <a:latin typeface="Arial" panose="020B0604020202020204" pitchFamily="34" charset="0"/>
                <a:hlinkClick r:id="rId24"/>
              </a:rPr>
              <a:t>[1]</a:t>
            </a:r>
            <a:r>
              <a:rPr lang="it-IT" b="0" i="0" dirty="0">
                <a:solidFill>
                  <a:srgbClr val="202122"/>
                </a:solidFill>
                <a:effectLst/>
                <a:latin typeface="Arial" panose="020B0604020202020204" pitchFamily="34" charset="0"/>
              </a:rPr>
              <a:t> (</a:t>
            </a:r>
            <a:r>
              <a:rPr lang="it-IT" b="0" i="1" dirty="0">
                <a:solidFill>
                  <a:srgbClr val="202122"/>
                </a:solidFill>
                <a:effectLst/>
                <a:latin typeface="Arial" panose="020B0604020202020204" pitchFamily="34" charset="0"/>
              </a:rPr>
              <a:t>Dichiarazione di Ferdinando</a:t>
            </a:r>
            <a:r>
              <a:rPr lang="it-IT" b="0" i="0" dirty="0">
                <a:solidFill>
                  <a:srgbClr val="202122"/>
                </a:solidFill>
                <a:effectLst/>
                <a:latin typeface="Arial" panose="020B0604020202020204" pitchFamily="34" charset="0"/>
              </a:rPr>
              <a:t>; anche menzionata come </a:t>
            </a:r>
            <a:r>
              <a:rPr lang="it-IT" b="1" i="0" dirty="0" err="1">
                <a:solidFill>
                  <a:srgbClr val="202122"/>
                </a:solidFill>
                <a:effectLst/>
                <a:latin typeface="Arial" panose="020B0604020202020204" pitchFamily="34" charset="0"/>
              </a:rPr>
              <a:t>Declaratio</a:t>
            </a:r>
            <a:r>
              <a:rPr lang="it-IT" b="1" i="0" dirty="0">
                <a:solidFill>
                  <a:srgbClr val="202122"/>
                </a:solidFill>
                <a:effectLst/>
                <a:latin typeface="Arial" panose="020B0604020202020204" pitchFamily="34" charset="0"/>
              </a:rPr>
              <a:t> Ferdinandei</a:t>
            </a:r>
            <a:r>
              <a:rPr lang="it-IT" b="0" i="0" dirty="0">
                <a:solidFill>
                  <a:srgbClr val="202122"/>
                </a:solidFill>
                <a:effectLst/>
                <a:latin typeface="Arial" panose="020B0604020202020204" pitchFamily="34" charset="0"/>
              </a:rPr>
              <a:t> e </a:t>
            </a:r>
            <a:r>
              <a:rPr lang="it-IT" b="1" i="0" dirty="0" err="1">
                <a:solidFill>
                  <a:srgbClr val="202122"/>
                </a:solidFill>
                <a:effectLst/>
                <a:latin typeface="Arial" panose="020B0604020202020204" pitchFamily="34" charset="0"/>
              </a:rPr>
              <a:t>Declaratio</a:t>
            </a:r>
            <a:r>
              <a:rPr lang="it-IT" b="1" i="0" dirty="0">
                <a:solidFill>
                  <a:srgbClr val="202122"/>
                </a:solidFill>
                <a:effectLst/>
                <a:latin typeface="Arial" panose="020B0604020202020204" pitchFamily="34" charset="0"/>
              </a:rPr>
              <a:t> </a:t>
            </a:r>
            <a:r>
              <a:rPr lang="it-IT" b="1" i="0" dirty="0" err="1">
                <a:solidFill>
                  <a:srgbClr val="202122"/>
                </a:solidFill>
                <a:effectLst/>
                <a:latin typeface="Arial" panose="020B0604020202020204" pitchFamily="34" charset="0"/>
              </a:rPr>
              <a:t>Ferdinandi</a:t>
            </a:r>
            <a:r>
              <a:rPr lang="it-IT" b="0" i="0" dirty="0">
                <a:solidFill>
                  <a:srgbClr val="202122"/>
                </a:solidFill>
                <a:effectLst/>
                <a:latin typeface="Arial" panose="020B0604020202020204" pitchFamily="34" charset="0"/>
              </a:rPr>
              <a:t>) era una clausola inserita nella </a:t>
            </a:r>
            <a:r>
              <a:rPr lang="it-IT" b="0" i="0" u="none" strike="noStrike" dirty="0">
                <a:solidFill>
                  <a:srgbClr val="202122"/>
                </a:solidFill>
                <a:effectLst/>
                <a:latin typeface="Arial" panose="020B0604020202020204" pitchFamily="34" charset="0"/>
                <a:hlinkClick r:id="rId3" tooltip="Pace di Augusta"/>
              </a:rPr>
              <a:t>Pace di Augusta</a:t>
            </a:r>
            <a:r>
              <a:rPr lang="it-IT" b="0" i="0" dirty="0">
                <a:solidFill>
                  <a:srgbClr val="202122"/>
                </a:solidFill>
                <a:effectLst/>
                <a:latin typeface="Arial" panose="020B0604020202020204" pitchFamily="34" charset="0"/>
              </a:rPr>
              <a:t>, conclusa nel 1555 per porre fine ai conflitti tra cattolici e protestanti all'interno del Sacro Romano Impero (in aggiunta al </a:t>
            </a:r>
            <a:r>
              <a:rPr lang="it-IT" b="0" i="0" u="none" strike="noStrike" dirty="0">
                <a:solidFill>
                  <a:srgbClr val="202122"/>
                </a:solidFill>
                <a:effectLst/>
                <a:latin typeface="Arial" panose="020B0604020202020204" pitchFamily="34" charset="0"/>
                <a:hlinkClick r:id="rId25" tooltip="Reservatum ecclesiasticum"/>
              </a:rPr>
              <a:t>Reservatum ecclesiasticum</a:t>
            </a:r>
            <a:r>
              <a:rPr lang="it-IT" b="0" i="0" dirty="0">
                <a:solidFill>
                  <a:srgbClr val="202122"/>
                </a:solidFill>
                <a:effectLst/>
                <a:latin typeface="Arial" panose="020B0604020202020204" pitchFamily="34" charset="0"/>
              </a:rPr>
              <a:t>).</a:t>
            </a:r>
            <a:r>
              <a:rPr lang="it-IT" b="0" i="0" u="none" strike="noStrike" baseline="30000" dirty="0">
                <a:solidFill>
                  <a:srgbClr val="202122"/>
                </a:solidFill>
                <a:effectLst/>
                <a:latin typeface="Arial" panose="020B0604020202020204" pitchFamily="34" charset="0"/>
                <a:hlinkClick r:id="rId26"/>
              </a:rPr>
              <a:t>[2]</a:t>
            </a:r>
            <a:endParaRPr lang="it-IT" b="0" i="0" dirty="0">
              <a:solidFill>
                <a:srgbClr val="202122"/>
              </a:solidFill>
              <a:effectLst/>
              <a:latin typeface="Arial" panose="020B0604020202020204" pitchFamily="34" charset="0"/>
            </a:endParaRPr>
          </a:p>
          <a:p>
            <a:pPr algn="l"/>
            <a:r>
              <a:rPr lang="it-IT" b="0" i="0" dirty="0">
                <a:solidFill>
                  <a:srgbClr val="202122"/>
                </a:solidFill>
                <a:effectLst/>
                <a:latin typeface="Arial" panose="020B0604020202020204" pitchFamily="34" charset="0"/>
              </a:rPr>
              <a:t>La Pace aveva creato il principio di </a:t>
            </a:r>
            <a:r>
              <a:rPr lang="it-IT" b="0" i="0" u="none" strike="noStrike" dirty="0">
                <a:solidFill>
                  <a:srgbClr val="202122"/>
                </a:solidFill>
                <a:effectLst/>
                <a:latin typeface="Arial" panose="020B0604020202020204" pitchFamily="34" charset="0"/>
                <a:hlinkClick r:id="rId4" tooltip="Cuius regio, eius religio"/>
              </a:rPr>
              <a:t>Cuius regio, eius religio</a:t>
            </a:r>
            <a:r>
              <a:rPr lang="it-IT" b="0" i="0" dirty="0">
                <a:solidFill>
                  <a:srgbClr val="202122"/>
                </a:solidFill>
                <a:effectLst/>
                <a:latin typeface="Arial" panose="020B0604020202020204" pitchFamily="34" charset="0"/>
              </a:rPr>
              <a:t>, il che significava che la religione del sovrano decideva la religione degli abitanti. La </a:t>
            </a:r>
            <a:r>
              <a:rPr lang="it-IT" b="0" i="0" dirty="0" err="1">
                <a:solidFill>
                  <a:srgbClr val="202122"/>
                </a:solidFill>
                <a:effectLst/>
                <a:latin typeface="Arial" panose="020B0604020202020204" pitchFamily="34" charset="0"/>
              </a:rPr>
              <a:t>Declaratio</a:t>
            </a:r>
            <a:r>
              <a:rPr lang="it-IT" b="0" i="0" dirty="0">
                <a:solidFill>
                  <a:srgbClr val="202122"/>
                </a:solidFill>
                <a:effectLst/>
                <a:latin typeface="Arial" panose="020B0604020202020204" pitchFamily="34" charset="0"/>
              </a:rPr>
              <a:t> Ferdinandea ne esentava cavalieri, città e comunità rurali sotto giurisdizione di un principe ecclesiastico che avessero praticato per lungo tempo il luteranesimo (unico ramo del protestantesimo riconosciuto dalla </a:t>
            </a:r>
            <a:r>
              <a:rPr lang="it-IT" b="0" i="0" u="none" strike="noStrike" dirty="0">
                <a:solidFill>
                  <a:srgbClr val="202122"/>
                </a:solidFill>
                <a:effectLst/>
                <a:latin typeface="Arial" panose="020B0604020202020204" pitchFamily="34" charset="0"/>
                <a:hlinkClick r:id="rId3" tooltip="Pace di Augusta"/>
              </a:rPr>
              <a:t>Pace</a:t>
            </a:r>
            <a:r>
              <a:rPr lang="it-IT" b="0" i="0" dirty="0">
                <a:solidFill>
                  <a:srgbClr val="202122"/>
                </a:solidFill>
                <a:effectLst/>
                <a:latin typeface="Arial" panose="020B0604020202020204" pitchFamily="34" charset="0"/>
              </a:rPr>
              <a:t>).</a:t>
            </a:r>
          </a:p>
          <a:p>
            <a:pPr algn="l"/>
            <a:r>
              <a:rPr lang="it-IT" b="0" i="0" dirty="0">
                <a:solidFill>
                  <a:srgbClr val="202122"/>
                </a:solidFill>
                <a:effectLst/>
                <a:latin typeface="Arial" panose="020B0604020202020204" pitchFamily="34" charset="0"/>
              </a:rPr>
              <a:t>La dichiarazione non fu inclusa nel </a:t>
            </a:r>
            <a:r>
              <a:rPr lang="it-IT" b="0" i="1" dirty="0" err="1">
                <a:solidFill>
                  <a:srgbClr val="202122"/>
                </a:solidFill>
                <a:effectLst/>
                <a:latin typeface="Arial" panose="020B0604020202020204" pitchFamily="34" charset="0"/>
              </a:rPr>
              <a:t>Reichsabschied</a:t>
            </a:r>
            <a:r>
              <a:rPr lang="it-IT" b="0" i="0" dirty="0">
                <a:solidFill>
                  <a:srgbClr val="202122"/>
                </a:solidFill>
                <a:effectLst/>
                <a:latin typeface="Arial" panose="020B0604020202020204" pitchFamily="34" charset="0"/>
              </a:rPr>
              <a:t> ufficiale (</a:t>
            </a:r>
            <a:r>
              <a:rPr lang="it-IT" b="0" i="0" u="none" strike="noStrike" dirty="0">
                <a:solidFill>
                  <a:srgbClr val="202122"/>
                </a:solidFill>
                <a:effectLst/>
                <a:latin typeface="Arial" panose="020B0604020202020204" pitchFamily="34" charset="0"/>
                <a:hlinkClick r:id="rId27" tooltip="Recesso imperiale (la pagina non esiste)"/>
              </a:rPr>
              <a:t>recesso imperiale</a:t>
            </a:r>
            <a:r>
              <a:rPr lang="it-IT" b="0" i="0" dirty="0">
                <a:solidFill>
                  <a:srgbClr val="202122"/>
                </a:solidFill>
                <a:effectLst/>
                <a:latin typeface="Arial" panose="020B0604020202020204" pitchFamily="34" charset="0"/>
              </a:rPr>
              <a:t>) e non fu pubblicizzata come parte del trattato ma è stata mantenuta segreta per quasi due decenni.</a:t>
            </a:r>
            <a:r>
              <a:rPr lang="it-IT" b="0" i="0" u="none" strike="noStrike" baseline="30000" dirty="0">
                <a:solidFill>
                  <a:srgbClr val="202122"/>
                </a:solidFill>
                <a:effectLst/>
                <a:latin typeface="Arial" panose="020B0604020202020204" pitchFamily="34" charset="0"/>
                <a:hlinkClick r:id="rId28"/>
              </a:rPr>
              <a:t>[3]</a:t>
            </a:r>
            <a:r>
              <a:rPr lang="it-IT" b="0" i="0" dirty="0">
                <a:solidFill>
                  <a:srgbClr val="202122"/>
                </a:solidFill>
                <a:effectLst/>
                <a:latin typeface="Arial" panose="020B0604020202020204" pitchFamily="34" charset="0"/>
              </a:rPr>
              <a:t> Per cui causò ripetutamente conflitti negli anni seguenti.</a:t>
            </a:r>
          </a:p>
          <a:p>
            <a:pPr algn="l"/>
            <a:r>
              <a:rPr lang="it-IT" b="0" i="0" dirty="0">
                <a:solidFill>
                  <a:srgbClr val="202122"/>
                </a:solidFill>
                <a:effectLst/>
                <a:latin typeface="Arial" panose="020B0604020202020204" pitchFamily="34" charset="0"/>
              </a:rPr>
              <a:t>La parte cattolica la considerava non valida ai sensi della legge imperiale, poiché, secondo la sezione 28 della </a:t>
            </a:r>
            <a:r>
              <a:rPr lang="it-IT" b="0" i="0" u="none" strike="noStrike" dirty="0">
                <a:solidFill>
                  <a:srgbClr val="202122"/>
                </a:solidFill>
                <a:effectLst/>
                <a:latin typeface="Arial" panose="020B0604020202020204" pitchFamily="34" charset="0"/>
                <a:hlinkClick r:id="rId3" tooltip="Pace di Augusta"/>
              </a:rPr>
              <a:t>Pace religiosa di Augusta</a:t>
            </a:r>
            <a:r>
              <a:rPr lang="it-IT" b="0" i="0" dirty="0">
                <a:solidFill>
                  <a:srgbClr val="202122"/>
                </a:solidFill>
                <a:effectLst/>
                <a:latin typeface="Arial" panose="020B0604020202020204" pitchFamily="34" charset="0"/>
              </a:rPr>
              <a:t>, qualsiasi modifica al trattato era vietata da dichiarazioni aggiuntive.</a:t>
            </a:r>
          </a:p>
          <a:p>
            <a:pPr algn="l"/>
            <a:r>
              <a:rPr lang="it-IT" b="0" i="0" dirty="0">
                <a:solidFill>
                  <a:srgbClr val="202122"/>
                </a:solidFill>
                <a:effectLst/>
                <a:latin typeface="Arial" panose="020B0604020202020204" pitchFamily="34" charset="0"/>
              </a:rPr>
              <a:t>Solo quelli precedenti al </a:t>
            </a:r>
            <a:r>
              <a:rPr lang="it-IT" b="0" i="0" u="none" strike="noStrike" dirty="0">
                <a:solidFill>
                  <a:srgbClr val="202122"/>
                </a:solidFill>
                <a:effectLst/>
                <a:latin typeface="Arial" panose="020B0604020202020204" pitchFamily="34" charset="0"/>
                <a:hlinkClick r:id="rId29" tooltip="1552"/>
              </a:rPr>
              <a:t>1552</a:t>
            </a:r>
            <a:r>
              <a:rPr lang="it-IT" b="0" i="0" dirty="0">
                <a:solidFill>
                  <a:srgbClr val="202122"/>
                </a:solidFill>
                <a:effectLst/>
                <a:latin typeface="Arial" panose="020B0604020202020204" pitchFamily="34" charset="0"/>
              </a:rPr>
              <a:t> erano riconosciuti come secolarizzazioni legittime, mentre i vescovati e le abbazie cattoliche secolarizzate dopo il 1552 dovevano essere restaurate.</a:t>
            </a:r>
          </a:p>
          <a:p>
            <a:pPr algn="l"/>
            <a:r>
              <a:rPr lang="it-IT" b="0" i="0" dirty="0">
                <a:solidFill>
                  <a:srgbClr val="202122"/>
                </a:solidFill>
                <a:effectLst/>
                <a:latin typeface="Arial" panose="020B0604020202020204" pitchFamily="34" charset="0"/>
              </a:rPr>
              <a:t>Dopo le vittorie cattoliche all'inizio della </a:t>
            </a:r>
            <a:r>
              <a:rPr lang="it-IT" b="0" i="0" u="none" strike="noStrike" dirty="0">
                <a:solidFill>
                  <a:srgbClr val="202122"/>
                </a:solidFill>
                <a:effectLst/>
                <a:latin typeface="Arial" panose="020B0604020202020204" pitchFamily="34" charset="0"/>
                <a:hlinkClick r:id="rId30" tooltip="Guerra dei trent'anni"/>
              </a:rPr>
              <a:t>guerra dei trent'anni</a:t>
            </a:r>
            <a:r>
              <a:rPr lang="it-IT" b="0" i="0" dirty="0">
                <a:solidFill>
                  <a:srgbClr val="202122"/>
                </a:solidFill>
                <a:effectLst/>
                <a:latin typeface="Arial" panose="020B0604020202020204" pitchFamily="34" charset="0"/>
              </a:rPr>
              <a:t>, la </a:t>
            </a:r>
            <a:r>
              <a:rPr lang="it-IT" b="0" i="0" dirty="0" err="1">
                <a:solidFill>
                  <a:srgbClr val="202122"/>
                </a:solidFill>
                <a:effectLst/>
                <a:latin typeface="Arial" panose="020B0604020202020204" pitchFamily="34" charset="0"/>
              </a:rPr>
              <a:t>Declaratio</a:t>
            </a:r>
            <a:r>
              <a:rPr lang="it-IT" b="0" i="0" dirty="0">
                <a:solidFill>
                  <a:srgbClr val="202122"/>
                </a:solidFill>
                <a:effectLst/>
                <a:latin typeface="Arial" panose="020B0604020202020204" pitchFamily="34" charset="0"/>
              </a:rPr>
              <a:t> Ferdinandea fu rovesciata nell'</a:t>
            </a:r>
            <a:r>
              <a:rPr lang="it-IT" b="0" i="0" u="none" strike="noStrike" dirty="0">
                <a:solidFill>
                  <a:srgbClr val="202122"/>
                </a:solidFill>
                <a:effectLst/>
                <a:latin typeface="Arial" panose="020B0604020202020204" pitchFamily="34" charset="0"/>
                <a:hlinkClick r:id="rId31" tooltip="Editto di Restituzione"/>
              </a:rPr>
              <a:t>Editto di restituzione</a:t>
            </a:r>
            <a:r>
              <a:rPr lang="it-IT" b="0" i="0" dirty="0">
                <a:solidFill>
                  <a:srgbClr val="202122"/>
                </a:solidFill>
                <a:effectLst/>
                <a:latin typeface="Arial" panose="020B0604020202020204" pitchFamily="34" charset="0"/>
              </a:rPr>
              <a:t> del </a:t>
            </a:r>
            <a:r>
              <a:rPr lang="it-IT" b="0" i="0" u="none" strike="noStrike" dirty="0">
                <a:solidFill>
                  <a:srgbClr val="202122"/>
                </a:solidFill>
                <a:effectLst/>
                <a:latin typeface="Arial" panose="020B0604020202020204" pitchFamily="34" charset="0"/>
                <a:hlinkClick r:id="rId32" tooltip="1629"/>
              </a:rPr>
              <a:t>1629</a:t>
            </a:r>
            <a:r>
              <a:rPr lang="it-IT" b="0" i="0" dirty="0">
                <a:solidFill>
                  <a:srgbClr val="202122"/>
                </a:solidFill>
                <a:effectLst/>
                <a:latin typeface="Arial" panose="020B0604020202020204" pitchFamily="34" charset="0"/>
              </a:rPr>
              <a:t>, che faceva parte del piano generale di </a:t>
            </a:r>
            <a:r>
              <a:rPr lang="it-IT" b="0" i="0" u="none" strike="noStrike" dirty="0">
                <a:solidFill>
                  <a:srgbClr val="202122"/>
                </a:solidFill>
                <a:effectLst/>
                <a:latin typeface="Arial" panose="020B0604020202020204" pitchFamily="34" charset="0"/>
                <a:hlinkClick r:id="rId33" tooltip="Ferdinando II d'Asburgo"/>
              </a:rPr>
              <a:t>Ferdinando II</a:t>
            </a:r>
            <a:r>
              <a:rPr lang="it-IT" b="0" i="0" dirty="0">
                <a:solidFill>
                  <a:srgbClr val="202122"/>
                </a:solidFill>
                <a:effectLst/>
                <a:latin typeface="Arial" panose="020B0604020202020204" pitchFamily="34" charset="0"/>
              </a:rPr>
              <a:t> per riconvertire il Sacro Romano Impero nel Cattolicesimo.</a:t>
            </a:r>
            <a:r>
              <a:rPr lang="it-IT" b="0" i="0" u="none" strike="noStrike" baseline="30000" dirty="0">
                <a:solidFill>
                  <a:srgbClr val="202122"/>
                </a:solidFill>
                <a:effectLst/>
                <a:latin typeface="Arial" panose="020B0604020202020204" pitchFamily="34" charset="0"/>
                <a:hlinkClick r:id="rId34"/>
              </a:rPr>
              <a:t>[4]</a:t>
            </a:r>
            <a:r>
              <a:rPr lang="it-IT" b="0" i="0" dirty="0">
                <a:solidFill>
                  <a:srgbClr val="202122"/>
                </a:solidFill>
                <a:effectLst/>
                <a:latin typeface="Arial" panose="020B0604020202020204" pitchFamily="34" charset="0"/>
              </a:rPr>
              <a:t> Nel 1629, l'imperatore Ferdinando II tentò di usare l'editto di restituzione per forzare il recupero degli ex territori ecclesiastici ora amministrati dai protestanti e quindi per </a:t>
            </a:r>
            <a:r>
              <a:rPr lang="it-IT" b="0" i="0" dirty="0" err="1">
                <a:solidFill>
                  <a:srgbClr val="202122"/>
                </a:solidFill>
                <a:effectLst/>
                <a:latin typeface="Arial" panose="020B0604020202020204" pitchFamily="34" charset="0"/>
              </a:rPr>
              <a:t>ricattolizzarli</a:t>
            </a:r>
            <a:r>
              <a:rPr lang="it-IT" b="0" i="0" dirty="0">
                <a:solidFill>
                  <a:srgbClr val="202122"/>
                </a:solidFill>
                <a:effectLst/>
                <a:latin typeface="Arial" panose="020B0604020202020204" pitchFamily="34" charset="0"/>
              </a:rPr>
              <a:t>.</a:t>
            </a:r>
          </a:p>
          <a:p>
            <a:pPr algn="l"/>
            <a:r>
              <a:rPr lang="it-IT" b="0" i="0" dirty="0">
                <a:solidFill>
                  <a:srgbClr val="202122"/>
                </a:solidFill>
                <a:effectLst/>
                <a:latin typeface="Arial" panose="020B0604020202020204" pitchFamily="34" charset="0"/>
              </a:rPr>
              <a:t>Il rovesciamento della </a:t>
            </a:r>
            <a:r>
              <a:rPr lang="it-IT" b="0" i="0" dirty="0" err="1">
                <a:solidFill>
                  <a:srgbClr val="202122"/>
                </a:solidFill>
                <a:effectLst/>
                <a:latin typeface="Arial" panose="020B0604020202020204" pitchFamily="34" charset="0"/>
              </a:rPr>
              <a:t>Declaratio</a:t>
            </a:r>
            <a:r>
              <a:rPr lang="it-IT" b="0" i="0" dirty="0">
                <a:solidFill>
                  <a:srgbClr val="202122"/>
                </a:solidFill>
                <a:effectLst/>
                <a:latin typeface="Arial" panose="020B0604020202020204" pitchFamily="34" charset="0"/>
              </a:rPr>
              <a:t> Ferdinandea ed altri conflitti religiosi aiutarono a riaccendere la </a:t>
            </a:r>
            <a:r>
              <a:rPr lang="it-IT" b="0" i="0" u="none" strike="noStrike" dirty="0">
                <a:solidFill>
                  <a:srgbClr val="202122"/>
                </a:solidFill>
                <a:effectLst/>
                <a:latin typeface="Arial" panose="020B0604020202020204" pitchFamily="34" charset="0"/>
                <a:hlinkClick r:id="rId30" tooltip="Guerra dei trent'anni"/>
              </a:rPr>
              <a:t>Guerra dei Trent'anni</a:t>
            </a:r>
            <a:r>
              <a:rPr lang="it-IT" b="0" i="0" dirty="0">
                <a:solidFill>
                  <a:srgbClr val="202122"/>
                </a:solidFill>
                <a:effectLst/>
                <a:latin typeface="Arial" panose="020B0604020202020204" pitchFamily="34" charset="0"/>
              </a:rPr>
              <a:t>, in cui motivi politici e religiosi-politici generali sono stati ripetutamente collegati dalle parti opposte, trasformandola da un conflitto interno al </a:t>
            </a:r>
            <a:r>
              <a:rPr lang="it-IT" b="0" i="0" u="none" strike="noStrike" dirty="0">
                <a:solidFill>
                  <a:srgbClr val="202122"/>
                </a:solidFill>
                <a:effectLst/>
                <a:latin typeface="Arial" panose="020B0604020202020204" pitchFamily="34" charset="0"/>
                <a:hlinkClick r:id="rId18" tooltip="Sacro Romano Impero"/>
              </a:rPr>
              <a:t>Sacro Romano Impero</a:t>
            </a:r>
            <a:r>
              <a:rPr lang="it-IT" b="0" i="0" dirty="0">
                <a:solidFill>
                  <a:srgbClr val="202122"/>
                </a:solidFill>
                <a:effectLst/>
                <a:latin typeface="Arial" panose="020B0604020202020204" pitchFamily="34" charset="0"/>
              </a:rPr>
              <a:t> in una guerra religiosa internazionale.</a:t>
            </a:r>
          </a:p>
          <a:p>
            <a:endParaRPr lang="it-IT" dirty="0"/>
          </a:p>
        </p:txBody>
      </p:sp>
      <p:sp>
        <p:nvSpPr>
          <p:cNvPr id="4" name="Segnaposto numero diapositiva 3"/>
          <p:cNvSpPr>
            <a:spLocks noGrp="1"/>
          </p:cNvSpPr>
          <p:nvPr>
            <p:ph type="sldNum" sz="quarter" idx="5"/>
          </p:nvPr>
        </p:nvSpPr>
        <p:spPr/>
        <p:txBody>
          <a:bodyPr/>
          <a:lstStyle/>
          <a:p>
            <a:fld id="{AD9506E2-2282-3149-A947-AC870F4FCE14}" type="slidenum">
              <a:rPr lang="it-IT" smtClean="0"/>
              <a:t>47</a:t>
            </a:fld>
            <a:endParaRPr lang="it-IT"/>
          </a:p>
        </p:txBody>
      </p:sp>
    </p:spTree>
    <p:extLst>
      <p:ext uri="{BB962C8B-B14F-4D97-AF65-F5344CB8AC3E}">
        <p14:creationId xmlns:p14="http://schemas.microsoft.com/office/powerpoint/2010/main" val="691223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D9506E2-2282-3149-A947-AC870F4FCE14}" type="slidenum">
              <a:rPr lang="it-IT" smtClean="0"/>
              <a:t>49</a:t>
            </a:fld>
            <a:endParaRPr lang="it-IT"/>
          </a:p>
        </p:txBody>
      </p:sp>
    </p:spTree>
    <p:extLst>
      <p:ext uri="{BB962C8B-B14F-4D97-AF65-F5344CB8AC3E}">
        <p14:creationId xmlns:p14="http://schemas.microsoft.com/office/powerpoint/2010/main" val="755803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D9506E2-2282-3149-A947-AC870F4FCE14}" type="slidenum">
              <a:rPr lang="it-IT" smtClean="0"/>
              <a:t>54</a:t>
            </a:fld>
            <a:endParaRPr lang="it-IT"/>
          </a:p>
        </p:txBody>
      </p:sp>
    </p:spTree>
    <p:extLst>
      <p:ext uri="{BB962C8B-B14F-4D97-AF65-F5344CB8AC3E}">
        <p14:creationId xmlns:p14="http://schemas.microsoft.com/office/powerpoint/2010/main" val="150297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Fontes</a:t>
            </a:r>
          </a:p>
        </p:txBody>
      </p:sp>
      <p:sp>
        <p:nvSpPr>
          <p:cNvPr id="4" name="Segnaposto numero diapositiva 3"/>
          <p:cNvSpPr>
            <a:spLocks noGrp="1"/>
          </p:cNvSpPr>
          <p:nvPr>
            <p:ph type="sldNum" sz="quarter" idx="5"/>
          </p:nvPr>
        </p:nvSpPr>
        <p:spPr/>
        <p:txBody>
          <a:bodyPr/>
          <a:lstStyle/>
          <a:p>
            <a:fld id="{AD9506E2-2282-3149-A947-AC870F4FCE14}" type="slidenum">
              <a:rPr lang="it-IT" smtClean="0"/>
              <a:t>8</a:t>
            </a:fld>
            <a:endParaRPr lang="it-IT"/>
          </a:p>
        </p:txBody>
      </p:sp>
    </p:spTree>
    <p:extLst>
      <p:ext uri="{BB962C8B-B14F-4D97-AF65-F5344CB8AC3E}">
        <p14:creationId xmlns:p14="http://schemas.microsoft.com/office/powerpoint/2010/main" val="1564910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D9506E2-2282-3149-A947-AC870F4FCE14}" type="slidenum">
              <a:rPr lang="it-IT" smtClean="0"/>
              <a:t>9</a:t>
            </a:fld>
            <a:endParaRPr lang="it-IT"/>
          </a:p>
        </p:txBody>
      </p:sp>
    </p:spTree>
    <p:extLst>
      <p:ext uri="{BB962C8B-B14F-4D97-AF65-F5344CB8AC3E}">
        <p14:creationId xmlns:p14="http://schemas.microsoft.com/office/powerpoint/2010/main" val="180153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D9506E2-2282-3149-A947-AC870F4FCE14}" type="slidenum">
              <a:rPr lang="it-IT" smtClean="0"/>
              <a:t>13</a:t>
            </a:fld>
            <a:endParaRPr lang="it-IT"/>
          </a:p>
        </p:txBody>
      </p:sp>
    </p:spTree>
    <p:extLst>
      <p:ext uri="{BB962C8B-B14F-4D97-AF65-F5344CB8AC3E}">
        <p14:creationId xmlns:p14="http://schemas.microsoft.com/office/powerpoint/2010/main" val="2221014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Sola </a:t>
            </a:r>
            <a:r>
              <a:rPr lang="it-IT" dirty="0" err="1"/>
              <a:t>Gratia</a:t>
            </a:r>
            <a:r>
              <a:rPr lang="it-IT" dirty="0"/>
              <a:t> p. 102</a:t>
            </a:r>
          </a:p>
        </p:txBody>
      </p:sp>
      <p:sp>
        <p:nvSpPr>
          <p:cNvPr id="4" name="Segnaposto numero diapositiva 3"/>
          <p:cNvSpPr>
            <a:spLocks noGrp="1"/>
          </p:cNvSpPr>
          <p:nvPr>
            <p:ph type="sldNum" sz="quarter" idx="5"/>
          </p:nvPr>
        </p:nvSpPr>
        <p:spPr/>
        <p:txBody>
          <a:bodyPr/>
          <a:lstStyle/>
          <a:p>
            <a:fld id="{AD9506E2-2282-3149-A947-AC870F4FCE14}" type="slidenum">
              <a:rPr lang="it-IT" smtClean="0"/>
              <a:t>20</a:t>
            </a:fld>
            <a:endParaRPr lang="it-IT"/>
          </a:p>
        </p:txBody>
      </p:sp>
    </p:spTree>
    <p:extLst>
      <p:ext uri="{BB962C8B-B14F-4D97-AF65-F5344CB8AC3E}">
        <p14:creationId xmlns:p14="http://schemas.microsoft.com/office/powerpoint/2010/main" val="2764288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D9506E2-2282-3149-A947-AC870F4FCE14}" type="slidenum">
              <a:rPr lang="it-IT" smtClean="0"/>
              <a:t>21</a:t>
            </a:fld>
            <a:endParaRPr lang="it-IT"/>
          </a:p>
        </p:txBody>
      </p:sp>
    </p:spTree>
    <p:extLst>
      <p:ext uri="{BB962C8B-B14F-4D97-AF65-F5344CB8AC3E}">
        <p14:creationId xmlns:p14="http://schemas.microsoft.com/office/powerpoint/2010/main" val="2443286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21</a:t>
            </a:r>
          </a:p>
          <a:p>
            <a:endParaRPr lang="it-IT" dirty="0"/>
          </a:p>
        </p:txBody>
      </p:sp>
      <p:sp>
        <p:nvSpPr>
          <p:cNvPr id="4" name="Segnaposto numero diapositiva 3"/>
          <p:cNvSpPr>
            <a:spLocks noGrp="1"/>
          </p:cNvSpPr>
          <p:nvPr>
            <p:ph type="sldNum" sz="quarter" idx="5"/>
          </p:nvPr>
        </p:nvSpPr>
        <p:spPr/>
        <p:txBody>
          <a:bodyPr/>
          <a:lstStyle/>
          <a:p>
            <a:fld id="{AD9506E2-2282-3149-A947-AC870F4FCE14}" type="slidenum">
              <a:rPr lang="it-IT" smtClean="0"/>
              <a:t>22</a:t>
            </a:fld>
            <a:endParaRPr lang="it-IT"/>
          </a:p>
        </p:txBody>
      </p:sp>
    </p:spTree>
    <p:extLst>
      <p:ext uri="{BB962C8B-B14F-4D97-AF65-F5344CB8AC3E}">
        <p14:creationId xmlns:p14="http://schemas.microsoft.com/office/powerpoint/2010/main" val="4236230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26</a:t>
            </a:r>
          </a:p>
          <a:p>
            <a:r>
              <a:rPr lang="it-IT" dirty="0"/>
              <a:t>27</a:t>
            </a:r>
          </a:p>
          <a:p>
            <a:r>
              <a:rPr lang="it-IT" dirty="0"/>
              <a:t>31</a:t>
            </a:r>
          </a:p>
          <a:p>
            <a:endParaRPr lang="it-IT" dirty="0"/>
          </a:p>
        </p:txBody>
      </p:sp>
      <p:sp>
        <p:nvSpPr>
          <p:cNvPr id="4" name="Segnaposto numero diapositiva 3"/>
          <p:cNvSpPr>
            <a:spLocks noGrp="1"/>
          </p:cNvSpPr>
          <p:nvPr>
            <p:ph type="sldNum" sz="quarter" idx="5"/>
          </p:nvPr>
        </p:nvSpPr>
        <p:spPr/>
        <p:txBody>
          <a:bodyPr/>
          <a:lstStyle/>
          <a:p>
            <a:fld id="{AD9506E2-2282-3149-A947-AC870F4FCE14}" type="slidenum">
              <a:rPr lang="it-IT" smtClean="0"/>
              <a:t>23</a:t>
            </a:fld>
            <a:endParaRPr lang="it-IT"/>
          </a:p>
        </p:txBody>
      </p:sp>
    </p:spTree>
    <p:extLst>
      <p:ext uri="{BB962C8B-B14F-4D97-AF65-F5344CB8AC3E}">
        <p14:creationId xmlns:p14="http://schemas.microsoft.com/office/powerpoint/2010/main" val="1025251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D9506E2-2282-3149-A947-AC870F4FCE14}" type="slidenum">
              <a:rPr lang="it-IT" smtClean="0"/>
              <a:t>24</a:t>
            </a:fld>
            <a:endParaRPr lang="it-IT"/>
          </a:p>
        </p:txBody>
      </p:sp>
    </p:spTree>
    <p:extLst>
      <p:ext uri="{BB962C8B-B14F-4D97-AF65-F5344CB8AC3E}">
        <p14:creationId xmlns:p14="http://schemas.microsoft.com/office/powerpoint/2010/main" val="6783751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4BDF68E2-58F2-4D09-BE8B-E3BD06533059}" type="datetimeFigureOut">
              <a:rPr lang="en-US" smtClean="0"/>
              <a:t>12/12/2025</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76379298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dirty="0"/>
              <a:t>Fare clic sull'icona per inserire un'immagine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8624D31-43A5-475A-80CF-332C9F6DCF35}" type="datetimeFigureOut">
              <a:rPr lang="en-US" smtClean="0"/>
              <a:t>12/12/2025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81357307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8624D31-43A5-475A-80CF-332C9F6DCF35}" type="datetimeFigureOut">
              <a:rPr lang="en-US" smtClean="0"/>
              <a:t>12/12/2025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415038327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8624D31-43A5-475A-80CF-332C9F6DCF35}" type="datetimeFigureOut">
              <a:rPr lang="en-US" smtClean="0"/>
              <a:t>12/12/2025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14749092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8624D31-43A5-475A-80CF-332C9F6DCF35}" type="datetimeFigureOut">
              <a:rPr lang="en-US" smtClean="0"/>
              <a:t>12/12/2025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68963292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8624D31-43A5-475A-80CF-332C9F6DCF35}" type="datetimeFigureOut">
              <a:rPr lang="en-US" smtClean="0"/>
              <a:t>12/12/2025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93375088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8624D31-43A5-475A-80CF-332C9F6DCF35}" type="datetimeFigureOut">
              <a:rPr lang="en-US" smtClean="0"/>
              <a:t>12/12/2025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77004069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12/12/2025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651536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8624D31-43A5-475A-80CF-332C9F6DCF35}" type="datetimeFigureOut">
              <a:rPr lang="en-US" smtClean="0"/>
              <a:t>12/12/2025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65292807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12/12/2025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‹N›</a:t>
            </a:fld>
            <a:endParaRPr lang="en-US" dirty="0"/>
          </a:p>
        </p:txBody>
      </p:sp>
    </p:spTree>
    <p:extLst>
      <p:ext uri="{BB962C8B-B14F-4D97-AF65-F5344CB8AC3E}">
        <p14:creationId xmlns:p14="http://schemas.microsoft.com/office/powerpoint/2010/main" val="33552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20EBB0C4-6273-4C6E-B9BD-2EDC30F1CD52}" type="datetimeFigureOut">
              <a:rPr lang="en-US" smtClean="0"/>
              <a:t>12/12/2025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572636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12/12/2025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770602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12/12/2025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737890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12/12/2025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112891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4D94136C-8742-45B2-AF27-D93DF72833A9}" type="datetimeFigureOut">
              <a:rPr lang="en-US" smtClean="0"/>
              <a:t>12/12/2025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86546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32ABBEA6-7C60-4B02-AE87-00D78D8422AF}" type="datetimeFigureOut">
              <a:rPr lang="en-US" smtClean="0"/>
              <a:t>12/12/2025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427595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it-IT"/>
              <a:t>Fare clic per modificare lo stile del titolo dello schema</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dirty="0"/>
              <a:t>Fare clic sull'icona per inserire un'immagine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9CAD897-D46E-4AD2-BD9B-49DD3E640873}" type="datetimeFigureOut">
              <a:rPr lang="en-US" smtClean="0"/>
              <a:t>12/12/2025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494484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8624D31-43A5-475A-80CF-332C9F6DCF35}" type="datetimeFigureOut">
              <a:rPr lang="en-US" smtClean="0"/>
              <a:t>12/12/2025</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475985052"/>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ustomXml" Target="../ink/ink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customXml" Target="../ink/ink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customXml" Target="../ink/ink3.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chiesaluterana.it/confessione-augustana-1530/"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hyperlink" Target="https://apostles-creed.org/wp-content/uploads/2014/09/tetrapolatan-strasbourg-swabian-confession.pdf"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5" name="Picture 4" descr="File di persone viste da dietro mentre guardano un film in un teatro">
            <a:extLst>
              <a:ext uri="{FF2B5EF4-FFF2-40B4-BE49-F238E27FC236}">
                <a16:creationId xmlns:a16="http://schemas.microsoft.com/office/drawing/2014/main" id="{9BFA6F50-FC0C-F98A-F916-ECC53A37F61E}"/>
              </a:ext>
            </a:extLst>
          </p:cNvPr>
          <p:cNvPicPr>
            <a:picLocks noChangeAspect="1"/>
          </p:cNvPicPr>
          <p:nvPr/>
        </p:nvPicPr>
        <p:blipFill rotWithShape="1">
          <a:blip r:embed="rId3"/>
          <a:srcRect l="9091" t="16866" b="6525"/>
          <a:stretch/>
        </p:blipFill>
        <p:spPr>
          <a:xfrm>
            <a:off x="20" y="10"/>
            <a:ext cx="12191980" cy="6857990"/>
          </a:xfrm>
          <a:prstGeom prst="rect">
            <a:avLst/>
          </a:prstGeom>
        </p:spPr>
      </p:pic>
      <p:pic>
        <p:nvPicPr>
          <p:cNvPr id="20" name="Picture 19">
            <a:extLst>
              <a:ext uri="{FF2B5EF4-FFF2-40B4-BE49-F238E27FC236}">
                <a16:creationId xmlns:a16="http://schemas.microsoft.com/office/drawing/2014/main" id="{833A8DFF-4409-4F4E-9D95-A5C01CCD27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22" name="Picture 21">
            <a:extLst>
              <a:ext uri="{FF2B5EF4-FFF2-40B4-BE49-F238E27FC236}">
                <a16:creationId xmlns:a16="http://schemas.microsoft.com/office/drawing/2014/main" id="{8A74702C-00C6-45DD-8350-D2CB8ECB3B0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41427"/>
          <a:stretch/>
        </p:blipFill>
        <p:spPr>
          <a:xfrm>
            <a:off x="5147732" y="93132"/>
            <a:ext cx="7044267" cy="6764867"/>
          </a:xfrm>
          <a:prstGeom prst="rect">
            <a:avLst/>
          </a:prstGeom>
        </p:spPr>
      </p:pic>
      <p:sp>
        <p:nvSpPr>
          <p:cNvPr id="24" name="Freeform 5">
            <a:extLst>
              <a:ext uri="{FF2B5EF4-FFF2-40B4-BE49-F238E27FC236}">
                <a16:creationId xmlns:a16="http://schemas.microsoft.com/office/drawing/2014/main" id="{0608689E-F5B5-454E-A1A5-B256614C8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tx2">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bg2">
                  <a:lumMod val="75000"/>
                </a:schemeClr>
              </a:solidFill>
            </a:endParaRPr>
          </a:p>
        </p:txBody>
      </p:sp>
      <p:sp>
        <p:nvSpPr>
          <p:cNvPr id="2" name="Titolo 1"/>
          <p:cNvSpPr>
            <a:spLocks noGrp="1"/>
          </p:cNvSpPr>
          <p:nvPr>
            <p:ph type="ctrTitle"/>
          </p:nvPr>
        </p:nvSpPr>
        <p:spPr>
          <a:xfrm>
            <a:off x="6646333" y="2032000"/>
            <a:ext cx="4513792" cy="2819398"/>
          </a:xfrm>
        </p:spPr>
        <p:txBody>
          <a:bodyPr>
            <a:normAutofit/>
          </a:bodyPr>
          <a:lstStyle/>
          <a:p>
            <a:r>
              <a:rPr lang="it-IT">
                <a:solidFill>
                  <a:schemeClr val="bg2">
                    <a:lumMod val="75000"/>
                  </a:schemeClr>
                </a:solidFill>
              </a:rPr>
              <a:t>La Riforma protestante</a:t>
            </a:r>
          </a:p>
        </p:txBody>
      </p:sp>
      <p:sp>
        <p:nvSpPr>
          <p:cNvPr id="3" name="Sottotitolo 2"/>
          <p:cNvSpPr>
            <a:spLocks noGrp="1"/>
          </p:cNvSpPr>
          <p:nvPr>
            <p:ph type="subTitle" idx="1"/>
          </p:nvPr>
        </p:nvSpPr>
        <p:spPr>
          <a:xfrm>
            <a:off x="6646333" y="4851399"/>
            <a:ext cx="4513792" cy="914401"/>
          </a:xfrm>
        </p:spPr>
        <p:txBody>
          <a:bodyPr>
            <a:normAutofit/>
          </a:bodyPr>
          <a:lstStyle/>
          <a:p>
            <a:endParaRPr lang="it-IT">
              <a:solidFill>
                <a:schemeClr val="bg2">
                  <a:lumMod val="75000"/>
                </a:schemeClr>
              </a:solidFill>
            </a:endParaRPr>
          </a:p>
        </p:txBody>
      </p:sp>
    </p:spTree>
    <p:extLst>
      <p:ext uri="{BB962C8B-B14F-4D97-AF65-F5344CB8AC3E}">
        <p14:creationId xmlns:p14="http://schemas.microsoft.com/office/powerpoint/2010/main" val="872299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3A4D371-85E3-3DA2-66BC-226893D6E94C}"/>
              </a:ext>
            </a:extLst>
          </p:cNvPr>
          <p:cNvSpPr>
            <a:spLocks noGrp="1"/>
          </p:cNvSpPr>
          <p:nvPr>
            <p:ph type="title"/>
          </p:nvPr>
        </p:nvSpPr>
        <p:spPr>
          <a:xfrm>
            <a:off x="685801" y="533400"/>
            <a:ext cx="10820400" cy="1177092"/>
          </a:xfrm>
        </p:spPr>
        <p:txBody>
          <a:bodyPr anchor="b">
            <a:normAutofit/>
          </a:bodyPr>
          <a:lstStyle/>
          <a:p>
            <a:pPr algn="ctr"/>
            <a:r>
              <a:rPr lang="it-IT" sz="4400"/>
              <a:t>Solus Christus</a:t>
            </a:r>
          </a:p>
        </p:txBody>
      </p:sp>
      <p:cxnSp>
        <p:nvCxnSpPr>
          <p:cNvPr id="22" name="Straight Connector 21">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DAA49CD3-88DC-602C-6F2A-108DE8407DDF}"/>
              </a:ext>
            </a:extLst>
          </p:cNvPr>
          <p:cNvSpPr>
            <a:spLocks noGrp="1"/>
          </p:cNvSpPr>
          <p:nvPr>
            <p:ph idx="1"/>
          </p:nvPr>
        </p:nvSpPr>
        <p:spPr>
          <a:xfrm>
            <a:off x="685801" y="2243892"/>
            <a:ext cx="10820400" cy="3547308"/>
          </a:xfrm>
        </p:spPr>
        <p:txBody>
          <a:bodyPr anchor="t">
            <a:normAutofit/>
          </a:bodyPr>
          <a:lstStyle/>
          <a:p>
            <a:r>
              <a:rPr lang="it-IT" sz="2000" i="1"/>
              <a:t>Solus Christus</a:t>
            </a:r>
            <a:r>
              <a:rPr lang="it-IT" sz="2000"/>
              <a:t>: Dio è un Dio d’amore che agisce in assoluta libertà per il tramite della grazia. Egli si dona all’essere umano, immerso nel peccato e nella morte a causa della caduta di Adamo, in modo immeritato, immotivato e gratuito nella persona di Gesù Cristo, vero Dio e vero uomo. L’uomo può comprendere il Dio che salva, giustificandolo, «solamente» (solus) attraverso Cristo: le promesse divine di salvezza ricevono, pertanto, l’illuminazione che le rende traducibili unicamente in relazione alla vita, alla morte e alla resurrezione di Gesù su cui si deve necessariamente concentrare la teologia, la spiritualità di colui che crede.</a:t>
            </a:r>
          </a:p>
        </p:txBody>
      </p:sp>
    </p:spTree>
    <p:extLst>
      <p:ext uri="{BB962C8B-B14F-4D97-AF65-F5344CB8AC3E}">
        <p14:creationId xmlns:p14="http://schemas.microsoft.com/office/powerpoint/2010/main" val="3869597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40" name="Rectangle 33">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EE43A1E-496F-26C4-0781-30BB546D0921}"/>
              </a:ext>
            </a:extLst>
          </p:cNvPr>
          <p:cNvSpPr>
            <a:spLocks noGrp="1"/>
          </p:cNvSpPr>
          <p:nvPr>
            <p:ph type="title"/>
          </p:nvPr>
        </p:nvSpPr>
        <p:spPr>
          <a:xfrm>
            <a:off x="685801" y="533400"/>
            <a:ext cx="10820400" cy="1177092"/>
          </a:xfrm>
        </p:spPr>
        <p:txBody>
          <a:bodyPr anchor="b">
            <a:normAutofit/>
          </a:bodyPr>
          <a:lstStyle/>
          <a:p>
            <a:pPr algn="ctr"/>
            <a:r>
              <a:rPr lang="it-IT" sz="4400" i="1"/>
              <a:t>Sola gratia</a:t>
            </a:r>
          </a:p>
        </p:txBody>
      </p:sp>
      <p:cxnSp>
        <p:nvCxnSpPr>
          <p:cNvPr id="41" name="Straight Connector 35">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19FBBD06-6A19-27A1-E148-6C0EE43AE12D}"/>
              </a:ext>
            </a:extLst>
          </p:cNvPr>
          <p:cNvSpPr>
            <a:spLocks noGrp="1"/>
          </p:cNvSpPr>
          <p:nvPr>
            <p:ph idx="1"/>
          </p:nvPr>
        </p:nvSpPr>
        <p:spPr>
          <a:xfrm>
            <a:off x="685801" y="2243892"/>
            <a:ext cx="10820400" cy="3547308"/>
          </a:xfrm>
        </p:spPr>
        <p:txBody>
          <a:bodyPr anchor="t">
            <a:normAutofit/>
          </a:bodyPr>
          <a:lstStyle/>
          <a:p>
            <a:pPr>
              <a:lnSpc>
                <a:spcPct val="90000"/>
              </a:lnSpc>
            </a:pPr>
            <a:r>
              <a:rPr lang="it-IT" sz="1900"/>
              <a:t>L’uomo, proprio in quanto peccatore per via della caduta del primo uomo non potrà mai, con le sue sole forze, meritare la salvezza che, perciò, gli dovrà necessariamente giungere dal di fuori. L’</a:t>
            </a:r>
            <a:r>
              <a:rPr lang="it-IT" sz="1900" i="1"/>
              <a:t>extra nos </a:t>
            </a:r>
            <a:r>
              <a:rPr lang="it-IT" sz="1900"/>
              <a:t>si concretizza nella </a:t>
            </a:r>
            <a:r>
              <a:rPr lang="it-IT" sz="1900" i="1"/>
              <a:t>iustitia aliena</a:t>
            </a:r>
            <a:r>
              <a:rPr lang="it-IT" sz="1900"/>
              <a:t>, nella «giustizia altrui» di Dio offerta gratuitamente soltanto per amore. Essa perdona l’essere umano uccidendo in lui l’uomo vecchio e facendo, contemporaneamente, sorgere quello nuovo come affermato da Paolo nell’epistola ai Romani: «Non regni dunque il peccato nel vostro corpo mortale per ubbidire alle sue concupiscenze; e non prestate le vostre membra al peccato, come strumenti d’iniquità; ma presentate voi stessi a Dio, come di morti fatti viventi, e le vostre membra come strumenti di giustizia a Dio; infatti il peccato non avrà più potere su di voi; perché non siete sotto la legge ma sotto la grazia» (Rm 6,12-23).2 In tale rigenerazione l’uomo sarà indotto a ben operare, spinto dall’amore di cui Dio lo ha riempito, anche se da parte sua non vi è alcun merito. Al contempo, il medesimo uomo rigenerato rimarrà nella lucida consapevolezza che non sono le sue buone opere a salvarlo proprio perché solo la grazia del Signore è in grado di giustificarlo.</a:t>
            </a:r>
          </a:p>
        </p:txBody>
      </p:sp>
    </p:spTree>
    <p:extLst>
      <p:ext uri="{BB962C8B-B14F-4D97-AF65-F5344CB8AC3E}">
        <p14:creationId xmlns:p14="http://schemas.microsoft.com/office/powerpoint/2010/main" val="1884727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1" name="Freeform: Shape 14">
            <a:extLst>
              <a:ext uri="{FF2B5EF4-FFF2-40B4-BE49-F238E27FC236}">
                <a16:creationId xmlns:a16="http://schemas.microsoft.com/office/drawing/2014/main" id="{54309F57-B331-41A7-9154-15EC2AF45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845162" cy="6858000"/>
          </a:xfrm>
          <a:custGeom>
            <a:avLst/>
            <a:gdLst>
              <a:gd name="connsiteX0" fmla="*/ 0 w 8845162"/>
              <a:gd name="connsiteY0" fmla="*/ 0 h 6858000"/>
              <a:gd name="connsiteX1" fmla="*/ 6265248 w 8845162"/>
              <a:gd name="connsiteY1" fmla="*/ 0 h 6858000"/>
              <a:gd name="connsiteX2" fmla="*/ 7537703 w 8845162"/>
              <a:gd name="connsiteY2" fmla="*/ 0 h 6858000"/>
              <a:gd name="connsiteX3" fmla="*/ 8845162 w 8845162"/>
              <a:gd name="connsiteY3" fmla="*/ 0 h 6858000"/>
              <a:gd name="connsiteX4" fmla="*/ 8845162 w 8845162"/>
              <a:gd name="connsiteY4" fmla="*/ 6858000 h 6858000"/>
              <a:gd name="connsiteX5" fmla="*/ 7537703 w 8845162"/>
              <a:gd name="connsiteY5" fmla="*/ 6858000 h 6858000"/>
              <a:gd name="connsiteX6" fmla="*/ 6265248 w 8845162"/>
              <a:gd name="connsiteY6" fmla="*/ 6858000 h 6858000"/>
              <a:gd name="connsiteX7" fmla="*/ 20957 w 8845162"/>
              <a:gd name="connsiteY7" fmla="*/ 6858000 h 6858000"/>
              <a:gd name="connsiteX8" fmla="*/ 46002 w 8845162"/>
              <a:gd name="connsiteY8" fmla="*/ 6702325 h 6858000"/>
              <a:gd name="connsiteX9" fmla="*/ 69870 w 8845162"/>
              <a:gd name="connsiteY9" fmla="*/ 6547334 h 6858000"/>
              <a:gd name="connsiteX10" fmla="*/ 93234 w 8845162"/>
              <a:gd name="connsiteY10" fmla="*/ 6391658 h 6858000"/>
              <a:gd name="connsiteX11" fmla="*/ 113237 w 8845162"/>
              <a:gd name="connsiteY11" fmla="*/ 6235295 h 6858000"/>
              <a:gd name="connsiteX12" fmla="*/ 133409 w 8845162"/>
              <a:gd name="connsiteY12" fmla="*/ 6079619 h 6858000"/>
              <a:gd name="connsiteX13" fmla="*/ 152234 w 8845162"/>
              <a:gd name="connsiteY13" fmla="*/ 5923256 h 6858000"/>
              <a:gd name="connsiteX14" fmla="*/ 168370 w 8845162"/>
              <a:gd name="connsiteY14" fmla="*/ 5768951 h 6858000"/>
              <a:gd name="connsiteX15" fmla="*/ 183667 w 8845162"/>
              <a:gd name="connsiteY15" fmla="*/ 5612589 h 6858000"/>
              <a:gd name="connsiteX16" fmla="*/ 197619 w 8845162"/>
              <a:gd name="connsiteY16" fmla="*/ 5456912 h 6858000"/>
              <a:gd name="connsiteX17" fmla="*/ 209720 w 8845162"/>
              <a:gd name="connsiteY17" fmla="*/ 5303979 h 6858000"/>
              <a:gd name="connsiteX18" fmla="*/ 221823 w 8845162"/>
              <a:gd name="connsiteY18" fmla="*/ 5148988 h 6858000"/>
              <a:gd name="connsiteX19" fmla="*/ 231908 w 8845162"/>
              <a:gd name="connsiteY19" fmla="*/ 4996055 h 6858000"/>
              <a:gd name="connsiteX20" fmla="*/ 239808 w 8845162"/>
              <a:gd name="connsiteY20" fmla="*/ 4843121 h 6858000"/>
              <a:gd name="connsiteX21" fmla="*/ 248045 w 8845162"/>
              <a:gd name="connsiteY21" fmla="*/ 4690874 h 6858000"/>
              <a:gd name="connsiteX22" fmla="*/ 254936 w 8845162"/>
              <a:gd name="connsiteY22" fmla="*/ 4539998 h 6858000"/>
              <a:gd name="connsiteX23" fmla="*/ 259811 w 8845162"/>
              <a:gd name="connsiteY23" fmla="*/ 4390493 h 6858000"/>
              <a:gd name="connsiteX24" fmla="*/ 264014 w 8845162"/>
              <a:gd name="connsiteY24" fmla="*/ 4240989 h 6858000"/>
              <a:gd name="connsiteX25" fmla="*/ 268047 w 8845162"/>
              <a:gd name="connsiteY25" fmla="*/ 4092856 h 6858000"/>
              <a:gd name="connsiteX26" fmla="*/ 269897 w 8845162"/>
              <a:gd name="connsiteY26" fmla="*/ 3946781 h 6858000"/>
              <a:gd name="connsiteX27" fmla="*/ 271913 w 8845162"/>
              <a:gd name="connsiteY27" fmla="*/ 3800705 h 6858000"/>
              <a:gd name="connsiteX28" fmla="*/ 272922 w 8845162"/>
              <a:gd name="connsiteY28" fmla="*/ 3656687 h 6858000"/>
              <a:gd name="connsiteX29" fmla="*/ 271913 w 8845162"/>
              <a:gd name="connsiteY29" fmla="*/ 3514041 h 6858000"/>
              <a:gd name="connsiteX30" fmla="*/ 271913 w 8845162"/>
              <a:gd name="connsiteY30" fmla="*/ 3372766 h 6858000"/>
              <a:gd name="connsiteX31" fmla="*/ 269897 w 8845162"/>
              <a:gd name="connsiteY31" fmla="*/ 3232863 h 6858000"/>
              <a:gd name="connsiteX32" fmla="*/ 266871 w 8845162"/>
              <a:gd name="connsiteY32" fmla="*/ 3095703 h 6858000"/>
              <a:gd name="connsiteX33" fmla="*/ 264014 w 8845162"/>
              <a:gd name="connsiteY33" fmla="*/ 2959915 h 6858000"/>
              <a:gd name="connsiteX34" fmla="*/ 260820 w 8845162"/>
              <a:gd name="connsiteY34" fmla="*/ 2826869 h 6858000"/>
              <a:gd name="connsiteX35" fmla="*/ 255946 w 8845162"/>
              <a:gd name="connsiteY35" fmla="*/ 2694510 h 6858000"/>
              <a:gd name="connsiteX36" fmla="*/ 250734 w 8845162"/>
              <a:gd name="connsiteY36" fmla="*/ 2564209 h 6858000"/>
              <a:gd name="connsiteX37" fmla="*/ 246028 w 8845162"/>
              <a:gd name="connsiteY37" fmla="*/ 2436650 h 6858000"/>
              <a:gd name="connsiteX38" fmla="*/ 232749 w 8845162"/>
              <a:gd name="connsiteY38" fmla="*/ 2187704 h 6858000"/>
              <a:gd name="connsiteX39" fmla="*/ 218630 w 8845162"/>
              <a:gd name="connsiteY39" fmla="*/ 1949046 h 6858000"/>
              <a:gd name="connsiteX40" fmla="*/ 203837 w 8845162"/>
              <a:gd name="connsiteY40" fmla="*/ 1719989 h 6858000"/>
              <a:gd name="connsiteX41" fmla="*/ 187532 w 8845162"/>
              <a:gd name="connsiteY41" fmla="*/ 1503276 h 6858000"/>
              <a:gd name="connsiteX42" fmla="*/ 170555 w 8845162"/>
              <a:gd name="connsiteY42" fmla="*/ 1296164 h 6858000"/>
              <a:gd name="connsiteX43" fmla="*/ 152234 w 8845162"/>
              <a:gd name="connsiteY43" fmla="*/ 1104140 h 6858000"/>
              <a:gd name="connsiteX44" fmla="*/ 134248 w 8845162"/>
              <a:gd name="connsiteY44" fmla="*/ 923775 h 6858000"/>
              <a:gd name="connsiteX45" fmla="*/ 116263 w 8845162"/>
              <a:gd name="connsiteY45" fmla="*/ 757811 h 6858000"/>
              <a:gd name="connsiteX46" fmla="*/ 99286 w 8845162"/>
              <a:gd name="connsiteY46" fmla="*/ 605564 h 6858000"/>
              <a:gd name="connsiteX47" fmla="*/ 83149 w 8845162"/>
              <a:gd name="connsiteY47" fmla="*/ 470461 h 6858000"/>
              <a:gd name="connsiteX48" fmla="*/ 67853 w 8845162"/>
              <a:gd name="connsiteY48" fmla="*/ 348389 h 6858000"/>
              <a:gd name="connsiteX49" fmla="*/ 55078 w 8845162"/>
              <a:gd name="connsiteY49" fmla="*/ 245519 h 6858000"/>
              <a:gd name="connsiteX50" fmla="*/ 42976 w 8845162"/>
              <a:gd name="connsiteY50" fmla="*/ 159108 h 6858000"/>
              <a:gd name="connsiteX51" fmla="*/ 25662 w 8845162"/>
              <a:gd name="connsiteY51" fmla="*/ 40464 h 6858000"/>
              <a:gd name="connsiteX52" fmla="*/ 19779 w 8845162"/>
              <a:gd name="connsiteY52" fmla="*/ 2 h 6858000"/>
              <a:gd name="connsiteX53" fmla="*/ 26532 w 8845162"/>
              <a:gd name="connsiteY53" fmla="*/ 2 h 6858000"/>
              <a:gd name="connsiteX54" fmla="*/ 26532 w 8845162"/>
              <a:gd name="connsiteY54" fmla="*/ 1 h 6858000"/>
              <a:gd name="connsiteX55" fmla="*/ 0 w 8845162"/>
              <a:gd name="connsiteY5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845162" h="6858000">
                <a:moveTo>
                  <a:pt x="0" y="0"/>
                </a:moveTo>
                <a:lnTo>
                  <a:pt x="6265248" y="0"/>
                </a:lnTo>
                <a:lnTo>
                  <a:pt x="7537703" y="0"/>
                </a:lnTo>
                <a:lnTo>
                  <a:pt x="8845162" y="0"/>
                </a:lnTo>
                <a:lnTo>
                  <a:pt x="8845162" y="6858000"/>
                </a:lnTo>
                <a:lnTo>
                  <a:pt x="7537703" y="6858000"/>
                </a:lnTo>
                <a:lnTo>
                  <a:pt x="6265248" y="6858000"/>
                </a:lnTo>
                <a:lnTo>
                  <a:pt x="20957" y="6858000"/>
                </a:lnTo>
                <a:lnTo>
                  <a:pt x="46002" y="6702325"/>
                </a:lnTo>
                <a:lnTo>
                  <a:pt x="69870" y="6547334"/>
                </a:lnTo>
                <a:lnTo>
                  <a:pt x="93234" y="6391658"/>
                </a:lnTo>
                <a:lnTo>
                  <a:pt x="113237" y="6235295"/>
                </a:lnTo>
                <a:lnTo>
                  <a:pt x="133409" y="6079619"/>
                </a:lnTo>
                <a:lnTo>
                  <a:pt x="152234" y="5923256"/>
                </a:lnTo>
                <a:lnTo>
                  <a:pt x="168370" y="5768951"/>
                </a:lnTo>
                <a:lnTo>
                  <a:pt x="183667" y="5612589"/>
                </a:lnTo>
                <a:lnTo>
                  <a:pt x="197619" y="5456912"/>
                </a:lnTo>
                <a:lnTo>
                  <a:pt x="209720" y="5303979"/>
                </a:lnTo>
                <a:lnTo>
                  <a:pt x="221823" y="5148988"/>
                </a:lnTo>
                <a:lnTo>
                  <a:pt x="231908" y="4996055"/>
                </a:lnTo>
                <a:lnTo>
                  <a:pt x="239808" y="4843121"/>
                </a:lnTo>
                <a:lnTo>
                  <a:pt x="248045" y="4690874"/>
                </a:lnTo>
                <a:lnTo>
                  <a:pt x="254936" y="4539998"/>
                </a:lnTo>
                <a:lnTo>
                  <a:pt x="259811" y="4390493"/>
                </a:lnTo>
                <a:lnTo>
                  <a:pt x="264014" y="4240989"/>
                </a:lnTo>
                <a:lnTo>
                  <a:pt x="268047" y="4092856"/>
                </a:lnTo>
                <a:lnTo>
                  <a:pt x="269897" y="3946781"/>
                </a:lnTo>
                <a:lnTo>
                  <a:pt x="271913" y="3800705"/>
                </a:lnTo>
                <a:lnTo>
                  <a:pt x="272922" y="3656687"/>
                </a:lnTo>
                <a:lnTo>
                  <a:pt x="271913" y="3514041"/>
                </a:lnTo>
                <a:lnTo>
                  <a:pt x="271913" y="3372766"/>
                </a:lnTo>
                <a:lnTo>
                  <a:pt x="269897" y="3232863"/>
                </a:lnTo>
                <a:lnTo>
                  <a:pt x="266871" y="3095703"/>
                </a:lnTo>
                <a:lnTo>
                  <a:pt x="264014" y="2959915"/>
                </a:lnTo>
                <a:lnTo>
                  <a:pt x="260820" y="2826869"/>
                </a:lnTo>
                <a:lnTo>
                  <a:pt x="255946" y="2694510"/>
                </a:lnTo>
                <a:lnTo>
                  <a:pt x="250734" y="2564209"/>
                </a:lnTo>
                <a:lnTo>
                  <a:pt x="246028" y="2436650"/>
                </a:lnTo>
                <a:lnTo>
                  <a:pt x="232749" y="2187704"/>
                </a:lnTo>
                <a:lnTo>
                  <a:pt x="218630" y="1949046"/>
                </a:lnTo>
                <a:lnTo>
                  <a:pt x="203837" y="1719989"/>
                </a:lnTo>
                <a:lnTo>
                  <a:pt x="187532" y="1503276"/>
                </a:lnTo>
                <a:lnTo>
                  <a:pt x="170555" y="1296164"/>
                </a:lnTo>
                <a:lnTo>
                  <a:pt x="152234" y="1104140"/>
                </a:lnTo>
                <a:lnTo>
                  <a:pt x="134248" y="923775"/>
                </a:lnTo>
                <a:lnTo>
                  <a:pt x="116263" y="757811"/>
                </a:lnTo>
                <a:lnTo>
                  <a:pt x="99286" y="605564"/>
                </a:lnTo>
                <a:lnTo>
                  <a:pt x="83149" y="470461"/>
                </a:lnTo>
                <a:lnTo>
                  <a:pt x="67853" y="348389"/>
                </a:lnTo>
                <a:lnTo>
                  <a:pt x="55078" y="245519"/>
                </a:lnTo>
                <a:lnTo>
                  <a:pt x="42976" y="159108"/>
                </a:lnTo>
                <a:lnTo>
                  <a:pt x="25662" y="40464"/>
                </a:lnTo>
                <a:lnTo>
                  <a:pt x="19779" y="2"/>
                </a:lnTo>
                <a:lnTo>
                  <a:pt x="26532" y="2"/>
                </a:lnTo>
                <a:lnTo>
                  <a:pt x="26532" y="1"/>
                </a:lnTo>
                <a:lnTo>
                  <a:pt x="0"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60C8F4D-CA27-B057-2CCC-D0F547134220}"/>
              </a:ext>
            </a:extLst>
          </p:cNvPr>
          <p:cNvSpPr>
            <a:spLocks noGrp="1"/>
          </p:cNvSpPr>
          <p:nvPr>
            <p:ph type="title"/>
          </p:nvPr>
        </p:nvSpPr>
        <p:spPr>
          <a:xfrm>
            <a:off x="685801" y="500743"/>
            <a:ext cx="7402285" cy="1360714"/>
          </a:xfrm>
        </p:spPr>
        <p:txBody>
          <a:bodyPr>
            <a:normAutofit/>
          </a:bodyPr>
          <a:lstStyle/>
          <a:p>
            <a:r>
              <a:rPr lang="it-IT" i="1"/>
              <a:t>Sola fide</a:t>
            </a:r>
          </a:p>
        </p:txBody>
      </p:sp>
      <p:sp>
        <p:nvSpPr>
          <p:cNvPr id="3" name="Segnaposto contenuto 2">
            <a:extLst>
              <a:ext uri="{FF2B5EF4-FFF2-40B4-BE49-F238E27FC236}">
                <a16:creationId xmlns:a16="http://schemas.microsoft.com/office/drawing/2014/main" id="{D2D006B5-F898-37E5-093D-A351F56A3F18}"/>
              </a:ext>
            </a:extLst>
          </p:cNvPr>
          <p:cNvSpPr>
            <a:spLocks noGrp="1"/>
          </p:cNvSpPr>
          <p:nvPr>
            <p:ph idx="1"/>
          </p:nvPr>
        </p:nvSpPr>
        <p:spPr>
          <a:xfrm>
            <a:off x="685801" y="1861457"/>
            <a:ext cx="7402285" cy="3392110"/>
          </a:xfrm>
        </p:spPr>
        <p:txBody>
          <a:bodyPr>
            <a:normAutofit/>
          </a:bodyPr>
          <a:lstStyle/>
          <a:p>
            <a:r>
              <a:rPr lang="it-IT"/>
              <a:t>Per Lutero la fede consiste nell’avere fiducia nelle Sacre Scritture, ma ancor di più nel riporre l’identica fiducia nel fatto che Cristo sia venuto tra gli uomini per salvarli uno per uno presi individualmente. Solamente la fede in Cristo è in grado di fornire l’essere umano di tutto il necessario per raggiungere la salvezza anche se chi è giustificato non resta, in quanto creatura, dispensata dal peccato. Si assisterà, quindi, a una continua, incessante battaglia tra il vecchio e il nuovo uomo, che si svolgerà nell’essere umano il quale sarà, come afferma ancora Lutero, simul iustus et peccator, giusto e peccatore al tempo stesso, «peccatore di fatto, ma giusto nella reputazione di Dio e nella sua sicura promessa di liberarlo dal male fino a completa guarigione. In questi termini si può dire che, nella speranza, è perfettamente guarito».</a:t>
            </a:r>
            <a:endParaRPr lang="it-IT" dirty="0"/>
          </a:p>
        </p:txBody>
      </p:sp>
    </p:spTree>
    <p:extLst>
      <p:ext uri="{BB962C8B-B14F-4D97-AF65-F5344CB8AC3E}">
        <p14:creationId xmlns:p14="http://schemas.microsoft.com/office/powerpoint/2010/main" val="533174450"/>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F0A9D5-5593-9B44-41AE-378B97A043B7}"/>
              </a:ext>
            </a:extLst>
          </p:cNvPr>
          <p:cNvSpPr>
            <a:spLocks noGrp="1"/>
          </p:cNvSpPr>
          <p:nvPr>
            <p:ph type="title"/>
          </p:nvPr>
        </p:nvSpPr>
        <p:spPr>
          <a:xfrm>
            <a:off x="825909" y="808055"/>
            <a:ext cx="3979205" cy="1453363"/>
          </a:xfrm>
        </p:spPr>
        <p:txBody>
          <a:bodyPr>
            <a:normAutofit/>
          </a:bodyPr>
          <a:lstStyle/>
          <a:p>
            <a:r>
              <a:rPr lang="it-IT" i="1"/>
              <a:t>Sola scriptura</a:t>
            </a:r>
          </a:p>
        </p:txBody>
      </p:sp>
      <p:sp>
        <p:nvSpPr>
          <p:cNvPr id="3" name="Segnaposto contenuto 2">
            <a:extLst>
              <a:ext uri="{FF2B5EF4-FFF2-40B4-BE49-F238E27FC236}">
                <a16:creationId xmlns:a16="http://schemas.microsoft.com/office/drawing/2014/main" id="{EDCC6BA5-C37F-6C13-0D37-8DC7EC1216A8}"/>
              </a:ext>
            </a:extLst>
          </p:cNvPr>
          <p:cNvSpPr>
            <a:spLocks noGrp="1"/>
          </p:cNvSpPr>
          <p:nvPr>
            <p:ph idx="1"/>
          </p:nvPr>
        </p:nvSpPr>
        <p:spPr>
          <a:xfrm>
            <a:off x="802178" y="2261420"/>
            <a:ext cx="4002936" cy="3637935"/>
          </a:xfrm>
        </p:spPr>
        <p:txBody>
          <a:bodyPr>
            <a:normAutofit/>
          </a:bodyPr>
          <a:lstStyle/>
          <a:p>
            <a:r>
              <a:rPr lang="it-IT"/>
              <a:t>La Scrittura è la sola autorità che il cristiano può e deve riconoscere. Paradossalmente più che leggere la Bibbia, il cristiano deve ogni giorno costantemente farsi interrogare da essa. È Dio che interroga l’uomo, è l’uomo che deve farsi interrogare da Dio. In questa prospettiva l’autorità dei papi e dei concili per Lutero resta, inevitabilmente, subordinata alla fedeltà da essi dimostrata nei confronti della Scrittura.</a:t>
            </a:r>
          </a:p>
        </p:txBody>
      </p:sp>
      <p:pic>
        <p:nvPicPr>
          <p:cNvPr id="1026" name="Picture 2">
            <a:extLst>
              <a:ext uri="{FF2B5EF4-FFF2-40B4-BE49-F238E27FC236}">
                <a16:creationId xmlns:a16="http://schemas.microsoft.com/office/drawing/2014/main" id="{85544A21-9B9B-4EC6-85D0-11121FAEE32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89752" y="1288313"/>
            <a:ext cx="6095593" cy="4119143"/>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672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735B0FD-5E24-E78B-1AA0-65C969C1C820}"/>
              </a:ext>
            </a:extLst>
          </p:cNvPr>
          <p:cNvSpPr>
            <a:spLocks noGrp="1"/>
          </p:cNvSpPr>
          <p:nvPr>
            <p:ph type="title"/>
          </p:nvPr>
        </p:nvSpPr>
        <p:spPr/>
        <p:txBody>
          <a:bodyPr/>
          <a:lstStyle/>
          <a:p>
            <a:r>
              <a:rPr lang="it-IT" dirty="0"/>
              <a:t>Sola </a:t>
            </a:r>
            <a:r>
              <a:rPr lang="it-IT" dirty="0" err="1"/>
              <a:t>scriptura</a:t>
            </a:r>
            <a:r>
              <a:rPr lang="it-IT" dirty="0"/>
              <a:t>… ma come?</a:t>
            </a:r>
          </a:p>
        </p:txBody>
      </p:sp>
      <p:sp>
        <p:nvSpPr>
          <p:cNvPr id="5" name="Segnaposto contenuto 4">
            <a:extLst>
              <a:ext uri="{FF2B5EF4-FFF2-40B4-BE49-F238E27FC236}">
                <a16:creationId xmlns:a16="http://schemas.microsoft.com/office/drawing/2014/main" id="{3C23D586-2562-9EF7-8A0F-309DC4EA86B0}"/>
              </a:ext>
            </a:extLst>
          </p:cNvPr>
          <p:cNvSpPr>
            <a:spLocks noGrp="1"/>
          </p:cNvSpPr>
          <p:nvPr>
            <p:ph idx="1"/>
          </p:nvPr>
        </p:nvSpPr>
        <p:spPr/>
        <p:txBody>
          <a:bodyPr>
            <a:normAutofit lnSpcReduction="10000"/>
          </a:bodyPr>
          <a:lstStyle/>
          <a:p>
            <a:r>
              <a:rPr lang="it-IT" sz="1800" dirty="0">
                <a:solidFill>
                  <a:schemeClr val="tx1">
                    <a:lumMod val="85000"/>
                    <a:lumOff val="15000"/>
                  </a:schemeClr>
                </a:solidFill>
              </a:rPr>
              <a:t>Attraverso quest’ultimo </a:t>
            </a:r>
            <a:r>
              <a:rPr lang="it-IT" sz="1800" i="1" dirty="0" err="1">
                <a:solidFill>
                  <a:schemeClr val="tx1">
                    <a:lumMod val="85000"/>
                    <a:lumOff val="15000"/>
                  </a:schemeClr>
                </a:solidFill>
              </a:rPr>
              <a:t>solus</a:t>
            </a:r>
            <a:r>
              <a:rPr lang="it-IT" sz="1800" dirty="0">
                <a:solidFill>
                  <a:schemeClr val="tx1">
                    <a:lumMod val="85000"/>
                    <a:lumOff val="15000"/>
                  </a:schemeClr>
                </a:solidFill>
              </a:rPr>
              <a:t> le chiese evangeliche nate dalla Riforma si posero collettivamente in contrasto con uno dei capisaldi caratterizzanti il cattolicesimo, quello di tradizione. Tra il XIV e il XV secolo si ebbe infatti una trasformazione tale del concetto di tradizione che quest’ultima finì per essere intesa come qualcosa di separato sino a divenire un’altra fonte di rivelazione che si aggiungeva alla Scrittura. Questo significava che la dottrina si doveva basare su due fonti: una scritta, la Bibbia, e una non scritta, la citata tradizione. I riformatori delle quattro città-laboratorio, pur nelle divergenze che già stavano emergendo, si trovarono comunque d’accordo sia nel respingere le correnti più radicali, come per esempio quella anabattista che rigettava sistematicamente la tradizione, sia nell’accettare ciò che costituiva la tradizione patristica, limitando la critica a tutto ciò che ai loro occhi di «solari» nella teologia e nella prassi della chiesa cattolica, da allora chiesa di Roma, cozzava con la Scrittura, contraddicendola o addirittura travalicandola. Gli stessi riformatori decisero di adottare, nel generale movimento </a:t>
            </a:r>
            <a:r>
              <a:rPr lang="it-IT" sz="1800" i="1" dirty="0">
                <a:solidFill>
                  <a:schemeClr val="tx1">
                    <a:lumMod val="85000"/>
                    <a:lumOff val="15000"/>
                  </a:schemeClr>
                </a:solidFill>
              </a:rPr>
              <a:t>ad </a:t>
            </a:r>
            <a:r>
              <a:rPr lang="it-IT" sz="1800" i="1" dirty="0" err="1">
                <a:solidFill>
                  <a:schemeClr val="tx1">
                    <a:lumMod val="85000"/>
                    <a:lumOff val="15000"/>
                  </a:schemeClr>
                </a:solidFill>
              </a:rPr>
              <a:t>fontes</a:t>
            </a:r>
            <a:r>
              <a:rPr lang="it-IT" sz="1800" dirty="0">
                <a:solidFill>
                  <a:schemeClr val="tx1">
                    <a:lumMod val="85000"/>
                    <a:lumOff val="15000"/>
                  </a:schemeClr>
                </a:solidFill>
              </a:rPr>
              <a:t> (ritorno alle fonti) che li caratterizzava, il canone ebraico delle Scritture. Le Bibbie protestanti delle diverse confessioni di fede luterane o riformate (zwingliane e calviniste) non contemplano, pertanto, alcuni libri che fanno parte del canone cattolico romano.</a:t>
            </a:r>
            <a:endParaRPr lang="it-IT" dirty="0"/>
          </a:p>
        </p:txBody>
      </p:sp>
    </p:spTree>
    <p:extLst>
      <p:ext uri="{BB962C8B-B14F-4D97-AF65-F5344CB8AC3E}">
        <p14:creationId xmlns:p14="http://schemas.microsoft.com/office/powerpoint/2010/main" val="2153904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955458" y="639097"/>
            <a:ext cx="6593075" cy="1612490"/>
          </a:xfrm>
        </p:spPr>
        <p:txBody>
          <a:bodyPr>
            <a:normAutofit/>
          </a:bodyPr>
          <a:lstStyle/>
          <a:p>
            <a:r>
              <a:rPr lang="it-IT" dirty="0"/>
              <a:t>Martin Lutero - 3</a:t>
            </a:r>
          </a:p>
        </p:txBody>
      </p:sp>
      <p:pic>
        <p:nvPicPr>
          <p:cNvPr id="4" name="Immagine 3"/>
          <p:cNvPicPr>
            <a:picLocks noChangeAspect="1"/>
          </p:cNvPicPr>
          <p:nvPr/>
        </p:nvPicPr>
        <p:blipFill>
          <a:blip r:embed="rId3"/>
          <a:srcRect l="14522" r="1886" b="-1"/>
          <a:stretch/>
        </p:blipFill>
        <p:spPr>
          <a:xfrm>
            <a:off x="20" y="975"/>
            <a:ext cx="4635988" cy="6858000"/>
          </a:xfrm>
          <a:prstGeom prst="rect">
            <a:avLst/>
          </a:prstGeom>
        </p:spPr>
      </p:pic>
      <p:sp>
        <p:nvSpPr>
          <p:cNvPr id="3" name="Segnaposto contenuto 2"/>
          <p:cNvSpPr>
            <a:spLocks noGrp="1"/>
          </p:cNvSpPr>
          <p:nvPr>
            <p:ph idx="1"/>
          </p:nvPr>
        </p:nvSpPr>
        <p:spPr>
          <a:xfrm>
            <a:off x="4955458" y="1413164"/>
            <a:ext cx="6593075" cy="5541817"/>
          </a:xfrm>
        </p:spPr>
        <p:txBody>
          <a:bodyPr>
            <a:normAutofit/>
          </a:bodyPr>
          <a:lstStyle/>
          <a:p>
            <a:r>
              <a:rPr lang="it-IT" dirty="0"/>
              <a:t>Il punto di svolta nel percorso di Lutero avviene nel 1520, quando pubblica nel giro di pochi mesi tre opere fondamentali:</a:t>
            </a:r>
          </a:p>
          <a:p>
            <a:pPr>
              <a:buFont typeface="Courier New" charset="0"/>
              <a:buChar char="o"/>
            </a:pPr>
            <a:r>
              <a:rPr lang="it-IT" i="1" dirty="0"/>
              <a:t>De libertate </a:t>
            </a:r>
            <a:r>
              <a:rPr lang="it-IT" i="1" dirty="0" err="1"/>
              <a:t>christiana</a:t>
            </a:r>
            <a:endParaRPr lang="it-IT" dirty="0"/>
          </a:p>
          <a:p>
            <a:pPr>
              <a:buFont typeface="Courier New" charset="0"/>
              <a:buChar char="o"/>
            </a:pPr>
            <a:r>
              <a:rPr lang="it-IT" i="1" dirty="0"/>
              <a:t>Alla nobiltà cristiana della nazione germanica </a:t>
            </a:r>
            <a:r>
              <a:rPr lang="it-IT" dirty="0"/>
              <a:t>(An </a:t>
            </a:r>
            <a:r>
              <a:rPr lang="it-IT" dirty="0" err="1"/>
              <a:t>den</a:t>
            </a:r>
            <a:r>
              <a:rPr lang="it-IT" dirty="0"/>
              <a:t> </a:t>
            </a:r>
            <a:r>
              <a:rPr lang="it-IT" dirty="0" err="1"/>
              <a:t>christlichen</a:t>
            </a:r>
            <a:r>
              <a:rPr lang="it-IT" dirty="0"/>
              <a:t> </a:t>
            </a:r>
            <a:r>
              <a:rPr lang="it-IT" dirty="0" err="1"/>
              <a:t>Adel</a:t>
            </a:r>
            <a:r>
              <a:rPr lang="it-IT" dirty="0"/>
              <a:t> </a:t>
            </a:r>
            <a:r>
              <a:rPr lang="it-IT" dirty="0" err="1"/>
              <a:t>deutscher</a:t>
            </a:r>
            <a:r>
              <a:rPr lang="it-IT" dirty="0"/>
              <a:t> Nation)</a:t>
            </a:r>
          </a:p>
          <a:p>
            <a:pPr>
              <a:buFont typeface="Courier New" charset="0"/>
              <a:buChar char="o"/>
            </a:pPr>
            <a:r>
              <a:rPr lang="it-IT" i="1" dirty="0"/>
              <a:t>De </a:t>
            </a:r>
            <a:r>
              <a:rPr lang="it-IT" i="1" dirty="0" err="1"/>
              <a:t>captivitate</a:t>
            </a:r>
            <a:r>
              <a:rPr lang="it-IT" i="1" dirty="0"/>
              <a:t> </a:t>
            </a:r>
            <a:r>
              <a:rPr lang="it-IT" i="1" dirty="0" err="1"/>
              <a:t>Babylonica</a:t>
            </a:r>
            <a:r>
              <a:rPr lang="it-IT" i="1" dirty="0"/>
              <a:t> </a:t>
            </a:r>
            <a:r>
              <a:rPr lang="it-IT" i="1" dirty="0" err="1"/>
              <a:t>ecclesiae</a:t>
            </a:r>
            <a:r>
              <a:rPr lang="it-IT" i="1" dirty="0"/>
              <a:t> </a:t>
            </a:r>
            <a:r>
              <a:rPr lang="it-IT" i="1" dirty="0" err="1"/>
              <a:t>praeludium</a:t>
            </a:r>
            <a:endParaRPr lang="it-IT" i="1" dirty="0"/>
          </a:p>
          <a:p>
            <a:pPr marL="0" indent="0">
              <a:buNone/>
            </a:pPr>
            <a:r>
              <a:rPr lang="it-IT" dirty="0">
                <a:sym typeface="Wingdings" pitchFamily="2" charset="2"/>
              </a:rPr>
              <a:t> </a:t>
            </a:r>
            <a:r>
              <a:rPr lang="it-IT" dirty="0"/>
              <a:t>Vedere i testi nell’Antologia</a:t>
            </a:r>
          </a:p>
          <a:p>
            <a:pPr marL="0" indent="0">
              <a:buNone/>
            </a:pPr>
            <a:endParaRPr lang="it-IT" dirty="0"/>
          </a:p>
          <a:p>
            <a:pPr marL="0" indent="0">
              <a:buNone/>
            </a:pPr>
            <a:endParaRPr lang="it-IT" i="1" dirty="0"/>
          </a:p>
        </p:txBody>
      </p:sp>
    </p:spTree>
    <p:extLst>
      <p:ext uri="{BB962C8B-B14F-4D97-AF65-F5344CB8AC3E}">
        <p14:creationId xmlns:p14="http://schemas.microsoft.com/office/powerpoint/2010/main" val="146972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068F27-9BE8-0BA7-E2C7-398A94CD0B86}"/>
              </a:ext>
            </a:extLst>
          </p:cNvPr>
          <p:cNvSpPr>
            <a:spLocks noGrp="1"/>
          </p:cNvSpPr>
          <p:nvPr>
            <p:ph type="title"/>
          </p:nvPr>
        </p:nvSpPr>
        <p:spPr>
          <a:xfrm>
            <a:off x="685801" y="609601"/>
            <a:ext cx="10131425" cy="762000"/>
          </a:xfrm>
        </p:spPr>
        <p:txBody>
          <a:bodyPr/>
          <a:lstStyle/>
          <a:p>
            <a:r>
              <a:rPr lang="it-IT" dirty="0"/>
              <a:t>Il «de libertate </a:t>
            </a:r>
            <a:r>
              <a:rPr lang="it-IT" dirty="0" err="1"/>
              <a:t>christiana</a:t>
            </a:r>
            <a:r>
              <a:rPr lang="it-IT" dirty="0"/>
              <a:t>»</a:t>
            </a:r>
          </a:p>
        </p:txBody>
      </p:sp>
      <p:sp>
        <p:nvSpPr>
          <p:cNvPr id="3" name="Segnaposto contenuto 2">
            <a:extLst>
              <a:ext uri="{FF2B5EF4-FFF2-40B4-BE49-F238E27FC236}">
                <a16:creationId xmlns:a16="http://schemas.microsoft.com/office/drawing/2014/main" id="{F097421B-48C7-BBAA-24FE-07D14BA66142}"/>
              </a:ext>
            </a:extLst>
          </p:cNvPr>
          <p:cNvSpPr>
            <a:spLocks noGrp="1"/>
          </p:cNvSpPr>
          <p:nvPr>
            <p:ph idx="1"/>
          </p:nvPr>
        </p:nvSpPr>
        <p:spPr>
          <a:xfrm>
            <a:off x="685801" y="1662545"/>
            <a:ext cx="10131425" cy="5195455"/>
          </a:xfrm>
        </p:spPr>
        <p:txBody>
          <a:bodyPr>
            <a:normAutofit lnSpcReduction="10000"/>
          </a:bodyPr>
          <a:lstStyle/>
          <a:p>
            <a:r>
              <a:rPr lang="it-IT" dirty="0"/>
              <a:t>Il "De libertate </a:t>
            </a:r>
            <a:r>
              <a:rPr lang="it-IT" dirty="0" err="1"/>
              <a:t>christiana</a:t>
            </a:r>
            <a:r>
              <a:rPr lang="it-IT" dirty="0"/>
              <a:t>" (La libertà del cristiano), scritto nel 1520, è un'opera fondamentale della teologia protestante. I principali contenuti possono essere riassunti nei seguenti punti:</a:t>
            </a:r>
          </a:p>
          <a:p>
            <a:pPr>
              <a:buFont typeface="+mj-lt"/>
              <a:buAutoNum type="arabicPeriod"/>
            </a:pPr>
            <a:r>
              <a:rPr lang="it-IT" b="1" dirty="0"/>
              <a:t>Libertà e schiavitù</a:t>
            </a:r>
            <a:r>
              <a:rPr lang="it-IT" dirty="0"/>
              <a:t>: Lutero distingue tra la libertà cristiana e la schiavitù del peccato. Sostiene che i cristiani sono liberi da ogni legge e da ogni obbligo, ma questa libertà non deve essere usata per giustificare il peccato.</a:t>
            </a:r>
          </a:p>
          <a:p>
            <a:pPr>
              <a:buFont typeface="+mj-lt"/>
              <a:buAutoNum type="arabicPeriod" startAt="2"/>
            </a:pPr>
            <a:r>
              <a:rPr lang="it-IT" b="1" dirty="0"/>
              <a:t>La fede come fondamento</a:t>
            </a:r>
            <a:r>
              <a:rPr lang="it-IT" dirty="0"/>
              <a:t>: La vera libertà deriva dalla fede in Cristo. Lutero afferma che la fede giustifica e libera l’individuo, mentre le opere, sebbene importanti, non possono salvare.</a:t>
            </a:r>
          </a:p>
          <a:p>
            <a:pPr>
              <a:buFont typeface="+mj-lt"/>
              <a:buAutoNum type="arabicPeriod" startAt="3"/>
            </a:pPr>
            <a:r>
              <a:rPr lang="it-IT" b="1" dirty="0"/>
              <a:t>Servizio agli altri</a:t>
            </a:r>
            <a:r>
              <a:rPr lang="it-IT" dirty="0"/>
              <a:t>: Anche se i cristiani sono liberi, Lutero sottolinea che questa libertà deve tradursi in un servizio amorevole verso il prossimo. La vera libertà si manifesta nel servire gli altri, seguendo l'esempio di Cristo.</a:t>
            </a:r>
          </a:p>
          <a:p>
            <a:pPr>
              <a:buFont typeface="+mj-lt"/>
              <a:buAutoNum type="arabicPeriod" startAt="4"/>
            </a:pPr>
            <a:r>
              <a:rPr lang="it-IT" b="1" dirty="0"/>
              <a:t>Relazione tra fede e opere</a:t>
            </a:r>
            <a:r>
              <a:rPr lang="it-IT" dirty="0"/>
              <a:t>: Lutero chiarisce che mentre le opere sono una conseguenza della fede, non sono il mezzo per ottenere la salvezza. La salvezza è un dono di Dio, accessibile tramite la fede.</a:t>
            </a:r>
          </a:p>
          <a:p>
            <a:pPr>
              <a:buFont typeface="+mj-lt"/>
              <a:buAutoNum type="arabicPeriod" startAt="5"/>
            </a:pPr>
            <a:r>
              <a:rPr lang="it-IT" b="1" dirty="0"/>
              <a:t>Critica alla Chiesa</a:t>
            </a:r>
            <a:r>
              <a:rPr lang="it-IT" dirty="0"/>
              <a:t>: Lutero critica la Chiesa cattolica e il suo sistema di opere e sacramenti, che secondo lui ostacolano la vera libertà cristiana.</a:t>
            </a:r>
          </a:p>
          <a:p>
            <a:r>
              <a:rPr lang="it-IT" dirty="0"/>
              <a:t>Questo testo rappresenta una difesa della dottrina della giustificazione per fede e un'importante tappa nella Riforma protestante.</a:t>
            </a:r>
          </a:p>
          <a:p>
            <a:endParaRPr lang="it-IT" dirty="0"/>
          </a:p>
        </p:txBody>
      </p:sp>
    </p:spTree>
    <p:extLst>
      <p:ext uri="{BB962C8B-B14F-4D97-AF65-F5344CB8AC3E}">
        <p14:creationId xmlns:p14="http://schemas.microsoft.com/office/powerpoint/2010/main" val="2584973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0A0E16-3006-B600-82C7-675475A122B0}"/>
              </a:ext>
            </a:extLst>
          </p:cNvPr>
          <p:cNvSpPr>
            <a:spLocks noGrp="1"/>
          </p:cNvSpPr>
          <p:nvPr>
            <p:ph type="title"/>
          </p:nvPr>
        </p:nvSpPr>
        <p:spPr/>
        <p:txBody>
          <a:bodyPr/>
          <a:lstStyle/>
          <a:p>
            <a:r>
              <a:rPr lang="it-IT" dirty="0"/>
              <a:t>«alla nobiltà cristiana della nazione tedesca»</a:t>
            </a:r>
          </a:p>
        </p:txBody>
      </p:sp>
      <p:sp>
        <p:nvSpPr>
          <p:cNvPr id="3" name="Segnaposto contenuto 2">
            <a:extLst>
              <a:ext uri="{FF2B5EF4-FFF2-40B4-BE49-F238E27FC236}">
                <a16:creationId xmlns:a16="http://schemas.microsoft.com/office/drawing/2014/main" id="{F0BFDAC3-02AE-54C3-D138-5C36DE5B6F70}"/>
              </a:ext>
            </a:extLst>
          </p:cNvPr>
          <p:cNvSpPr>
            <a:spLocks noGrp="1"/>
          </p:cNvSpPr>
          <p:nvPr>
            <p:ph idx="1"/>
          </p:nvPr>
        </p:nvSpPr>
        <p:spPr>
          <a:xfrm>
            <a:off x="685801" y="1731819"/>
            <a:ext cx="10131425" cy="4932218"/>
          </a:xfrm>
        </p:spPr>
        <p:txBody>
          <a:bodyPr>
            <a:normAutofit/>
          </a:bodyPr>
          <a:lstStyle/>
          <a:p>
            <a:r>
              <a:rPr lang="it-IT" dirty="0"/>
              <a:t>Il trattato scritto da Martin Lutero nel 1520, affronta diversi temi chiave, tra cui:</a:t>
            </a:r>
          </a:p>
          <a:p>
            <a:pPr>
              <a:buFont typeface="+mj-lt"/>
              <a:buAutoNum type="arabicPeriod"/>
            </a:pPr>
            <a:r>
              <a:rPr lang="it-IT" b="1" dirty="0"/>
              <a:t>Critica del potere ecclesiastico</a:t>
            </a:r>
            <a:r>
              <a:rPr lang="it-IT" dirty="0"/>
              <a:t>: Lutero critica la gerarchia ecclesiastica e il potere del papa, sostenendo che la Chiesa dovrebbe tornare alle sue radici bibliche e abbandonare le tradizioni umane.</a:t>
            </a:r>
          </a:p>
          <a:p>
            <a:pPr>
              <a:buFont typeface="+mj-lt"/>
              <a:buAutoNum type="arabicPeriod" startAt="2"/>
            </a:pPr>
            <a:r>
              <a:rPr lang="it-IT" b="1" dirty="0"/>
              <a:t>Tre pareti della Chiesa</a:t>
            </a:r>
            <a:r>
              <a:rPr lang="it-IT" dirty="0"/>
              <a:t>: Lutero identifica tre "pareti" che, secondo lui, impediscono la riforma della Chiesa: la separazione tra clero e laici, l'autorità della Chiesa e l'interpretazione delle Scritture.</a:t>
            </a:r>
          </a:p>
          <a:p>
            <a:pPr>
              <a:buFont typeface="+mj-lt"/>
              <a:buAutoNum type="arabicPeriod" startAt="3"/>
            </a:pPr>
            <a:r>
              <a:rPr lang="it-IT" b="1" dirty="0"/>
              <a:t>Libertà cristiana</a:t>
            </a:r>
            <a:r>
              <a:rPr lang="it-IT" dirty="0"/>
              <a:t>: Lutero sottolinea l'importanza della libertà cristiana, affermando che ogni credente ha accesso diretto a Dio, senza bisogno di intermediari.</a:t>
            </a:r>
          </a:p>
          <a:p>
            <a:pPr>
              <a:buFont typeface="+mj-lt"/>
              <a:buAutoNum type="arabicPeriod" startAt="4"/>
            </a:pPr>
            <a:r>
              <a:rPr lang="it-IT" b="1" dirty="0"/>
              <a:t>Invito all'azione</a:t>
            </a:r>
            <a:r>
              <a:rPr lang="it-IT" dirty="0"/>
              <a:t>: L'opera è un appello alla nobiltà tedesca affinché si opponga all'abuso di potere della Chiesa e prenda iniziative per riformare la società e la religione.</a:t>
            </a:r>
          </a:p>
          <a:p>
            <a:pPr>
              <a:buFont typeface="+mj-lt"/>
              <a:buAutoNum type="arabicPeriod" startAt="5"/>
            </a:pPr>
            <a:r>
              <a:rPr lang="it-IT" b="1" dirty="0"/>
              <a:t>Ritorno alle Scritture</a:t>
            </a:r>
            <a:r>
              <a:rPr lang="it-IT" dirty="0"/>
              <a:t>: Lutero esorta i nobili a promuovere un'educazione basata sulla Bibbia e a garantire che le Scritture siano accessibili a tutti.</a:t>
            </a:r>
          </a:p>
          <a:p>
            <a:r>
              <a:rPr lang="it-IT" dirty="0"/>
              <a:t>Questi temi riflettono il desiderio di Lutero di riformare non solo la Chiesa, ma anche la società tedesca, sottolineando il ruolo cruciale della nobiltà nel processo di cambiamento.</a:t>
            </a:r>
          </a:p>
          <a:p>
            <a:endParaRPr lang="it-IT" dirty="0"/>
          </a:p>
        </p:txBody>
      </p:sp>
    </p:spTree>
    <p:extLst>
      <p:ext uri="{BB962C8B-B14F-4D97-AF65-F5344CB8AC3E}">
        <p14:creationId xmlns:p14="http://schemas.microsoft.com/office/powerpoint/2010/main" val="3351998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FE3BD0-739E-16C2-60BF-9C6ABE53E28B}"/>
              </a:ext>
            </a:extLst>
          </p:cNvPr>
          <p:cNvSpPr>
            <a:spLocks noGrp="1"/>
          </p:cNvSpPr>
          <p:nvPr>
            <p:ph type="title"/>
          </p:nvPr>
        </p:nvSpPr>
        <p:spPr/>
        <p:txBody>
          <a:bodyPr/>
          <a:lstStyle/>
          <a:p>
            <a:r>
              <a:rPr lang="it-IT" dirty="0"/>
              <a:t>De </a:t>
            </a:r>
            <a:r>
              <a:rPr lang="it-IT" dirty="0" err="1"/>
              <a:t>captivitate</a:t>
            </a:r>
            <a:r>
              <a:rPr lang="it-IT" dirty="0"/>
              <a:t> </a:t>
            </a:r>
            <a:r>
              <a:rPr lang="it-IT" dirty="0" err="1"/>
              <a:t>babylonica</a:t>
            </a:r>
            <a:r>
              <a:rPr lang="it-IT" dirty="0"/>
              <a:t> </a:t>
            </a:r>
            <a:r>
              <a:rPr lang="it-IT" dirty="0" err="1"/>
              <a:t>ecclesiae</a:t>
            </a:r>
            <a:r>
              <a:rPr lang="it-IT" dirty="0"/>
              <a:t> </a:t>
            </a:r>
            <a:r>
              <a:rPr lang="it-IT" dirty="0" err="1"/>
              <a:t>praeludium</a:t>
            </a:r>
            <a:endParaRPr lang="it-IT" dirty="0"/>
          </a:p>
        </p:txBody>
      </p:sp>
      <p:sp>
        <p:nvSpPr>
          <p:cNvPr id="3" name="Segnaposto contenuto 2">
            <a:extLst>
              <a:ext uri="{FF2B5EF4-FFF2-40B4-BE49-F238E27FC236}">
                <a16:creationId xmlns:a16="http://schemas.microsoft.com/office/drawing/2014/main" id="{3AF3CB08-68AF-D308-1833-DC9094CEA170}"/>
              </a:ext>
            </a:extLst>
          </p:cNvPr>
          <p:cNvSpPr>
            <a:spLocks noGrp="1"/>
          </p:cNvSpPr>
          <p:nvPr>
            <p:ph idx="1"/>
          </p:nvPr>
        </p:nvSpPr>
        <p:spPr>
          <a:xfrm>
            <a:off x="685801" y="2142067"/>
            <a:ext cx="10131425" cy="4715933"/>
          </a:xfrm>
        </p:spPr>
        <p:txBody>
          <a:bodyPr>
            <a:normAutofit lnSpcReduction="10000"/>
          </a:bodyPr>
          <a:lstStyle/>
          <a:p>
            <a:r>
              <a:rPr lang="it-IT" dirty="0"/>
              <a:t>è un'opera fondamentale in cui Lutero espone le sue idee sulla natura della Chiesa e sulla sacramentalità. I contenuti principali includono:</a:t>
            </a:r>
          </a:p>
          <a:p>
            <a:pPr>
              <a:buFont typeface="+mj-lt"/>
              <a:buAutoNum type="arabicPeriod"/>
            </a:pPr>
            <a:r>
              <a:rPr lang="it-IT" b="1" dirty="0"/>
              <a:t>Critica ai sacramenti</a:t>
            </a:r>
            <a:r>
              <a:rPr lang="it-IT" dirty="0"/>
              <a:t>: Lutero mette in discussione il numero e la natura dei sacramenti riconosciuti dalla Chiesa cattolica, sostenendo che solo due sacramenti (battesimo e comunione) siano istituiti da Cristo.</a:t>
            </a:r>
          </a:p>
          <a:p>
            <a:pPr>
              <a:buFont typeface="+mj-lt"/>
              <a:buAutoNum type="arabicPeriod" startAt="2"/>
            </a:pPr>
            <a:r>
              <a:rPr lang="it-IT" b="1" dirty="0"/>
              <a:t>Schiarimento della fede</a:t>
            </a:r>
            <a:r>
              <a:rPr lang="it-IT" dirty="0"/>
              <a:t>: Lutero afferma che la vera essenza della Chiesa è la fede in Cristo e non l'osservanza di rituali o pratiche religiose.</a:t>
            </a:r>
          </a:p>
          <a:p>
            <a:pPr>
              <a:buFont typeface="+mj-lt"/>
              <a:buAutoNum type="arabicPeriod" startAt="3"/>
            </a:pPr>
            <a:r>
              <a:rPr lang="it-IT" b="1" dirty="0"/>
              <a:t>Cattività della Chiesa</a:t>
            </a:r>
            <a:r>
              <a:rPr lang="it-IT" dirty="0"/>
              <a:t>: L'opera descrive la Chiesa come una "cattività" sotto il potere della tradizione e delle istituzioni, che allontanano i credenti dalla vera fede.</a:t>
            </a:r>
          </a:p>
          <a:p>
            <a:pPr>
              <a:buFont typeface="+mj-lt"/>
              <a:buAutoNum type="arabicPeriod" startAt="4"/>
            </a:pPr>
            <a:r>
              <a:rPr lang="it-IT" b="1" dirty="0"/>
              <a:t>Ritorno alle Scritture</a:t>
            </a:r>
            <a:r>
              <a:rPr lang="it-IT" dirty="0"/>
              <a:t>: Lutero esorta a tornare alla Bibbia come unica autorità, sostenendo che le Scritture devono guidare la vita del credente e la pratica ecclesiastica.</a:t>
            </a:r>
          </a:p>
          <a:p>
            <a:pPr>
              <a:buFont typeface="+mj-lt"/>
              <a:buAutoNum type="arabicPeriod" startAt="5"/>
            </a:pPr>
            <a:r>
              <a:rPr lang="it-IT" b="1" dirty="0"/>
              <a:t>Riforma necessaria</a:t>
            </a:r>
            <a:r>
              <a:rPr lang="it-IT" dirty="0"/>
              <a:t>: L'opera è un appello alla riforma della Chiesa, invitando i fedeli a liberarsi dalle catene delle tradizioni umane e a cercare una relazione diretta con Dio.</a:t>
            </a:r>
          </a:p>
          <a:p>
            <a:r>
              <a:rPr lang="it-IT" dirty="0"/>
              <a:t>Questi temi riflettono la lotta di Lutero per una Chiesa più autentica e basata sulla fede, segnando uno sviluppo cruciale nella Riforma protestante.</a:t>
            </a:r>
          </a:p>
          <a:p>
            <a:endParaRPr lang="it-IT" dirty="0"/>
          </a:p>
        </p:txBody>
      </p:sp>
    </p:spTree>
    <p:extLst>
      <p:ext uri="{BB962C8B-B14F-4D97-AF65-F5344CB8AC3E}">
        <p14:creationId xmlns:p14="http://schemas.microsoft.com/office/powerpoint/2010/main" val="4022108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8B2A8B43-E288-418B-8561-C979F7B9CC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p>
        </p:txBody>
      </p:sp>
      <p:pic>
        <p:nvPicPr>
          <p:cNvPr id="15" name="Picture 9">
            <a:extLst>
              <a:ext uri="{FF2B5EF4-FFF2-40B4-BE49-F238E27FC236}">
                <a16:creationId xmlns:a16="http://schemas.microsoft.com/office/drawing/2014/main" id="{82584CD3-40DA-4BB8-B4B7-D8D04BB31B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340568"/>
            <a:ext cx="12188825" cy="6856214"/>
          </a:xfrm>
          <a:prstGeom prst="rect">
            <a:avLst/>
          </a:prstGeom>
        </p:spPr>
      </p:pic>
      <p:sp useBgFill="1">
        <p:nvSpPr>
          <p:cNvPr id="16" name="Freeform: Shape 11">
            <a:extLst>
              <a:ext uri="{FF2B5EF4-FFF2-40B4-BE49-F238E27FC236}">
                <a16:creationId xmlns:a16="http://schemas.microsoft.com/office/drawing/2014/main" id="{F40D237A-4D9F-42DC-BAEB-E07EDD74B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0541643" cy="6858000"/>
          </a:xfrm>
          <a:custGeom>
            <a:avLst/>
            <a:gdLst>
              <a:gd name="connsiteX0" fmla="*/ 10541643 w 10541643"/>
              <a:gd name="connsiteY0" fmla="*/ 0 h 6858000"/>
              <a:gd name="connsiteX1" fmla="*/ 8414569 w 10541643"/>
              <a:gd name="connsiteY1" fmla="*/ 0 h 6858000"/>
              <a:gd name="connsiteX2" fmla="*/ 7787557 w 10541643"/>
              <a:gd name="connsiteY2" fmla="*/ 0 h 6858000"/>
              <a:gd name="connsiteX3" fmla="*/ 5640889 w 10541643"/>
              <a:gd name="connsiteY3" fmla="*/ 0 h 6858000"/>
              <a:gd name="connsiteX4" fmla="*/ 1682914 w 10541643"/>
              <a:gd name="connsiteY4" fmla="*/ 0 h 6858000"/>
              <a:gd name="connsiteX5" fmla="*/ 0 w 10541643"/>
              <a:gd name="connsiteY5" fmla="*/ 6858000 h 6858000"/>
              <a:gd name="connsiteX6" fmla="*/ 5640889 w 10541643"/>
              <a:gd name="connsiteY6" fmla="*/ 6858000 h 6858000"/>
              <a:gd name="connsiteX7" fmla="*/ 6731655 w 10541643"/>
              <a:gd name="connsiteY7" fmla="*/ 6858000 h 6858000"/>
              <a:gd name="connsiteX8" fmla="*/ 7787557 w 10541643"/>
              <a:gd name="connsiteY8" fmla="*/ 6858000 h 6858000"/>
              <a:gd name="connsiteX9" fmla="*/ 8414569 w 10541643"/>
              <a:gd name="connsiteY9" fmla="*/ 6858000 h 6858000"/>
              <a:gd name="connsiteX10" fmla="*/ 10541643 w 10541643"/>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41643" h="6858000">
                <a:moveTo>
                  <a:pt x="10541643" y="0"/>
                </a:moveTo>
                <a:lnTo>
                  <a:pt x="8414569" y="0"/>
                </a:lnTo>
                <a:lnTo>
                  <a:pt x="7787557" y="0"/>
                </a:lnTo>
                <a:lnTo>
                  <a:pt x="5640889" y="0"/>
                </a:lnTo>
                <a:lnTo>
                  <a:pt x="1682914" y="0"/>
                </a:lnTo>
                <a:lnTo>
                  <a:pt x="0" y="6858000"/>
                </a:lnTo>
                <a:lnTo>
                  <a:pt x="5640889" y="6858000"/>
                </a:lnTo>
                <a:lnTo>
                  <a:pt x="6731655" y="6858000"/>
                </a:lnTo>
                <a:lnTo>
                  <a:pt x="7787557" y="6858000"/>
                </a:lnTo>
                <a:lnTo>
                  <a:pt x="8414569" y="6858000"/>
                </a:lnTo>
                <a:lnTo>
                  <a:pt x="10541643"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p:cNvSpPr>
            <a:spLocks noGrp="1"/>
          </p:cNvSpPr>
          <p:nvPr>
            <p:ph type="title"/>
          </p:nvPr>
        </p:nvSpPr>
        <p:spPr>
          <a:xfrm>
            <a:off x="685802" y="609600"/>
            <a:ext cx="7739741" cy="922867"/>
          </a:xfrm>
        </p:spPr>
        <p:txBody>
          <a:bodyPr anchor="b">
            <a:normAutofit/>
          </a:bodyPr>
          <a:lstStyle/>
          <a:p>
            <a:r>
              <a:rPr lang="it-IT" sz="3200"/>
              <a:t>La questione delle indulgenze</a:t>
            </a:r>
          </a:p>
        </p:txBody>
      </p:sp>
      <p:sp>
        <p:nvSpPr>
          <p:cNvPr id="3" name="Segnaposto contenuto 2"/>
          <p:cNvSpPr>
            <a:spLocks noGrp="1"/>
          </p:cNvSpPr>
          <p:nvPr>
            <p:ph idx="1"/>
          </p:nvPr>
        </p:nvSpPr>
        <p:spPr>
          <a:xfrm>
            <a:off x="685803" y="1817423"/>
            <a:ext cx="8305798" cy="3973777"/>
          </a:xfrm>
        </p:spPr>
        <p:txBody>
          <a:bodyPr>
            <a:normAutofit/>
          </a:bodyPr>
          <a:lstStyle/>
          <a:p>
            <a:pPr>
              <a:lnSpc>
                <a:spcPct val="90000"/>
              </a:lnSpc>
            </a:pPr>
            <a:r>
              <a:rPr lang="it-IT" sz="1700">
                <a:solidFill>
                  <a:schemeClr val="tx1">
                    <a:lumMod val="85000"/>
                    <a:lumOff val="15000"/>
                  </a:schemeClr>
                </a:solidFill>
              </a:rPr>
              <a:t>Alberto di Brandeburgo aveva ottenuto tra il 1513 e il 1514 l’assegnazione di tre vescovadi tedeschi (Magonza e Magdeburgo, arcidiocesi, e Halbertstadt, diocesi): il costo di questa operazione era enorme (26.000 ducati, oggi approssimativamente 3,5 milioni di €</a:t>
            </a:r>
            <a:r>
              <a:rPr lang="mr-IN" sz="1700">
                <a:solidFill>
                  <a:schemeClr val="tx1">
                    <a:lumMod val="85000"/>
                    <a:lumOff val="15000"/>
                  </a:schemeClr>
                </a:solidFill>
              </a:rPr>
              <a:t>…</a:t>
            </a:r>
            <a:r>
              <a:rPr lang="it-IT" sz="1700">
                <a:solidFill>
                  <a:schemeClr val="tx1">
                    <a:lumMod val="85000"/>
                    <a:lumOff val="15000"/>
                  </a:schemeClr>
                </a:solidFill>
              </a:rPr>
              <a:t>). La somma fu prestata dai banchieri Fugger, e si progettò di rimborsarla mediante la predicazione dell’indulgenza, con il consenso di Roma: metà della somma raccolta sarebbe stata assegnata alla Fabbrica di San Pietro, e l’altra metà ai Fugger per il rimborso del prestito.</a:t>
            </a:r>
          </a:p>
          <a:p>
            <a:pPr>
              <a:lnSpc>
                <a:spcPct val="90000"/>
              </a:lnSpc>
            </a:pPr>
            <a:r>
              <a:rPr lang="it-IT" sz="1700">
                <a:solidFill>
                  <a:schemeClr val="tx1">
                    <a:lumMod val="85000"/>
                    <a:lumOff val="15000"/>
                  </a:schemeClr>
                </a:solidFill>
              </a:rPr>
              <a:t>L’indizione dell’indulgenza fu accompagnata da una </a:t>
            </a:r>
            <a:r>
              <a:rPr lang="it-IT" sz="1700" i="1">
                <a:solidFill>
                  <a:schemeClr val="tx1">
                    <a:lumMod val="85000"/>
                    <a:lumOff val="15000"/>
                  </a:schemeClr>
                </a:solidFill>
              </a:rPr>
              <a:t>Instructio summaria</a:t>
            </a:r>
            <a:r>
              <a:rPr lang="it-IT" sz="1700">
                <a:solidFill>
                  <a:schemeClr val="tx1">
                    <a:lumMod val="85000"/>
                    <a:lumOff val="15000"/>
                  </a:schemeClr>
                </a:solidFill>
              </a:rPr>
              <a:t> di Alberto.</a:t>
            </a:r>
          </a:p>
          <a:p>
            <a:pPr>
              <a:lnSpc>
                <a:spcPct val="90000"/>
              </a:lnSpc>
            </a:pPr>
            <a:r>
              <a:rPr lang="it-IT" sz="1700">
                <a:solidFill>
                  <a:schemeClr val="tx1">
                    <a:lumMod val="85000"/>
                    <a:lumOff val="15000"/>
                  </a:schemeClr>
                </a:solidFill>
              </a:rPr>
              <a:t>In Germania la predicazione fu affidata a un domenicano, Johann Tetzel, che fece ricorso agli strumenti più consumati della sua propaganda grossolana:</a:t>
            </a:r>
          </a:p>
          <a:p>
            <a:pPr marL="0" indent="0">
              <a:lnSpc>
                <a:spcPct val="90000"/>
              </a:lnSpc>
              <a:buNone/>
            </a:pPr>
            <a:r>
              <a:rPr lang="it-IT" sz="1700">
                <a:solidFill>
                  <a:schemeClr val="tx1">
                    <a:lumMod val="85000"/>
                    <a:lumOff val="15000"/>
                  </a:schemeClr>
                </a:solidFill>
              </a:rPr>
              <a:t>«Appena la moneta cade nella cassetta delle elemosine, l’anima è liberata dal purgatorio» (</a:t>
            </a:r>
            <a:r>
              <a:rPr lang="it-IT" sz="1700" i="1">
                <a:solidFill>
                  <a:schemeClr val="tx1">
                    <a:lumMod val="85000"/>
                    <a:lumOff val="15000"/>
                  </a:schemeClr>
                </a:solidFill>
              </a:rPr>
              <a:t>Wenn [Sobald] das Geld im Kastel klingt, die Seele aus dem Fegfeuer springt</a:t>
            </a:r>
            <a:r>
              <a:rPr lang="it-IT" sz="1700">
                <a:solidFill>
                  <a:schemeClr val="tx1">
                    <a:lumMod val="85000"/>
                    <a:lumOff val="15000"/>
                  </a:schemeClr>
                </a:solidFill>
              </a:rPr>
              <a:t>)</a:t>
            </a:r>
          </a:p>
          <a:p>
            <a:pPr>
              <a:lnSpc>
                <a:spcPct val="90000"/>
              </a:lnSpc>
            </a:pPr>
            <a:r>
              <a:rPr lang="it-IT" sz="1700">
                <a:solidFill>
                  <a:schemeClr val="tx1">
                    <a:lumMod val="85000"/>
                    <a:lumOff val="15000"/>
                  </a:schemeClr>
                </a:solidFill>
              </a:rPr>
              <a:t>Non mancarono scandali da parte di alcuni altri predicatori.</a:t>
            </a:r>
          </a:p>
          <a:p>
            <a:pPr>
              <a:lnSpc>
                <a:spcPct val="90000"/>
              </a:lnSpc>
            </a:pPr>
            <a:endParaRPr lang="it-IT" sz="1700">
              <a:solidFill>
                <a:schemeClr val="tx1">
                  <a:lumMod val="85000"/>
                  <a:lumOff val="15000"/>
                </a:schemeClr>
              </a:solidFill>
            </a:endParaRPr>
          </a:p>
        </p:txBody>
      </p:sp>
    </p:spTree>
    <p:extLst>
      <p:ext uri="{BB962C8B-B14F-4D97-AF65-F5344CB8AC3E}">
        <p14:creationId xmlns:p14="http://schemas.microsoft.com/office/powerpoint/2010/main" val="17439318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85799" y="1150076"/>
            <a:ext cx="3659389" cy="4557849"/>
          </a:xfrm>
        </p:spPr>
        <p:txBody>
          <a:bodyPr>
            <a:normAutofit/>
          </a:bodyPr>
          <a:lstStyle/>
          <a:p>
            <a:pPr algn="r"/>
            <a:r>
              <a:rPr lang="it-IT" dirty="0"/>
              <a:t>Cause	</a:t>
            </a:r>
            <a:endParaRPr lang="it-IT"/>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idx="1"/>
          </p:nvPr>
        </p:nvSpPr>
        <p:spPr>
          <a:xfrm>
            <a:off x="4988658" y="1150076"/>
            <a:ext cx="6517543" cy="4557849"/>
          </a:xfrm>
        </p:spPr>
        <p:txBody>
          <a:bodyPr>
            <a:normAutofit/>
          </a:bodyPr>
          <a:lstStyle/>
          <a:p>
            <a:pPr>
              <a:lnSpc>
                <a:spcPct val="90000"/>
              </a:lnSpc>
            </a:pPr>
            <a:r>
              <a:rPr lang="it-IT" dirty="0"/>
              <a:t>Oltre a quelle già elencate nelle lezioni precedenti, occorre aggiungere:</a:t>
            </a:r>
            <a:endParaRPr lang="it-IT"/>
          </a:p>
          <a:p>
            <a:pPr>
              <a:lnSpc>
                <a:spcPct val="90000"/>
              </a:lnSpc>
            </a:pPr>
            <a:r>
              <a:rPr lang="it-IT" dirty="0"/>
              <a:t>1. le caratteristiche religiose dell’impero: il </a:t>
            </a:r>
            <a:r>
              <a:rPr lang="it-IT" i="1" dirty="0" err="1"/>
              <a:t>Landeskirchentum</a:t>
            </a:r>
            <a:r>
              <a:rPr lang="it-IT" i="1" dirty="0"/>
              <a:t> </a:t>
            </a:r>
            <a:r>
              <a:rPr lang="it-IT" dirty="0"/>
              <a:t>(sistema delle Chiese nazionali: vedi slide successiva)</a:t>
            </a:r>
            <a:endParaRPr lang="it-IT" i="1"/>
          </a:p>
          <a:p>
            <a:pPr>
              <a:lnSpc>
                <a:spcPct val="90000"/>
              </a:lnSpc>
            </a:pPr>
            <a:r>
              <a:rPr lang="it-IT" dirty="0"/>
              <a:t>2. l’invenzione della stampa a caratteri mobili: «il più grande e il più eccelso atto della Grazia divina, a motivo del quale si diffonde l’influsso del Vangelo» (Lutero)</a:t>
            </a:r>
            <a:endParaRPr lang="it-IT"/>
          </a:p>
          <a:p>
            <a:pPr>
              <a:lnSpc>
                <a:spcPct val="90000"/>
              </a:lnSpc>
            </a:pPr>
            <a:r>
              <a:rPr lang="it-IT" dirty="0"/>
              <a:t>3. L’adesione di alcune categorie sociali:</a:t>
            </a:r>
            <a:endParaRPr lang="it-IT"/>
          </a:p>
          <a:p>
            <a:pPr lvl="1">
              <a:lnSpc>
                <a:spcPct val="90000"/>
              </a:lnSpc>
            </a:pPr>
            <a:r>
              <a:rPr lang="it-IT" dirty="0"/>
              <a:t>il giovane clero (secolare e regolare)</a:t>
            </a:r>
            <a:endParaRPr lang="it-IT"/>
          </a:p>
          <a:p>
            <a:pPr lvl="1">
              <a:lnSpc>
                <a:spcPct val="90000"/>
              </a:lnSpc>
            </a:pPr>
            <a:r>
              <a:rPr lang="it-IT" dirty="0"/>
              <a:t>la nobiltà</a:t>
            </a:r>
            <a:endParaRPr lang="it-IT"/>
          </a:p>
          <a:p>
            <a:pPr lvl="1">
              <a:lnSpc>
                <a:spcPct val="90000"/>
              </a:lnSpc>
            </a:pPr>
            <a:r>
              <a:rPr lang="it-IT" dirty="0"/>
              <a:t>le città dell’impero</a:t>
            </a:r>
            <a:endParaRPr lang="it-IT"/>
          </a:p>
          <a:p>
            <a:pPr lvl="1">
              <a:lnSpc>
                <a:spcPct val="90000"/>
              </a:lnSpc>
            </a:pPr>
            <a:r>
              <a:rPr lang="it-IT" dirty="0"/>
              <a:t>umanisti e artisti</a:t>
            </a:r>
            <a:endParaRPr lang="it-IT"/>
          </a:p>
          <a:p>
            <a:pPr>
              <a:lnSpc>
                <a:spcPct val="90000"/>
              </a:lnSpc>
            </a:pPr>
            <a:r>
              <a:rPr lang="it-IT" dirty="0"/>
              <a:t>4. L’esigenza di una vita religiosa più autentica</a:t>
            </a:r>
            <a:endParaRPr lang="it-IT"/>
          </a:p>
          <a:p>
            <a:pPr>
              <a:lnSpc>
                <a:spcPct val="90000"/>
              </a:lnSpc>
            </a:pPr>
            <a:endParaRPr lang="it-IT"/>
          </a:p>
          <a:p>
            <a:pPr>
              <a:lnSpc>
                <a:spcPct val="90000"/>
              </a:lnSpc>
            </a:pPr>
            <a:endParaRPr lang="it-IT"/>
          </a:p>
          <a:p>
            <a:pPr lvl="1">
              <a:lnSpc>
                <a:spcPct val="90000"/>
              </a:lnSpc>
            </a:pPr>
            <a:endParaRPr lang="it-IT"/>
          </a:p>
        </p:txBody>
      </p:sp>
    </p:spTree>
    <p:extLst>
      <p:ext uri="{BB962C8B-B14F-4D97-AF65-F5344CB8AC3E}">
        <p14:creationId xmlns:p14="http://schemas.microsoft.com/office/powerpoint/2010/main" val="422724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7865806" y="643463"/>
            <a:ext cx="3706762" cy="1608124"/>
          </a:xfrm>
        </p:spPr>
        <p:txBody>
          <a:bodyPr>
            <a:normAutofit/>
          </a:bodyPr>
          <a:lstStyle/>
          <a:p>
            <a:r>
              <a:rPr lang="it-IT" dirty="0"/>
              <a:t>La reazione di Lutero	</a:t>
            </a:r>
          </a:p>
        </p:txBody>
      </p:sp>
      <p:pic>
        <p:nvPicPr>
          <p:cNvPr id="4" name="Immagine 3"/>
          <p:cNvPicPr>
            <a:picLocks noChangeAspect="1"/>
          </p:cNvPicPr>
          <p:nvPr/>
        </p:nvPicPr>
        <p:blipFill>
          <a:blip r:embed="rId4"/>
          <a:stretch>
            <a:fillRect/>
          </a:stretch>
        </p:blipFill>
        <p:spPr>
          <a:xfrm>
            <a:off x="643464" y="846937"/>
            <a:ext cx="6897878" cy="517340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Segnaposto contenuto 2"/>
          <p:cNvSpPr>
            <a:spLocks noGrp="1"/>
          </p:cNvSpPr>
          <p:nvPr>
            <p:ph idx="1"/>
          </p:nvPr>
        </p:nvSpPr>
        <p:spPr>
          <a:xfrm>
            <a:off x="7865806" y="2251587"/>
            <a:ext cx="3706762" cy="3972232"/>
          </a:xfrm>
        </p:spPr>
        <p:txBody>
          <a:bodyPr>
            <a:normAutofit/>
          </a:bodyPr>
          <a:lstStyle/>
          <a:p>
            <a:r>
              <a:rPr lang="it-IT" dirty="0"/>
              <a:t>Il 31 ottobre 1517 Martin Lutero scrisse ad Alberto di Brandeburgo una lettera di critica della </a:t>
            </a:r>
            <a:r>
              <a:rPr lang="it-IT" i="1" dirty="0" err="1"/>
              <a:t>Instructio</a:t>
            </a:r>
            <a:r>
              <a:rPr lang="it-IT" dirty="0"/>
              <a:t>, allegando 95 tesi, per dare un contributo alla discussione su questioni teologiche allora non definite.</a:t>
            </a:r>
          </a:p>
        </p:txBody>
      </p:sp>
    </p:spTree>
    <p:extLst>
      <p:ext uri="{BB962C8B-B14F-4D97-AF65-F5344CB8AC3E}">
        <p14:creationId xmlns:p14="http://schemas.microsoft.com/office/powerpoint/2010/main" val="1098249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testo, Carattere, schermata, bianco e nero&#10;&#10;Descrizione generata automaticamente">
            <a:extLst>
              <a:ext uri="{FF2B5EF4-FFF2-40B4-BE49-F238E27FC236}">
                <a16:creationId xmlns:a16="http://schemas.microsoft.com/office/drawing/2014/main" id="{121C1435-DC64-CF18-7E99-DC08F5670231}"/>
              </a:ext>
            </a:extLst>
          </p:cNvPr>
          <p:cNvPicPr>
            <a:picLocks noChangeAspect="1"/>
          </p:cNvPicPr>
          <p:nvPr/>
        </p:nvPicPr>
        <p:blipFill>
          <a:blip r:embed="rId3"/>
          <a:stretch>
            <a:fillRect/>
          </a:stretch>
        </p:blipFill>
        <p:spPr>
          <a:xfrm>
            <a:off x="1495757" y="0"/>
            <a:ext cx="9200486" cy="6858000"/>
          </a:xfrm>
          <a:prstGeom prst="rect">
            <a:avLst/>
          </a:prstGeom>
        </p:spPr>
      </p:pic>
    </p:spTree>
    <p:extLst>
      <p:ext uri="{BB962C8B-B14F-4D97-AF65-F5344CB8AC3E}">
        <p14:creationId xmlns:p14="http://schemas.microsoft.com/office/powerpoint/2010/main" val="2008674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Carattere, carta, bianco e nero&#10;&#10;Descrizione generata automaticamente">
            <a:extLst>
              <a:ext uri="{FF2B5EF4-FFF2-40B4-BE49-F238E27FC236}">
                <a16:creationId xmlns:a16="http://schemas.microsoft.com/office/drawing/2014/main" id="{462621EB-2F27-D004-C3C1-A34A6D9FCA0E}"/>
              </a:ext>
            </a:extLst>
          </p:cNvPr>
          <p:cNvPicPr>
            <a:picLocks noChangeAspect="1"/>
          </p:cNvPicPr>
          <p:nvPr/>
        </p:nvPicPr>
        <p:blipFill>
          <a:blip r:embed="rId3"/>
          <a:stretch>
            <a:fillRect/>
          </a:stretch>
        </p:blipFill>
        <p:spPr>
          <a:xfrm>
            <a:off x="1298498" y="0"/>
            <a:ext cx="9563466" cy="6835458"/>
          </a:xfrm>
          <a:prstGeom prst="rect">
            <a:avLst/>
          </a:prstGeom>
        </p:spPr>
      </p:pic>
    </p:spTree>
    <p:extLst>
      <p:ext uri="{BB962C8B-B14F-4D97-AF65-F5344CB8AC3E}">
        <p14:creationId xmlns:p14="http://schemas.microsoft.com/office/powerpoint/2010/main" val="2039927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Carattere, bianco e nero, carta&#10;&#10;Descrizione generata automaticamente">
            <a:extLst>
              <a:ext uri="{FF2B5EF4-FFF2-40B4-BE49-F238E27FC236}">
                <a16:creationId xmlns:a16="http://schemas.microsoft.com/office/drawing/2014/main" id="{2A746DEC-C530-9A95-6327-5FE2EA77C9DE}"/>
              </a:ext>
            </a:extLst>
          </p:cNvPr>
          <p:cNvPicPr>
            <a:picLocks noChangeAspect="1"/>
          </p:cNvPicPr>
          <p:nvPr/>
        </p:nvPicPr>
        <p:blipFill>
          <a:blip r:embed="rId3"/>
          <a:stretch>
            <a:fillRect/>
          </a:stretch>
        </p:blipFill>
        <p:spPr>
          <a:xfrm>
            <a:off x="1160156" y="0"/>
            <a:ext cx="9871687" cy="6858000"/>
          </a:xfrm>
          <a:prstGeom prst="rect">
            <a:avLst/>
          </a:prstGeom>
        </p:spPr>
      </p:pic>
    </p:spTree>
    <p:extLst>
      <p:ext uri="{BB962C8B-B14F-4D97-AF65-F5344CB8AC3E}">
        <p14:creationId xmlns:p14="http://schemas.microsoft.com/office/powerpoint/2010/main" val="3755861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Carattere, bianco e nero, schermata&#10;&#10;Descrizione generata automaticamente">
            <a:extLst>
              <a:ext uri="{FF2B5EF4-FFF2-40B4-BE49-F238E27FC236}">
                <a16:creationId xmlns:a16="http://schemas.microsoft.com/office/drawing/2014/main" id="{162219BC-DE93-A86D-8B03-2B9DE372A83A}"/>
              </a:ext>
            </a:extLst>
          </p:cNvPr>
          <p:cNvPicPr>
            <a:picLocks noChangeAspect="1"/>
          </p:cNvPicPr>
          <p:nvPr/>
        </p:nvPicPr>
        <p:blipFill>
          <a:blip r:embed="rId3"/>
          <a:stretch>
            <a:fillRect/>
          </a:stretch>
        </p:blipFill>
        <p:spPr>
          <a:xfrm>
            <a:off x="1132266" y="0"/>
            <a:ext cx="9927467" cy="6858000"/>
          </a:xfrm>
          <a:prstGeom prst="rect">
            <a:avLst/>
          </a:prstGeom>
        </p:spPr>
      </p:pic>
    </p:spTree>
    <p:extLst>
      <p:ext uri="{BB962C8B-B14F-4D97-AF65-F5344CB8AC3E}">
        <p14:creationId xmlns:p14="http://schemas.microsoft.com/office/powerpoint/2010/main" val="1282539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Carattere, Pubblicazione, carta&#10;&#10;Descrizione generata automaticamente">
            <a:extLst>
              <a:ext uri="{FF2B5EF4-FFF2-40B4-BE49-F238E27FC236}">
                <a16:creationId xmlns:a16="http://schemas.microsoft.com/office/drawing/2014/main" id="{84C91397-9484-1639-96A6-7B6420617A8D}"/>
              </a:ext>
            </a:extLst>
          </p:cNvPr>
          <p:cNvPicPr>
            <a:picLocks noChangeAspect="1"/>
          </p:cNvPicPr>
          <p:nvPr/>
        </p:nvPicPr>
        <p:blipFill>
          <a:blip r:embed="rId3"/>
          <a:stretch>
            <a:fillRect/>
          </a:stretch>
        </p:blipFill>
        <p:spPr>
          <a:xfrm>
            <a:off x="1201207" y="0"/>
            <a:ext cx="9799301" cy="6864807"/>
          </a:xfrm>
          <a:prstGeom prst="rect">
            <a:avLst/>
          </a:prstGeom>
        </p:spPr>
      </p:pic>
    </p:spTree>
    <p:extLst>
      <p:ext uri="{BB962C8B-B14F-4D97-AF65-F5344CB8AC3E}">
        <p14:creationId xmlns:p14="http://schemas.microsoft.com/office/powerpoint/2010/main" val="3450016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Carattere, bianco e nero, carta&#10;&#10;Descrizione generata automaticamente">
            <a:extLst>
              <a:ext uri="{FF2B5EF4-FFF2-40B4-BE49-F238E27FC236}">
                <a16:creationId xmlns:a16="http://schemas.microsoft.com/office/drawing/2014/main" id="{AC60D823-9470-550A-8182-08A4E7D31664}"/>
              </a:ext>
            </a:extLst>
          </p:cNvPr>
          <p:cNvPicPr>
            <a:picLocks noChangeAspect="1"/>
          </p:cNvPicPr>
          <p:nvPr/>
        </p:nvPicPr>
        <p:blipFill>
          <a:blip r:embed="rId3"/>
          <a:stretch>
            <a:fillRect/>
          </a:stretch>
        </p:blipFill>
        <p:spPr>
          <a:xfrm>
            <a:off x="1365817" y="0"/>
            <a:ext cx="9460366" cy="6858000"/>
          </a:xfrm>
          <a:prstGeom prst="rect">
            <a:avLst/>
          </a:prstGeom>
        </p:spPr>
      </p:pic>
    </p:spTree>
    <p:extLst>
      <p:ext uri="{BB962C8B-B14F-4D97-AF65-F5344CB8AC3E}">
        <p14:creationId xmlns:p14="http://schemas.microsoft.com/office/powerpoint/2010/main" val="2848005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Carattere, carta, Pubblicazione&#10;&#10;Descrizione generata automaticamente">
            <a:extLst>
              <a:ext uri="{FF2B5EF4-FFF2-40B4-BE49-F238E27FC236}">
                <a16:creationId xmlns:a16="http://schemas.microsoft.com/office/drawing/2014/main" id="{50B68A04-EB76-D164-42C6-989FB41C9AAD}"/>
              </a:ext>
            </a:extLst>
          </p:cNvPr>
          <p:cNvPicPr>
            <a:picLocks noChangeAspect="1"/>
          </p:cNvPicPr>
          <p:nvPr/>
        </p:nvPicPr>
        <p:blipFill>
          <a:blip r:embed="rId3"/>
          <a:stretch>
            <a:fillRect/>
          </a:stretch>
        </p:blipFill>
        <p:spPr>
          <a:xfrm>
            <a:off x="1330004" y="0"/>
            <a:ext cx="9531992" cy="6858000"/>
          </a:xfrm>
          <a:prstGeom prst="rect">
            <a:avLst/>
          </a:prstGeom>
        </p:spPr>
      </p:pic>
    </p:spTree>
    <p:extLst>
      <p:ext uri="{BB962C8B-B14F-4D97-AF65-F5344CB8AC3E}">
        <p14:creationId xmlns:p14="http://schemas.microsoft.com/office/powerpoint/2010/main" val="1177251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 documento&#10;&#10;Descrizione generata automaticamente">
            <a:extLst>
              <a:ext uri="{FF2B5EF4-FFF2-40B4-BE49-F238E27FC236}">
                <a16:creationId xmlns:a16="http://schemas.microsoft.com/office/drawing/2014/main" id="{D9E2F660-9FCF-8BFE-E80A-ED98F32FA6D8}"/>
              </a:ext>
            </a:extLst>
          </p:cNvPr>
          <p:cNvPicPr>
            <a:picLocks noChangeAspect="1"/>
          </p:cNvPicPr>
          <p:nvPr/>
        </p:nvPicPr>
        <p:blipFill>
          <a:blip r:embed="rId3"/>
          <a:stretch>
            <a:fillRect/>
          </a:stretch>
        </p:blipFill>
        <p:spPr>
          <a:xfrm>
            <a:off x="1643417" y="0"/>
            <a:ext cx="8905165" cy="6858000"/>
          </a:xfrm>
          <a:prstGeom prst="rect">
            <a:avLst/>
          </a:prstGeom>
        </p:spPr>
      </p:pic>
    </p:spTree>
    <p:extLst>
      <p:ext uri="{BB962C8B-B14F-4D97-AF65-F5344CB8AC3E}">
        <p14:creationId xmlns:p14="http://schemas.microsoft.com/office/powerpoint/2010/main" val="1030132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CasellaDiTesto 1">
            <a:extLst>
              <a:ext uri="{FF2B5EF4-FFF2-40B4-BE49-F238E27FC236}">
                <a16:creationId xmlns:a16="http://schemas.microsoft.com/office/drawing/2014/main" id="{C69ACF18-11D8-03C1-1E5E-189BB0846B58}"/>
              </a:ext>
            </a:extLst>
          </p:cNvPr>
          <p:cNvSpPr txBox="1"/>
          <p:nvPr/>
        </p:nvSpPr>
        <p:spPr>
          <a:xfrm>
            <a:off x="262500" y="222423"/>
            <a:ext cx="11270739" cy="1371600"/>
          </a:xfrm>
          <a:prstGeom prst="rect">
            <a:avLst/>
          </a:prstGeom>
        </p:spPr>
        <p:txBody>
          <a:bodyPr vert="horz" lIns="91440" tIns="45720" rIns="91440" bIns="45720" rtlCol="0" anchor="b">
            <a:normAutofit lnSpcReduction="10000"/>
          </a:bodyPr>
          <a:lstStyle/>
          <a:p>
            <a:pPr algn="r">
              <a:lnSpc>
                <a:spcPct val="90000"/>
              </a:lnSpc>
              <a:spcBef>
                <a:spcPct val="0"/>
              </a:spcBef>
              <a:spcAft>
                <a:spcPts val="600"/>
              </a:spcAft>
            </a:pPr>
            <a:r>
              <a:rPr lang="en-US" sz="4400" cap="all" dirty="0" err="1">
                <a:ln w="3175" cmpd="sng">
                  <a:noFill/>
                </a:ln>
                <a:latin typeface="+mj-lt"/>
                <a:ea typeface="+mj-ea"/>
                <a:cs typeface="+mj-cs"/>
              </a:rPr>
              <a:t>Costituzione</a:t>
            </a:r>
            <a:r>
              <a:rPr lang="en-US" sz="4400" cap="all" dirty="0">
                <a:ln w="3175" cmpd="sng">
                  <a:noFill/>
                </a:ln>
                <a:latin typeface="+mj-lt"/>
                <a:ea typeface="+mj-ea"/>
                <a:cs typeface="+mj-cs"/>
              </a:rPr>
              <a:t> </a:t>
            </a:r>
            <a:r>
              <a:rPr lang="en-US" sz="4400" cap="all" dirty="0" err="1">
                <a:ln w="3175" cmpd="sng">
                  <a:noFill/>
                </a:ln>
                <a:latin typeface="+mj-lt"/>
                <a:ea typeface="+mj-ea"/>
                <a:cs typeface="+mj-cs"/>
              </a:rPr>
              <a:t>pontificia</a:t>
            </a:r>
            <a:r>
              <a:rPr lang="en-US" sz="4400" cap="all" dirty="0">
                <a:ln w="3175" cmpd="sng">
                  <a:noFill/>
                </a:ln>
                <a:latin typeface="+mj-lt"/>
                <a:ea typeface="+mj-ea"/>
                <a:cs typeface="+mj-cs"/>
              </a:rPr>
              <a:t> </a:t>
            </a:r>
            <a:r>
              <a:rPr lang="en-US" sz="4400" i="1" cap="all" dirty="0">
                <a:ln w="3175" cmpd="sng">
                  <a:noFill/>
                </a:ln>
                <a:latin typeface="+mj-lt"/>
                <a:ea typeface="+mj-ea"/>
                <a:cs typeface="+mj-cs"/>
              </a:rPr>
              <a:t>Cum </a:t>
            </a:r>
            <a:r>
              <a:rPr lang="en-US" sz="4400" i="1" cap="all" dirty="0" err="1">
                <a:ln w="3175" cmpd="sng">
                  <a:noFill/>
                </a:ln>
                <a:latin typeface="+mj-lt"/>
                <a:ea typeface="+mj-ea"/>
                <a:cs typeface="+mj-cs"/>
              </a:rPr>
              <a:t>postquam</a:t>
            </a:r>
            <a:r>
              <a:rPr lang="en-US" sz="4400" cap="all" dirty="0">
                <a:ln w="3175" cmpd="sng">
                  <a:noFill/>
                </a:ln>
                <a:latin typeface="+mj-lt"/>
                <a:ea typeface="+mj-ea"/>
                <a:cs typeface="+mj-cs"/>
              </a:rPr>
              <a:t>, </a:t>
            </a:r>
          </a:p>
          <a:p>
            <a:pPr algn="r">
              <a:lnSpc>
                <a:spcPct val="90000"/>
              </a:lnSpc>
              <a:spcBef>
                <a:spcPct val="0"/>
              </a:spcBef>
              <a:spcAft>
                <a:spcPts val="600"/>
              </a:spcAft>
            </a:pPr>
            <a:r>
              <a:rPr lang="en-US" sz="4400" cap="all" dirty="0">
                <a:ln w="3175" cmpd="sng">
                  <a:noFill/>
                </a:ln>
                <a:latin typeface="+mj-lt"/>
                <a:ea typeface="+mj-ea"/>
                <a:cs typeface="+mj-cs"/>
              </a:rPr>
              <a:t>9 </a:t>
            </a:r>
            <a:r>
              <a:rPr lang="en-US" sz="4400" cap="all" dirty="0" err="1">
                <a:ln w="3175" cmpd="sng">
                  <a:noFill/>
                </a:ln>
                <a:latin typeface="+mj-lt"/>
                <a:ea typeface="+mj-ea"/>
                <a:cs typeface="+mj-cs"/>
              </a:rPr>
              <a:t>novembre</a:t>
            </a:r>
            <a:r>
              <a:rPr lang="en-US" sz="4400" cap="all" dirty="0">
                <a:ln w="3175" cmpd="sng">
                  <a:noFill/>
                </a:ln>
                <a:latin typeface="+mj-lt"/>
                <a:ea typeface="+mj-ea"/>
                <a:cs typeface="+mj-cs"/>
              </a:rPr>
              <a:t> 1518</a:t>
            </a:r>
          </a:p>
        </p:txBody>
      </p:sp>
      <p:pic>
        <p:nvPicPr>
          <p:cNvPr id="4" name="Immagine 3" descr="Immagine che contiene testo, lettera&#10;&#10;Descrizione generata automaticamente">
            <a:extLst>
              <a:ext uri="{FF2B5EF4-FFF2-40B4-BE49-F238E27FC236}">
                <a16:creationId xmlns:a16="http://schemas.microsoft.com/office/drawing/2014/main" id="{1ADA5B1A-A3BF-CC4F-24A2-420F570B32F0}"/>
              </a:ext>
            </a:extLst>
          </p:cNvPr>
          <p:cNvPicPr>
            <a:picLocks noChangeAspect="1"/>
          </p:cNvPicPr>
          <p:nvPr/>
        </p:nvPicPr>
        <p:blipFill>
          <a:blip r:embed="rId5"/>
          <a:stretch>
            <a:fillRect/>
          </a:stretch>
        </p:blipFill>
        <p:spPr>
          <a:xfrm>
            <a:off x="262500" y="1594022"/>
            <a:ext cx="10277814" cy="493335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11681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3812132-56AD-436D-A522-B55990A6A8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olo 1">
            <a:extLst>
              <a:ext uri="{FF2B5EF4-FFF2-40B4-BE49-F238E27FC236}">
                <a16:creationId xmlns:a16="http://schemas.microsoft.com/office/drawing/2014/main" id="{A2878AC1-01DE-3F85-CD13-797C82484CF5}"/>
              </a:ext>
            </a:extLst>
          </p:cNvPr>
          <p:cNvSpPr>
            <a:spLocks noGrp="1"/>
          </p:cNvSpPr>
          <p:nvPr>
            <p:ph type="title"/>
          </p:nvPr>
        </p:nvSpPr>
        <p:spPr>
          <a:xfrm>
            <a:off x="8180983" y="639097"/>
            <a:ext cx="3352256" cy="3746634"/>
          </a:xfrm>
        </p:spPr>
        <p:txBody>
          <a:bodyPr vert="horz" lIns="91440" tIns="45720" rIns="91440" bIns="45720" rtlCol="0" anchor="b">
            <a:normAutofit/>
          </a:bodyPr>
          <a:lstStyle/>
          <a:p>
            <a:pPr algn="r"/>
            <a:r>
              <a:rPr lang="en-US" sz="2600"/>
              <a:t>Il </a:t>
            </a:r>
            <a:r>
              <a:rPr lang="en-US" sz="2600" i="1"/>
              <a:t>landeskinchentum</a:t>
            </a:r>
            <a:endParaRPr lang="en-US" sz="2600"/>
          </a:p>
        </p:txBody>
      </p:sp>
      <p:pic>
        <p:nvPicPr>
          <p:cNvPr id="4" name="Immagine 3" descr="Immagine che contiene testo, giornale, documento&#10;&#10;Descrizione generata automaticamente">
            <a:extLst>
              <a:ext uri="{FF2B5EF4-FFF2-40B4-BE49-F238E27FC236}">
                <a16:creationId xmlns:a16="http://schemas.microsoft.com/office/drawing/2014/main" id="{26FBC783-D4B5-F5B8-1B8B-E736BDB4046E}"/>
              </a:ext>
            </a:extLst>
          </p:cNvPr>
          <p:cNvPicPr>
            <a:picLocks noChangeAspect="1"/>
          </p:cNvPicPr>
          <p:nvPr/>
        </p:nvPicPr>
        <p:blipFill>
          <a:blip r:embed="rId4"/>
          <a:stretch>
            <a:fillRect/>
          </a:stretch>
        </p:blipFill>
        <p:spPr>
          <a:xfrm>
            <a:off x="629810" y="1415611"/>
            <a:ext cx="6921364" cy="403169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mc:AlternateContent xmlns:mc="http://schemas.openxmlformats.org/markup-compatibility/2006" xmlns:p14="http://schemas.microsoft.com/office/powerpoint/2010/main">
        <mc:Choice Requires="p14">
          <p:contentPart p14:bwMode="auto" r:id="rId5">
            <p14:nvContentPartPr>
              <p14:cNvPr id="6" name="Input penna 5">
                <a:extLst>
                  <a:ext uri="{FF2B5EF4-FFF2-40B4-BE49-F238E27FC236}">
                    <a16:creationId xmlns:a16="http://schemas.microsoft.com/office/drawing/2014/main" id="{43B94A1E-E0C1-4961-D687-342FB70A106D}"/>
                  </a:ext>
                </a:extLst>
              </p14:cNvPr>
              <p14:cNvContentPartPr/>
              <p14:nvPr/>
            </p14:nvContentPartPr>
            <p14:xfrm>
              <a:off x="17949" y="-362417"/>
              <a:ext cx="360" cy="360"/>
            </p14:xfrm>
          </p:contentPart>
        </mc:Choice>
        <mc:Fallback xmlns="">
          <p:pic>
            <p:nvPicPr>
              <p:cNvPr id="6" name="Input penna 5">
                <a:extLst>
                  <a:ext uri="{FF2B5EF4-FFF2-40B4-BE49-F238E27FC236}">
                    <a16:creationId xmlns:a16="http://schemas.microsoft.com/office/drawing/2014/main" id="{43B94A1E-E0C1-4961-D687-342FB70A106D}"/>
                  </a:ext>
                </a:extLst>
              </p:cNvPr>
              <p:cNvPicPr/>
              <p:nvPr/>
            </p:nvPicPr>
            <p:blipFill>
              <a:blip r:embed="rId6"/>
              <a:stretch>
                <a:fillRect/>
              </a:stretch>
            </p:blipFill>
            <p:spPr>
              <a:xfrm>
                <a:off x="9309" y="-37141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put penna 6">
                <a:extLst>
                  <a:ext uri="{FF2B5EF4-FFF2-40B4-BE49-F238E27FC236}">
                    <a16:creationId xmlns:a16="http://schemas.microsoft.com/office/drawing/2014/main" id="{08CE3C39-4995-4491-B1B6-F800B949B0A4}"/>
                  </a:ext>
                </a:extLst>
              </p14:cNvPr>
              <p14:cNvContentPartPr/>
              <p14:nvPr/>
            </p14:nvContentPartPr>
            <p14:xfrm>
              <a:off x="1586469" y="-785417"/>
              <a:ext cx="360" cy="360"/>
            </p14:xfrm>
          </p:contentPart>
        </mc:Choice>
        <mc:Fallback xmlns="">
          <p:pic>
            <p:nvPicPr>
              <p:cNvPr id="7" name="Input penna 6">
                <a:extLst>
                  <a:ext uri="{FF2B5EF4-FFF2-40B4-BE49-F238E27FC236}">
                    <a16:creationId xmlns:a16="http://schemas.microsoft.com/office/drawing/2014/main" id="{08CE3C39-4995-4491-B1B6-F800B949B0A4}"/>
                  </a:ext>
                </a:extLst>
              </p:cNvPr>
              <p:cNvPicPr/>
              <p:nvPr/>
            </p:nvPicPr>
            <p:blipFill>
              <a:blip r:embed="rId6"/>
              <a:stretch>
                <a:fillRect/>
              </a:stretch>
            </p:blipFill>
            <p:spPr>
              <a:xfrm>
                <a:off x="1577829" y="-794057"/>
                <a:ext cx="18000" cy="18000"/>
              </a:xfrm>
              <a:prstGeom prst="rect">
                <a:avLst/>
              </a:prstGeom>
            </p:spPr>
          </p:pic>
        </mc:Fallback>
      </mc:AlternateContent>
    </p:spTree>
    <p:extLst>
      <p:ext uri="{BB962C8B-B14F-4D97-AF65-F5344CB8AC3E}">
        <p14:creationId xmlns:p14="http://schemas.microsoft.com/office/powerpoint/2010/main" val="337554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Gli sviluppi</a:t>
            </a:r>
          </a:p>
        </p:txBody>
      </p:sp>
      <p:sp>
        <p:nvSpPr>
          <p:cNvPr id="3" name="Segnaposto contenuto 2"/>
          <p:cNvSpPr>
            <a:spLocks noGrp="1"/>
          </p:cNvSpPr>
          <p:nvPr>
            <p:ph idx="1"/>
          </p:nvPr>
        </p:nvSpPr>
        <p:spPr>
          <a:xfrm>
            <a:off x="1097281" y="1845734"/>
            <a:ext cx="7669146" cy="4023360"/>
          </a:xfrm>
        </p:spPr>
        <p:txBody>
          <a:bodyPr>
            <a:normAutofit/>
          </a:bodyPr>
          <a:lstStyle/>
          <a:p>
            <a:r>
              <a:rPr lang="it-IT" dirty="0"/>
              <a:t>Lutero si appella al concilio</a:t>
            </a:r>
          </a:p>
          <a:p>
            <a:r>
              <a:rPr lang="it-IT" dirty="0"/>
              <a:t>Disputa di Lipsia (27 giugno-16 luglio 1519): Johannes Eck obbliga Lutero a chiarire definitivamente la propria posizione su primato romano, autorità dei concili, Scrittura: è ormai evidente che Lutero ed il movimento che si stava raccogliendo intorno a lui si stavano radicalizzando ben oltre le iniziali intenzioni riformatrici.</a:t>
            </a:r>
          </a:p>
          <a:p>
            <a:r>
              <a:rPr lang="it-IT" dirty="0"/>
              <a:t>In questo periodo viene eletto imperatore il re di Spagna Carlo I d’Asburgo, che diventa così Carlo V. Era il candidato inviso a Leone X, il quale a questo punto non ha più motivo per non occuparsi della questione luterana, che si fa sempre più spinosa.</a:t>
            </a:r>
          </a:p>
          <a:p>
            <a:r>
              <a:rPr lang="it-IT" dirty="0"/>
              <a:t>Giugno 1520: Bolla </a:t>
            </a:r>
            <a:r>
              <a:rPr lang="it-IT" i="1" dirty="0" err="1"/>
              <a:t>Exsurge</a:t>
            </a:r>
            <a:r>
              <a:rPr lang="it-IT" i="1" dirty="0"/>
              <a:t> Domine</a:t>
            </a:r>
          </a:p>
          <a:p>
            <a:endParaRPr lang="it-IT" dirty="0"/>
          </a:p>
        </p:txBody>
      </p:sp>
      <p:pic>
        <p:nvPicPr>
          <p:cNvPr id="4" name="Immagine 3"/>
          <p:cNvPicPr>
            <a:picLocks noChangeAspect="1"/>
          </p:cNvPicPr>
          <p:nvPr/>
        </p:nvPicPr>
        <p:blipFill>
          <a:blip r:embed="rId2"/>
          <a:stretch>
            <a:fillRect/>
          </a:stretch>
        </p:blipFill>
        <p:spPr>
          <a:xfrm>
            <a:off x="8766426" y="685800"/>
            <a:ext cx="3425574" cy="5715000"/>
          </a:xfrm>
          <a:prstGeom prst="rect">
            <a:avLst/>
          </a:prstGeom>
        </p:spPr>
      </p:pic>
    </p:spTree>
    <p:extLst>
      <p:ext uri="{BB962C8B-B14F-4D97-AF65-F5344CB8AC3E}">
        <p14:creationId xmlns:p14="http://schemas.microsoft.com/office/powerpoint/2010/main" val="1667063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a:xfrm>
            <a:off x="4955458" y="639097"/>
            <a:ext cx="6593075" cy="1612490"/>
          </a:xfrm>
        </p:spPr>
        <p:txBody>
          <a:bodyPr>
            <a:normAutofit/>
          </a:bodyPr>
          <a:lstStyle/>
          <a:p>
            <a:r>
              <a:rPr lang="it-IT" dirty="0"/>
              <a:t>La bolla </a:t>
            </a:r>
            <a:r>
              <a:rPr lang="it-IT" i="1" dirty="0" err="1"/>
              <a:t>Exsurge</a:t>
            </a:r>
            <a:r>
              <a:rPr lang="it-IT" i="1" dirty="0"/>
              <a:t> Domine</a:t>
            </a:r>
            <a:endParaRPr lang="it-IT"/>
          </a:p>
        </p:txBody>
      </p:sp>
      <p:pic>
        <p:nvPicPr>
          <p:cNvPr id="1026" name="Picture 2">
            <a:extLst>
              <a:ext uri="{FF2B5EF4-FFF2-40B4-BE49-F238E27FC236}">
                <a16:creationId xmlns:a16="http://schemas.microsoft.com/office/drawing/2014/main" id="{630FE593-2EA5-1AF9-EA5A-1476DDE80A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1" r="8111"/>
          <a:stretch/>
        </p:blipFill>
        <p:spPr bwMode="auto">
          <a:xfrm>
            <a:off x="20" y="975"/>
            <a:ext cx="463598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contenuto 4"/>
          <p:cNvSpPr>
            <a:spLocks noGrp="1"/>
          </p:cNvSpPr>
          <p:nvPr>
            <p:ph idx="1"/>
          </p:nvPr>
        </p:nvSpPr>
        <p:spPr>
          <a:xfrm>
            <a:off x="4955458" y="2251587"/>
            <a:ext cx="6593075" cy="3972232"/>
          </a:xfrm>
        </p:spPr>
        <p:txBody>
          <a:bodyPr>
            <a:normAutofit/>
          </a:bodyPr>
          <a:lstStyle/>
          <a:p>
            <a:r>
              <a:rPr lang="it-IT" dirty="0"/>
              <a:t>Bozza delle università di Colonia e Lovanio</a:t>
            </a:r>
          </a:p>
          <a:p>
            <a:r>
              <a:rPr lang="it-IT" dirty="0"/>
              <a:t>Nella commissione preparatoria c’è anche Johannes Eck</a:t>
            </a:r>
          </a:p>
          <a:p>
            <a:r>
              <a:rPr lang="it-IT" dirty="0"/>
              <a:t>La bolla condanna quarantuno affermazioni ricavate dagli scritti di Lutero, ma senza specificare il livello di gravità di ciascuna: non determina quindi quali sono semplici opinioni di scuola e quali invece vere e proprie eresie. Sino al concilio di Trento (1545) la bolla fu l’unica espressione autorevole sulle dottrine di Lutero</a:t>
            </a:r>
          </a:p>
          <a:p>
            <a:r>
              <a:rPr lang="it-IT" dirty="0"/>
              <a:t>La bolla non di fatto fu accolta in Germania: il movimento intorno a Lutero è ormai così consistente da potersi permettere prese in giro o reazioni violente. Soprattutto sono gli stessi principi che in maniera più o meno manifesta prendono le sue parti.</a:t>
            </a:r>
          </a:p>
        </p:txBody>
      </p:sp>
    </p:spTree>
    <p:extLst>
      <p:ext uri="{BB962C8B-B14F-4D97-AF65-F5344CB8AC3E}">
        <p14:creationId xmlns:p14="http://schemas.microsoft.com/office/powerpoint/2010/main" val="663910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7083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solidFill>
            <a:schemeClr val="tx2"/>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4071257" y="1"/>
            <a:ext cx="8117568" cy="227083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2" name="Titolo 1"/>
          <p:cNvSpPr>
            <a:spLocks noGrp="1"/>
          </p:cNvSpPr>
          <p:nvPr>
            <p:ph type="title"/>
          </p:nvPr>
        </p:nvSpPr>
        <p:spPr>
          <a:xfrm>
            <a:off x="1030288" y="609600"/>
            <a:ext cx="10131425" cy="1110343"/>
          </a:xfrm>
        </p:spPr>
        <p:txBody>
          <a:bodyPr>
            <a:normAutofit/>
          </a:bodyPr>
          <a:lstStyle/>
          <a:p>
            <a:pPr algn="ctr"/>
            <a:r>
              <a:rPr lang="it-IT">
                <a:solidFill>
                  <a:schemeClr val="bg1"/>
                </a:solidFill>
              </a:rPr>
              <a:t>La lettera a Leone X</a:t>
            </a:r>
          </a:p>
        </p:txBody>
      </p:sp>
      <p:sp>
        <p:nvSpPr>
          <p:cNvPr id="3" name="Segnaposto contenuto 2"/>
          <p:cNvSpPr>
            <a:spLocks noGrp="1"/>
          </p:cNvSpPr>
          <p:nvPr>
            <p:ph idx="1"/>
          </p:nvPr>
        </p:nvSpPr>
        <p:spPr>
          <a:xfrm>
            <a:off x="685801" y="2592572"/>
            <a:ext cx="10820400" cy="3198627"/>
          </a:xfrm>
        </p:spPr>
        <p:txBody>
          <a:bodyPr>
            <a:normAutofit/>
          </a:bodyPr>
          <a:lstStyle/>
          <a:p>
            <a:pPr>
              <a:lnSpc>
                <a:spcPct val="90000"/>
              </a:lnSpc>
            </a:pPr>
            <a:r>
              <a:rPr lang="it-IT" dirty="0"/>
              <a:t>Su suggerimento del maldestro e intrigante cameriere pontificio </a:t>
            </a:r>
            <a:r>
              <a:rPr lang="it-IT" dirty="0" err="1"/>
              <a:t>Militz</a:t>
            </a:r>
            <a:r>
              <a:rPr lang="it-IT" dirty="0"/>
              <a:t>, Lutero compone una lettera a Leone X, dal tono conciliante nei confronti del papa, pungente verso la curia romana, intransigente e negativa riguardo ad una ritrattazione. </a:t>
            </a:r>
          </a:p>
          <a:p>
            <a:pPr>
              <a:lnSpc>
                <a:spcPct val="90000"/>
              </a:lnSpc>
            </a:pPr>
            <a:r>
              <a:rPr lang="it-IT" dirty="0"/>
              <a:t>Accompagna la lettera il </a:t>
            </a:r>
            <a:r>
              <a:rPr lang="it-IT" i="1" dirty="0"/>
              <a:t>De libertate </a:t>
            </a:r>
            <a:r>
              <a:rPr lang="it-IT" i="1" dirty="0" err="1"/>
              <a:t>christiana</a:t>
            </a:r>
            <a:r>
              <a:rPr lang="it-IT" i="1" dirty="0"/>
              <a:t>, </a:t>
            </a:r>
            <a:r>
              <a:rPr lang="it-IT" dirty="0"/>
              <a:t>una delle tre opere pubblicate da Lutero in quello stesso anno (1520), che sono di fatto il suo programma d’azione.</a:t>
            </a:r>
          </a:p>
          <a:p>
            <a:pPr>
              <a:lnSpc>
                <a:spcPct val="90000"/>
              </a:lnSpc>
            </a:pPr>
            <a:r>
              <a:rPr lang="it-IT" dirty="0"/>
              <a:t>Il 10 dicembre Melantone affigge alle porte della chiesa di Wittenberg un manifesto in latino, dove si invitavano ”tutti coloro che desiderano dedicarsi allo studio della verità evangelica” a recarsi alle ore 9 presso la cappella della Santa Croce, dove sarebbero state date alle fiamme le decretali papali e i libri degli autori scolastici.</a:t>
            </a:r>
          </a:p>
          <a:p>
            <a:pPr>
              <a:lnSpc>
                <a:spcPct val="90000"/>
              </a:lnSpc>
            </a:pPr>
            <a:r>
              <a:rPr lang="it-IT" dirty="0"/>
              <a:t>Lutero stesso gettò nel fuoco la bolla papale, pronunciando secondo la tradizione orale le parole</a:t>
            </a:r>
          </a:p>
          <a:p>
            <a:pPr>
              <a:lnSpc>
                <a:spcPct val="90000"/>
              </a:lnSpc>
            </a:pPr>
            <a:r>
              <a:rPr lang="it-IT" i="1" dirty="0" err="1"/>
              <a:t>Quoniam</a:t>
            </a:r>
            <a:r>
              <a:rPr lang="it-IT" i="1" dirty="0"/>
              <a:t> tu turbasti </a:t>
            </a:r>
            <a:r>
              <a:rPr lang="it-IT" i="1" dirty="0" err="1"/>
              <a:t>sanctam</a:t>
            </a:r>
            <a:r>
              <a:rPr lang="it-IT" i="1" dirty="0"/>
              <a:t> </a:t>
            </a:r>
            <a:r>
              <a:rPr lang="it-IT" i="1" dirty="0" err="1"/>
              <a:t>veritatem</a:t>
            </a:r>
            <a:r>
              <a:rPr lang="it-IT" i="1" dirty="0"/>
              <a:t> Dei, </a:t>
            </a:r>
            <a:r>
              <a:rPr lang="it-IT" i="1" dirty="0" err="1"/>
              <a:t>conturbat</a:t>
            </a:r>
            <a:r>
              <a:rPr lang="it-IT" i="1" dirty="0"/>
              <a:t> te </a:t>
            </a:r>
            <a:r>
              <a:rPr lang="it-IT" i="1" dirty="0" err="1"/>
              <a:t>hodie</a:t>
            </a:r>
            <a:r>
              <a:rPr lang="it-IT" i="1" dirty="0"/>
              <a:t> Dominus in </a:t>
            </a:r>
            <a:r>
              <a:rPr lang="it-IT" i="1" dirty="0" err="1"/>
              <a:t>ignem</a:t>
            </a:r>
            <a:r>
              <a:rPr lang="it-IT" i="1" dirty="0"/>
              <a:t> </a:t>
            </a:r>
            <a:r>
              <a:rPr lang="it-IT" i="1" dirty="0" err="1"/>
              <a:t>istum</a:t>
            </a:r>
            <a:endParaRPr lang="it-IT" i="1" dirty="0"/>
          </a:p>
          <a:p>
            <a:pPr>
              <a:lnSpc>
                <a:spcPct val="90000"/>
              </a:lnSpc>
            </a:pPr>
            <a:endParaRPr lang="it-IT" i="1" dirty="0"/>
          </a:p>
        </p:txBody>
      </p:sp>
    </p:spTree>
    <p:extLst>
      <p:ext uri="{BB962C8B-B14F-4D97-AF65-F5344CB8AC3E}">
        <p14:creationId xmlns:p14="http://schemas.microsoft.com/office/powerpoint/2010/main" val="18060317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immagine 8"/>
          <p:cNvPicPr>
            <a:picLocks noGrp="1" noChangeAspect="1"/>
          </p:cNvPicPr>
          <p:nvPr>
            <p:ph idx="1"/>
          </p:nvPr>
        </p:nvPicPr>
        <p:blipFill>
          <a:blip r:embed="rId3"/>
          <a:stretch>
            <a:fillRect/>
          </a:stretch>
        </p:blipFill>
        <p:spPr>
          <a:xfrm>
            <a:off x="1218989" y="0"/>
            <a:ext cx="10011679" cy="6858000"/>
          </a:xfrm>
          <a:prstGeom prst="rect">
            <a:avLst/>
          </a:prstGeom>
        </p:spPr>
      </p:pic>
    </p:spTree>
    <p:extLst>
      <p:ext uri="{BB962C8B-B14F-4D97-AF65-F5344CB8AC3E}">
        <p14:creationId xmlns:p14="http://schemas.microsoft.com/office/powerpoint/2010/main" val="62356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4309F57-B331-41A7-9154-15EC2AF45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845162" cy="6858000"/>
          </a:xfrm>
          <a:custGeom>
            <a:avLst/>
            <a:gdLst>
              <a:gd name="connsiteX0" fmla="*/ 0 w 8845162"/>
              <a:gd name="connsiteY0" fmla="*/ 0 h 6858000"/>
              <a:gd name="connsiteX1" fmla="*/ 6265248 w 8845162"/>
              <a:gd name="connsiteY1" fmla="*/ 0 h 6858000"/>
              <a:gd name="connsiteX2" fmla="*/ 7537703 w 8845162"/>
              <a:gd name="connsiteY2" fmla="*/ 0 h 6858000"/>
              <a:gd name="connsiteX3" fmla="*/ 8845162 w 8845162"/>
              <a:gd name="connsiteY3" fmla="*/ 0 h 6858000"/>
              <a:gd name="connsiteX4" fmla="*/ 8845162 w 8845162"/>
              <a:gd name="connsiteY4" fmla="*/ 6858000 h 6858000"/>
              <a:gd name="connsiteX5" fmla="*/ 7537703 w 8845162"/>
              <a:gd name="connsiteY5" fmla="*/ 6858000 h 6858000"/>
              <a:gd name="connsiteX6" fmla="*/ 6265248 w 8845162"/>
              <a:gd name="connsiteY6" fmla="*/ 6858000 h 6858000"/>
              <a:gd name="connsiteX7" fmla="*/ 20957 w 8845162"/>
              <a:gd name="connsiteY7" fmla="*/ 6858000 h 6858000"/>
              <a:gd name="connsiteX8" fmla="*/ 46002 w 8845162"/>
              <a:gd name="connsiteY8" fmla="*/ 6702325 h 6858000"/>
              <a:gd name="connsiteX9" fmla="*/ 69870 w 8845162"/>
              <a:gd name="connsiteY9" fmla="*/ 6547334 h 6858000"/>
              <a:gd name="connsiteX10" fmla="*/ 93234 w 8845162"/>
              <a:gd name="connsiteY10" fmla="*/ 6391658 h 6858000"/>
              <a:gd name="connsiteX11" fmla="*/ 113237 w 8845162"/>
              <a:gd name="connsiteY11" fmla="*/ 6235295 h 6858000"/>
              <a:gd name="connsiteX12" fmla="*/ 133409 w 8845162"/>
              <a:gd name="connsiteY12" fmla="*/ 6079619 h 6858000"/>
              <a:gd name="connsiteX13" fmla="*/ 152234 w 8845162"/>
              <a:gd name="connsiteY13" fmla="*/ 5923256 h 6858000"/>
              <a:gd name="connsiteX14" fmla="*/ 168370 w 8845162"/>
              <a:gd name="connsiteY14" fmla="*/ 5768951 h 6858000"/>
              <a:gd name="connsiteX15" fmla="*/ 183667 w 8845162"/>
              <a:gd name="connsiteY15" fmla="*/ 5612589 h 6858000"/>
              <a:gd name="connsiteX16" fmla="*/ 197619 w 8845162"/>
              <a:gd name="connsiteY16" fmla="*/ 5456912 h 6858000"/>
              <a:gd name="connsiteX17" fmla="*/ 209720 w 8845162"/>
              <a:gd name="connsiteY17" fmla="*/ 5303979 h 6858000"/>
              <a:gd name="connsiteX18" fmla="*/ 221823 w 8845162"/>
              <a:gd name="connsiteY18" fmla="*/ 5148988 h 6858000"/>
              <a:gd name="connsiteX19" fmla="*/ 231908 w 8845162"/>
              <a:gd name="connsiteY19" fmla="*/ 4996055 h 6858000"/>
              <a:gd name="connsiteX20" fmla="*/ 239808 w 8845162"/>
              <a:gd name="connsiteY20" fmla="*/ 4843121 h 6858000"/>
              <a:gd name="connsiteX21" fmla="*/ 248045 w 8845162"/>
              <a:gd name="connsiteY21" fmla="*/ 4690874 h 6858000"/>
              <a:gd name="connsiteX22" fmla="*/ 254936 w 8845162"/>
              <a:gd name="connsiteY22" fmla="*/ 4539998 h 6858000"/>
              <a:gd name="connsiteX23" fmla="*/ 259811 w 8845162"/>
              <a:gd name="connsiteY23" fmla="*/ 4390493 h 6858000"/>
              <a:gd name="connsiteX24" fmla="*/ 264014 w 8845162"/>
              <a:gd name="connsiteY24" fmla="*/ 4240989 h 6858000"/>
              <a:gd name="connsiteX25" fmla="*/ 268047 w 8845162"/>
              <a:gd name="connsiteY25" fmla="*/ 4092856 h 6858000"/>
              <a:gd name="connsiteX26" fmla="*/ 269897 w 8845162"/>
              <a:gd name="connsiteY26" fmla="*/ 3946781 h 6858000"/>
              <a:gd name="connsiteX27" fmla="*/ 271913 w 8845162"/>
              <a:gd name="connsiteY27" fmla="*/ 3800705 h 6858000"/>
              <a:gd name="connsiteX28" fmla="*/ 272922 w 8845162"/>
              <a:gd name="connsiteY28" fmla="*/ 3656687 h 6858000"/>
              <a:gd name="connsiteX29" fmla="*/ 271913 w 8845162"/>
              <a:gd name="connsiteY29" fmla="*/ 3514041 h 6858000"/>
              <a:gd name="connsiteX30" fmla="*/ 271913 w 8845162"/>
              <a:gd name="connsiteY30" fmla="*/ 3372766 h 6858000"/>
              <a:gd name="connsiteX31" fmla="*/ 269897 w 8845162"/>
              <a:gd name="connsiteY31" fmla="*/ 3232863 h 6858000"/>
              <a:gd name="connsiteX32" fmla="*/ 266871 w 8845162"/>
              <a:gd name="connsiteY32" fmla="*/ 3095703 h 6858000"/>
              <a:gd name="connsiteX33" fmla="*/ 264014 w 8845162"/>
              <a:gd name="connsiteY33" fmla="*/ 2959915 h 6858000"/>
              <a:gd name="connsiteX34" fmla="*/ 260820 w 8845162"/>
              <a:gd name="connsiteY34" fmla="*/ 2826869 h 6858000"/>
              <a:gd name="connsiteX35" fmla="*/ 255946 w 8845162"/>
              <a:gd name="connsiteY35" fmla="*/ 2694510 h 6858000"/>
              <a:gd name="connsiteX36" fmla="*/ 250734 w 8845162"/>
              <a:gd name="connsiteY36" fmla="*/ 2564209 h 6858000"/>
              <a:gd name="connsiteX37" fmla="*/ 246028 w 8845162"/>
              <a:gd name="connsiteY37" fmla="*/ 2436650 h 6858000"/>
              <a:gd name="connsiteX38" fmla="*/ 232749 w 8845162"/>
              <a:gd name="connsiteY38" fmla="*/ 2187704 h 6858000"/>
              <a:gd name="connsiteX39" fmla="*/ 218630 w 8845162"/>
              <a:gd name="connsiteY39" fmla="*/ 1949046 h 6858000"/>
              <a:gd name="connsiteX40" fmla="*/ 203837 w 8845162"/>
              <a:gd name="connsiteY40" fmla="*/ 1719989 h 6858000"/>
              <a:gd name="connsiteX41" fmla="*/ 187532 w 8845162"/>
              <a:gd name="connsiteY41" fmla="*/ 1503276 h 6858000"/>
              <a:gd name="connsiteX42" fmla="*/ 170555 w 8845162"/>
              <a:gd name="connsiteY42" fmla="*/ 1296164 h 6858000"/>
              <a:gd name="connsiteX43" fmla="*/ 152234 w 8845162"/>
              <a:gd name="connsiteY43" fmla="*/ 1104140 h 6858000"/>
              <a:gd name="connsiteX44" fmla="*/ 134248 w 8845162"/>
              <a:gd name="connsiteY44" fmla="*/ 923775 h 6858000"/>
              <a:gd name="connsiteX45" fmla="*/ 116263 w 8845162"/>
              <a:gd name="connsiteY45" fmla="*/ 757811 h 6858000"/>
              <a:gd name="connsiteX46" fmla="*/ 99286 w 8845162"/>
              <a:gd name="connsiteY46" fmla="*/ 605564 h 6858000"/>
              <a:gd name="connsiteX47" fmla="*/ 83149 w 8845162"/>
              <a:gd name="connsiteY47" fmla="*/ 470461 h 6858000"/>
              <a:gd name="connsiteX48" fmla="*/ 67853 w 8845162"/>
              <a:gd name="connsiteY48" fmla="*/ 348389 h 6858000"/>
              <a:gd name="connsiteX49" fmla="*/ 55078 w 8845162"/>
              <a:gd name="connsiteY49" fmla="*/ 245519 h 6858000"/>
              <a:gd name="connsiteX50" fmla="*/ 42976 w 8845162"/>
              <a:gd name="connsiteY50" fmla="*/ 159108 h 6858000"/>
              <a:gd name="connsiteX51" fmla="*/ 25662 w 8845162"/>
              <a:gd name="connsiteY51" fmla="*/ 40464 h 6858000"/>
              <a:gd name="connsiteX52" fmla="*/ 19779 w 8845162"/>
              <a:gd name="connsiteY52" fmla="*/ 2 h 6858000"/>
              <a:gd name="connsiteX53" fmla="*/ 26532 w 8845162"/>
              <a:gd name="connsiteY53" fmla="*/ 2 h 6858000"/>
              <a:gd name="connsiteX54" fmla="*/ 26532 w 8845162"/>
              <a:gd name="connsiteY54" fmla="*/ 1 h 6858000"/>
              <a:gd name="connsiteX55" fmla="*/ 0 w 8845162"/>
              <a:gd name="connsiteY5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845162" h="6858000">
                <a:moveTo>
                  <a:pt x="0" y="0"/>
                </a:moveTo>
                <a:lnTo>
                  <a:pt x="6265248" y="0"/>
                </a:lnTo>
                <a:lnTo>
                  <a:pt x="7537703" y="0"/>
                </a:lnTo>
                <a:lnTo>
                  <a:pt x="8845162" y="0"/>
                </a:lnTo>
                <a:lnTo>
                  <a:pt x="8845162" y="6858000"/>
                </a:lnTo>
                <a:lnTo>
                  <a:pt x="7537703" y="6858000"/>
                </a:lnTo>
                <a:lnTo>
                  <a:pt x="6265248" y="6858000"/>
                </a:lnTo>
                <a:lnTo>
                  <a:pt x="20957" y="6858000"/>
                </a:lnTo>
                <a:lnTo>
                  <a:pt x="46002" y="6702325"/>
                </a:lnTo>
                <a:lnTo>
                  <a:pt x="69870" y="6547334"/>
                </a:lnTo>
                <a:lnTo>
                  <a:pt x="93234" y="6391658"/>
                </a:lnTo>
                <a:lnTo>
                  <a:pt x="113237" y="6235295"/>
                </a:lnTo>
                <a:lnTo>
                  <a:pt x="133409" y="6079619"/>
                </a:lnTo>
                <a:lnTo>
                  <a:pt x="152234" y="5923256"/>
                </a:lnTo>
                <a:lnTo>
                  <a:pt x="168370" y="5768951"/>
                </a:lnTo>
                <a:lnTo>
                  <a:pt x="183667" y="5612589"/>
                </a:lnTo>
                <a:lnTo>
                  <a:pt x="197619" y="5456912"/>
                </a:lnTo>
                <a:lnTo>
                  <a:pt x="209720" y="5303979"/>
                </a:lnTo>
                <a:lnTo>
                  <a:pt x="221823" y="5148988"/>
                </a:lnTo>
                <a:lnTo>
                  <a:pt x="231908" y="4996055"/>
                </a:lnTo>
                <a:lnTo>
                  <a:pt x="239808" y="4843121"/>
                </a:lnTo>
                <a:lnTo>
                  <a:pt x="248045" y="4690874"/>
                </a:lnTo>
                <a:lnTo>
                  <a:pt x="254936" y="4539998"/>
                </a:lnTo>
                <a:lnTo>
                  <a:pt x="259811" y="4390493"/>
                </a:lnTo>
                <a:lnTo>
                  <a:pt x="264014" y="4240989"/>
                </a:lnTo>
                <a:lnTo>
                  <a:pt x="268047" y="4092856"/>
                </a:lnTo>
                <a:lnTo>
                  <a:pt x="269897" y="3946781"/>
                </a:lnTo>
                <a:lnTo>
                  <a:pt x="271913" y="3800705"/>
                </a:lnTo>
                <a:lnTo>
                  <a:pt x="272922" y="3656687"/>
                </a:lnTo>
                <a:lnTo>
                  <a:pt x="271913" y="3514041"/>
                </a:lnTo>
                <a:lnTo>
                  <a:pt x="271913" y="3372766"/>
                </a:lnTo>
                <a:lnTo>
                  <a:pt x="269897" y="3232863"/>
                </a:lnTo>
                <a:lnTo>
                  <a:pt x="266871" y="3095703"/>
                </a:lnTo>
                <a:lnTo>
                  <a:pt x="264014" y="2959915"/>
                </a:lnTo>
                <a:lnTo>
                  <a:pt x="260820" y="2826869"/>
                </a:lnTo>
                <a:lnTo>
                  <a:pt x="255946" y="2694510"/>
                </a:lnTo>
                <a:lnTo>
                  <a:pt x="250734" y="2564209"/>
                </a:lnTo>
                <a:lnTo>
                  <a:pt x="246028" y="2436650"/>
                </a:lnTo>
                <a:lnTo>
                  <a:pt x="232749" y="2187704"/>
                </a:lnTo>
                <a:lnTo>
                  <a:pt x="218630" y="1949046"/>
                </a:lnTo>
                <a:lnTo>
                  <a:pt x="203837" y="1719989"/>
                </a:lnTo>
                <a:lnTo>
                  <a:pt x="187532" y="1503276"/>
                </a:lnTo>
                <a:lnTo>
                  <a:pt x="170555" y="1296164"/>
                </a:lnTo>
                <a:lnTo>
                  <a:pt x="152234" y="1104140"/>
                </a:lnTo>
                <a:lnTo>
                  <a:pt x="134248" y="923775"/>
                </a:lnTo>
                <a:lnTo>
                  <a:pt x="116263" y="757811"/>
                </a:lnTo>
                <a:lnTo>
                  <a:pt x="99286" y="605564"/>
                </a:lnTo>
                <a:lnTo>
                  <a:pt x="83149" y="470461"/>
                </a:lnTo>
                <a:lnTo>
                  <a:pt x="67853" y="348389"/>
                </a:lnTo>
                <a:lnTo>
                  <a:pt x="55078" y="245519"/>
                </a:lnTo>
                <a:lnTo>
                  <a:pt x="42976" y="159108"/>
                </a:lnTo>
                <a:lnTo>
                  <a:pt x="25662" y="40464"/>
                </a:lnTo>
                <a:lnTo>
                  <a:pt x="19779" y="2"/>
                </a:lnTo>
                <a:lnTo>
                  <a:pt x="26532" y="2"/>
                </a:lnTo>
                <a:lnTo>
                  <a:pt x="26532" y="1"/>
                </a:lnTo>
                <a:lnTo>
                  <a:pt x="0"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85801" y="500743"/>
            <a:ext cx="7402285" cy="1360714"/>
          </a:xfrm>
        </p:spPr>
        <p:txBody>
          <a:bodyPr>
            <a:normAutofit/>
          </a:bodyPr>
          <a:lstStyle/>
          <a:p>
            <a:r>
              <a:rPr lang="it-IT" dirty="0"/>
              <a:t>La bolla </a:t>
            </a:r>
            <a:r>
              <a:rPr lang="it-IT" i="1" dirty="0" err="1"/>
              <a:t>Decet</a:t>
            </a:r>
            <a:r>
              <a:rPr lang="it-IT" i="1" dirty="0"/>
              <a:t> </a:t>
            </a:r>
            <a:r>
              <a:rPr lang="it-IT" i="1" dirty="0" err="1"/>
              <a:t>Romanum</a:t>
            </a:r>
            <a:r>
              <a:rPr lang="it-IT" i="1" dirty="0"/>
              <a:t> </a:t>
            </a:r>
            <a:r>
              <a:rPr lang="it-IT" i="1" dirty="0" err="1"/>
              <a:t>Pontificem</a:t>
            </a:r>
            <a:endParaRPr lang="it-IT" dirty="0"/>
          </a:p>
        </p:txBody>
      </p:sp>
      <p:sp>
        <p:nvSpPr>
          <p:cNvPr id="3" name="Segnaposto contenuto 2"/>
          <p:cNvSpPr>
            <a:spLocks noGrp="1"/>
          </p:cNvSpPr>
          <p:nvPr>
            <p:ph idx="1"/>
          </p:nvPr>
        </p:nvSpPr>
        <p:spPr>
          <a:xfrm>
            <a:off x="685801" y="1861457"/>
            <a:ext cx="7402285" cy="3392110"/>
          </a:xfrm>
        </p:spPr>
        <p:txBody>
          <a:bodyPr>
            <a:normAutofit/>
          </a:bodyPr>
          <a:lstStyle/>
          <a:p>
            <a:r>
              <a:rPr lang="it-IT" b="1" dirty="0"/>
              <a:t>Il 3 gennaio 1521 </a:t>
            </a:r>
            <a:r>
              <a:rPr lang="it-IT" dirty="0"/>
              <a:t>il papa reagisce scomunicando Lutero e i suoi seguaci:</a:t>
            </a:r>
          </a:p>
          <a:p>
            <a:pPr marL="0" indent="0">
              <a:buNone/>
            </a:pPr>
            <a:r>
              <a:rPr lang="it-IT" dirty="0"/>
              <a:t>«Per il potere conferitogli da Dio, compete per nomina e divina disposizione al Romano Pontefice gestire le pene spirituali e temporali come ogni caso solidalmente merita. Lo scopo di ciò è la repressione dei malvagi disegni di uomini fuorviati, che sono stati così affascinati dal loro degradato impulso verso fini malvagi da dimenticare il timore del Signore, da mettere da parte con disprezzo i canonici decreti e gli apostolici comandamenti, e di osare formulare nuovi e falsi dogmi e di introdurre il male dello scisma nella Santa Chiesa di Dio – o di supportare, aiutare e aderire a tali scismatici, che fanno un commercio del loro stracciare la tunica del nostro Redentore e l’unità della corretta fede»</a:t>
            </a:r>
          </a:p>
          <a:p>
            <a:endParaRPr lang="it-IT" dirty="0"/>
          </a:p>
        </p:txBody>
      </p:sp>
    </p:spTree>
    <p:extLst>
      <p:ext uri="{BB962C8B-B14F-4D97-AF65-F5344CB8AC3E}">
        <p14:creationId xmlns:p14="http://schemas.microsoft.com/office/powerpoint/2010/main" val="18933099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85801" y="533400"/>
            <a:ext cx="10820400" cy="1177092"/>
          </a:xfrm>
        </p:spPr>
        <p:txBody>
          <a:bodyPr anchor="b">
            <a:normAutofit/>
          </a:bodyPr>
          <a:lstStyle/>
          <a:p>
            <a:pPr algn="ctr"/>
            <a:r>
              <a:rPr lang="it-IT" sz="4400"/>
              <a:t>La Dieta di Worms</a:t>
            </a:r>
          </a:p>
        </p:txBody>
      </p:sp>
      <p:cxnSp>
        <p:nvCxnSpPr>
          <p:cNvPr id="17" name="Straight Connector 9">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idx="1"/>
          </p:nvPr>
        </p:nvSpPr>
        <p:spPr>
          <a:xfrm>
            <a:off x="685801" y="2243892"/>
            <a:ext cx="10820400" cy="3547308"/>
          </a:xfrm>
        </p:spPr>
        <p:txBody>
          <a:bodyPr anchor="t">
            <a:normAutofit/>
          </a:bodyPr>
          <a:lstStyle/>
          <a:p>
            <a:pPr>
              <a:lnSpc>
                <a:spcPct val="90000"/>
              </a:lnSpc>
            </a:pPr>
            <a:r>
              <a:rPr lang="it-IT" sz="1700" dirty="0"/>
              <a:t>L’imperatore Carlo V convoca nella città di Worms una dieta (=assemblea dei principi e delle città libere) per </a:t>
            </a:r>
            <a:r>
              <a:rPr lang="it-IT" sz="1700" b="1" dirty="0"/>
              <a:t>l’aprile del 1521</a:t>
            </a:r>
            <a:r>
              <a:rPr lang="it-IT" sz="1700" dirty="0"/>
              <a:t>.</a:t>
            </a:r>
          </a:p>
          <a:p>
            <a:pPr>
              <a:lnSpc>
                <a:spcPct val="90000"/>
              </a:lnSpc>
            </a:pPr>
            <a:r>
              <a:rPr lang="it-IT" sz="1700" dirty="0"/>
              <a:t>Lutero viene convocato e gli viene intimato di ritrattare o di affrontare la consueta fine dell’eretico, ma egli risponde:</a:t>
            </a:r>
          </a:p>
          <a:p>
            <a:pPr>
              <a:lnSpc>
                <a:spcPct val="90000"/>
              </a:lnSpc>
            </a:pPr>
            <a:r>
              <a:rPr lang="it-IT" sz="1700" dirty="0"/>
              <a:t>«Se io non sarò convinto per testimonianze della Scrittura o per evidenti argomenti di ragione – io infatti non credo né al papa solo né ai soli concili, perché è chiaro che essi hanno più volte errato – io resto persuaso dai passi della Scrittura da me citati e la mia coscienza rimane prigioniera della Parola di Dio. Perciò io non posso e non voglio ritrattare nulla. Agire infatti contro coscienza è penoso, funesto e pericoloso. Che Dio mi aiuti, amen »</a:t>
            </a:r>
          </a:p>
          <a:p>
            <a:pPr>
              <a:lnSpc>
                <a:spcPct val="90000"/>
              </a:lnSpc>
            </a:pPr>
            <a:r>
              <a:rPr lang="it-IT" sz="1700" dirty="0"/>
              <a:t>Lutero lascia Worms con un salvacondotto imperiale, mentre la dieta decide di dichiararlo eretico e di bandirlo dall’impero. Il suo protettore Federico il Saggio duca di Sassonia ne organizza il finto rapimento e nasconde Lutero nel castello di Wartburg (maggio 1521-marzo 1522). Qui Lutero porta a termine la traduzione in tedesco della Bibbia. </a:t>
            </a:r>
          </a:p>
          <a:p>
            <a:pPr>
              <a:lnSpc>
                <a:spcPct val="90000"/>
              </a:lnSpc>
            </a:pPr>
            <a:endParaRPr lang="it-IT" sz="1700" dirty="0"/>
          </a:p>
        </p:txBody>
      </p:sp>
    </p:spTree>
    <p:extLst>
      <p:ext uri="{BB962C8B-B14F-4D97-AF65-F5344CB8AC3E}">
        <p14:creationId xmlns:p14="http://schemas.microsoft.com/office/powerpoint/2010/main" val="2081706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85799" y="1150076"/>
            <a:ext cx="3659389" cy="4557849"/>
          </a:xfrm>
        </p:spPr>
        <p:txBody>
          <a:bodyPr>
            <a:normAutofit/>
          </a:bodyPr>
          <a:lstStyle/>
          <a:p>
            <a:pPr algn="r"/>
            <a:r>
              <a:rPr lang="it-IT" dirty="0"/>
              <a:t>Diffusione delle idee luterane</a:t>
            </a:r>
            <a:endParaRPr lang="it-IT"/>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idx="1"/>
          </p:nvPr>
        </p:nvSpPr>
        <p:spPr>
          <a:xfrm>
            <a:off x="5170690" y="974711"/>
            <a:ext cx="6517543" cy="4557849"/>
          </a:xfrm>
        </p:spPr>
        <p:txBody>
          <a:bodyPr>
            <a:normAutofit/>
          </a:bodyPr>
          <a:lstStyle/>
          <a:p>
            <a:r>
              <a:rPr lang="it-IT" dirty="0"/>
              <a:t>Mentre Lutero è nascosto a Wartburg, </a:t>
            </a:r>
            <a:r>
              <a:rPr lang="it-IT" dirty="0" err="1"/>
              <a:t>Carlostadio</a:t>
            </a:r>
            <a:r>
              <a:rPr lang="it-IT" dirty="0"/>
              <a:t> e </a:t>
            </a:r>
            <a:r>
              <a:rPr lang="it-IT" dirty="0" err="1"/>
              <a:t>Zwilling</a:t>
            </a:r>
            <a:r>
              <a:rPr lang="it-IT" dirty="0"/>
              <a:t> introducono riforme radicali a </a:t>
            </a:r>
            <a:r>
              <a:rPr lang="it-IT" dirty="0" err="1"/>
              <a:t>Wittemberg</a:t>
            </a:r>
            <a:r>
              <a:rPr lang="it-IT" dirty="0"/>
              <a:t> ed in altre zone della Sassonia (nonostante i tentativi di moderazione di Melantone): abolizione della Messa (sostituita con il culto in tedesco, incentrato sulla predicazione), comunione sotto le due specie, abolizione del celibato e dei voti monastici, distruzione delle immagini e degli oggetti di culto. </a:t>
            </a:r>
          </a:p>
          <a:p>
            <a:r>
              <a:rPr lang="it-IT" dirty="0"/>
              <a:t>Lutero si dissocia e fa esiliare </a:t>
            </a:r>
            <a:r>
              <a:rPr lang="it-IT" dirty="0" err="1"/>
              <a:t>Carlostadio</a:t>
            </a:r>
            <a:r>
              <a:rPr lang="it-IT" dirty="0"/>
              <a:t>. </a:t>
            </a:r>
          </a:p>
          <a:p>
            <a:r>
              <a:rPr lang="it-IT" dirty="0"/>
              <a:t>Dal 1525 si registrano le prime adesioni dei prìncipi territoriali:</a:t>
            </a:r>
          </a:p>
          <a:p>
            <a:pPr lvl="1"/>
            <a:r>
              <a:rPr lang="it-IT" dirty="0"/>
              <a:t>Alberto di Brandeburgo (omonimo), gran maestro dell’Ordine Teutonico, secolarizza l’ordine e si proclama duca di Prussia.</a:t>
            </a:r>
          </a:p>
          <a:p>
            <a:pPr lvl="1"/>
            <a:r>
              <a:rPr lang="it-IT" dirty="0"/>
              <a:t>Così anche Giovanni principe di Sassonia, il langravio d’Assia, il principe di Anhalt, i duchi di </a:t>
            </a:r>
            <a:r>
              <a:rPr lang="it-IT" dirty="0" err="1"/>
              <a:t>Lueneburg</a:t>
            </a:r>
            <a:r>
              <a:rPr lang="it-IT" dirty="0"/>
              <a:t>, di </a:t>
            </a:r>
            <a:r>
              <a:rPr lang="it-IT" dirty="0" err="1"/>
              <a:t>Wittemberg</a:t>
            </a:r>
            <a:r>
              <a:rPr lang="it-IT" dirty="0"/>
              <a:t>, di </a:t>
            </a:r>
            <a:r>
              <a:rPr lang="it-IT" dirty="0" err="1"/>
              <a:t>Cléves</a:t>
            </a:r>
            <a:r>
              <a:rPr lang="it-IT" dirty="0"/>
              <a:t>, del </a:t>
            </a:r>
            <a:r>
              <a:rPr lang="it-IT" dirty="0" err="1"/>
              <a:t>Brunschweig</a:t>
            </a:r>
            <a:r>
              <a:rPr lang="it-IT" dirty="0"/>
              <a:t> e il principe elettore del Palatinato</a:t>
            </a:r>
          </a:p>
        </p:txBody>
      </p:sp>
    </p:spTree>
    <p:extLst>
      <p:ext uri="{BB962C8B-B14F-4D97-AF65-F5344CB8AC3E}">
        <p14:creationId xmlns:p14="http://schemas.microsoft.com/office/powerpoint/2010/main" val="160205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6B5BE70-4451-4286-9D79-27C26F755F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176C668-3F88-414B-AAEE-1785E38D5D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olo 1"/>
          <p:cNvSpPr>
            <a:spLocks noGrp="1"/>
          </p:cNvSpPr>
          <p:nvPr>
            <p:ph type="title"/>
          </p:nvPr>
        </p:nvSpPr>
        <p:spPr>
          <a:xfrm>
            <a:off x="5941228" y="1151677"/>
            <a:ext cx="5218897" cy="4554647"/>
          </a:xfrm>
        </p:spPr>
        <p:txBody>
          <a:bodyPr anchor="ctr">
            <a:normAutofit/>
          </a:bodyPr>
          <a:lstStyle/>
          <a:p>
            <a:r>
              <a:rPr lang="it-IT" sz="4800"/>
              <a:t>La rivolta degli anabattisti</a:t>
            </a:r>
          </a:p>
        </p:txBody>
      </p:sp>
      <p:sp>
        <p:nvSpPr>
          <p:cNvPr id="12" name="Freeform: Shape 11">
            <a:extLst>
              <a:ext uri="{FF2B5EF4-FFF2-40B4-BE49-F238E27FC236}">
                <a16:creationId xmlns:a16="http://schemas.microsoft.com/office/drawing/2014/main" id="{D58C5A54-E70B-4B9B-A7FE-D3A05561BF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297762" cy="6858000"/>
          </a:xfrm>
          <a:custGeom>
            <a:avLst/>
            <a:gdLst>
              <a:gd name="connsiteX0" fmla="*/ 5297762 w 5297762"/>
              <a:gd name="connsiteY0" fmla="*/ 0 h 6858000"/>
              <a:gd name="connsiteX1" fmla="*/ 4654296 w 5297762"/>
              <a:gd name="connsiteY1" fmla="*/ 0 h 6858000"/>
              <a:gd name="connsiteX2" fmla="*/ 4470448 w 5297762"/>
              <a:gd name="connsiteY2" fmla="*/ 0 h 6858000"/>
              <a:gd name="connsiteX3" fmla="*/ 0 w 5297762"/>
              <a:gd name="connsiteY3" fmla="*/ 0 h 6858000"/>
              <a:gd name="connsiteX4" fmla="*/ 0 w 5297762"/>
              <a:gd name="connsiteY4" fmla="*/ 70650 h 6858000"/>
              <a:gd name="connsiteX5" fmla="*/ 13678 w 5297762"/>
              <a:gd name="connsiteY5" fmla="*/ 155673 h 6858000"/>
              <a:gd name="connsiteX6" fmla="*/ 37547 w 5297762"/>
              <a:gd name="connsiteY6" fmla="*/ 310664 h 6858000"/>
              <a:gd name="connsiteX7" fmla="*/ 60911 w 5297762"/>
              <a:gd name="connsiteY7" fmla="*/ 466340 h 6858000"/>
              <a:gd name="connsiteX8" fmla="*/ 80914 w 5297762"/>
              <a:gd name="connsiteY8" fmla="*/ 622703 h 6858000"/>
              <a:gd name="connsiteX9" fmla="*/ 101085 w 5297762"/>
              <a:gd name="connsiteY9" fmla="*/ 778379 h 6858000"/>
              <a:gd name="connsiteX10" fmla="*/ 119911 w 5297762"/>
              <a:gd name="connsiteY10" fmla="*/ 934742 h 6858000"/>
              <a:gd name="connsiteX11" fmla="*/ 136047 w 5297762"/>
              <a:gd name="connsiteY11" fmla="*/ 1089047 h 6858000"/>
              <a:gd name="connsiteX12" fmla="*/ 151343 w 5297762"/>
              <a:gd name="connsiteY12" fmla="*/ 1245409 h 6858000"/>
              <a:gd name="connsiteX13" fmla="*/ 165295 w 5297762"/>
              <a:gd name="connsiteY13" fmla="*/ 1401086 h 6858000"/>
              <a:gd name="connsiteX14" fmla="*/ 177397 w 5297762"/>
              <a:gd name="connsiteY14" fmla="*/ 1554019 h 6858000"/>
              <a:gd name="connsiteX15" fmla="*/ 189500 w 5297762"/>
              <a:gd name="connsiteY15" fmla="*/ 1709010 h 6858000"/>
              <a:gd name="connsiteX16" fmla="*/ 199585 w 5297762"/>
              <a:gd name="connsiteY16" fmla="*/ 1861943 h 6858000"/>
              <a:gd name="connsiteX17" fmla="*/ 207485 w 5297762"/>
              <a:gd name="connsiteY17" fmla="*/ 2014877 h 6858000"/>
              <a:gd name="connsiteX18" fmla="*/ 215722 w 5297762"/>
              <a:gd name="connsiteY18" fmla="*/ 2167124 h 6858000"/>
              <a:gd name="connsiteX19" fmla="*/ 222613 w 5297762"/>
              <a:gd name="connsiteY19" fmla="*/ 2318000 h 6858000"/>
              <a:gd name="connsiteX20" fmla="*/ 227488 w 5297762"/>
              <a:gd name="connsiteY20" fmla="*/ 2467505 h 6858000"/>
              <a:gd name="connsiteX21" fmla="*/ 231690 w 5297762"/>
              <a:gd name="connsiteY21" fmla="*/ 2617009 h 6858000"/>
              <a:gd name="connsiteX22" fmla="*/ 235724 w 5297762"/>
              <a:gd name="connsiteY22" fmla="*/ 2765142 h 6858000"/>
              <a:gd name="connsiteX23" fmla="*/ 237573 w 5297762"/>
              <a:gd name="connsiteY23" fmla="*/ 2911217 h 6858000"/>
              <a:gd name="connsiteX24" fmla="*/ 239590 w 5297762"/>
              <a:gd name="connsiteY24" fmla="*/ 3057293 h 6858000"/>
              <a:gd name="connsiteX25" fmla="*/ 240599 w 5297762"/>
              <a:gd name="connsiteY25" fmla="*/ 3201311 h 6858000"/>
              <a:gd name="connsiteX26" fmla="*/ 239590 w 5297762"/>
              <a:gd name="connsiteY26" fmla="*/ 3343957 h 6858000"/>
              <a:gd name="connsiteX27" fmla="*/ 239590 w 5297762"/>
              <a:gd name="connsiteY27" fmla="*/ 3485232 h 6858000"/>
              <a:gd name="connsiteX28" fmla="*/ 237573 w 5297762"/>
              <a:gd name="connsiteY28" fmla="*/ 3625135 h 6858000"/>
              <a:gd name="connsiteX29" fmla="*/ 234548 w 5297762"/>
              <a:gd name="connsiteY29" fmla="*/ 3762295 h 6858000"/>
              <a:gd name="connsiteX30" fmla="*/ 231690 w 5297762"/>
              <a:gd name="connsiteY30" fmla="*/ 3898083 h 6858000"/>
              <a:gd name="connsiteX31" fmla="*/ 228496 w 5297762"/>
              <a:gd name="connsiteY31" fmla="*/ 4031129 h 6858000"/>
              <a:gd name="connsiteX32" fmla="*/ 223622 w 5297762"/>
              <a:gd name="connsiteY32" fmla="*/ 4163488 h 6858000"/>
              <a:gd name="connsiteX33" fmla="*/ 218411 w 5297762"/>
              <a:gd name="connsiteY33" fmla="*/ 4293789 h 6858000"/>
              <a:gd name="connsiteX34" fmla="*/ 213705 w 5297762"/>
              <a:gd name="connsiteY34" fmla="*/ 4421348 h 6858000"/>
              <a:gd name="connsiteX35" fmla="*/ 200425 w 5297762"/>
              <a:gd name="connsiteY35" fmla="*/ 4670294 h 6858000"/>
              <a:gd name="connsiteX36" fmla="*/ 186306 w 5297762"/>
              <a:gd name="connsiteY36" fmla="*/ 4908952 h 6858000"/>
              <a:gd name="connsiteX37" fmla="*/ 171514 w 5297762"/>
              <a:gd name="connsiteY37" fmla="*/ 5138009 h 6858000"/>
              <a:gd name="connsiteX38" fmla="*/ 155209 w 5297762"/>
              <a:gd name="connsiteY38" fmla="*/ 5354722 h 6858000"/>
              <a:gd name="connsiteX39" fmla="*/ 138232 w 5297762"/>
              <a:gd name="connsiteY39" fmla="*/ 5561834 h 6858000"/>
              <a:gd name="connsiteX40" fmla="*/ 119911 w 5297762"/>
              <a:gd name="connsiteY40" fmla="*/ 5753858 h 6858000"/>
              <a:gd name="connsiteX41" fmla="*/ 101925 w 5297762"/>
              <a:gd name="connsiteY41" fmla="*/ 5934223 h 6858000"/>
              <a:gd name="connsiteX42" fmla="*/ 83940 w 5297762"/>
              <a:gd name="connsiteY42" fmla="*/ 6100187 h 6858000"/>
              <a:gd name="connsiteX43" fmla="*/ 66963 w 5297762"/>
              <a:gd name="connsiteY43" fmla="*/ 6252434 h 6858000"/>
              <a:gd name="connsiteX44" fmla="*/ 50826 w 5297762"/>
              <a:gd name="connsiteY44" fmla="*/ 6387537 h 6858000"/>
              <a:gd name="connsiteX45" fmla="*/ 35530 w 5297762"/>
              <a:gd name="connsiteY45" fmla="*/ 6509609 h 6858000"/>
              <a:gd name="connsiteX46" fmla="*/ 22755 w 5297762"/>
              <a:gd name="connsiteY46" fmla="*/ 6612479 h 6858000"/>
              <a:gd name="connsiteX47" fmla="*/ 10653 w 5297762"/>
              <a:gd name="connsiteY47" fmla="*/ 6698890 h 6858000"/>
              <a:gd name="connsiteX48" fmla="*/ 0 w 5297762"/>
              <a:gd name="connsiteY48" fmla="*/ 6771890 h 6858000"/>
              <a:gd name="connsiteX49" fmla="*/ 0 w 5297762"/>
              <a:gd name="connsiteY49" fmla="*/ 6858000 h 6858000"/>
              <a:gd name="connsiteX50" fmla="*/ 4470448 w 5297762"/>
              <a:gd name="connsiteY50" fmla="*/ 6858000 h 6858000"/>
              <a:gd name="connsiteX51" fmla="*/ 4654296 w 5297762"/>
              <a:gd name="connsiteY51" fmla="*/ 6858000 h 6858000"/>
              <a:gd name="connsiteX52" fmla="*/ 5297762 w 5297762"/>
              <a:gd name="connsiteY5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297762" h="6858000">
                <a:moveTo>
                  <a:pt x="5297762" y="0"/>
                </a:moveTo>
                <a:lnTo>
                  <a:pt x="4654296" y="0"/>
                </a:lnTo>
                <a:lnTo>
                  <a:pt x="4470448" y="0"/>
                </a:lnTo>
                <a:lnTo>
                  <a:pt x="0" y="0"/>
                </a:lnTo>
                <a:lnTo>
                  <a:pt x="0" y="70650"/>
                </a:lnTo>
                <a:lnTo>
                  <a:pt x="13678" y="155673"/>
                </a:lnTo>
                <a:lnTo>
                  <a:pt x="37547" y="310664"/>
                </a:lnTo>
                <a:lnTo>
                  <a:pt x="60911" y="466340"/>
                </a:lnTo>
                <a:lnTo>
                  <a:pt x="80914" y="622703"/>
                </a:lnTo>
                <a:lnTo>
                  <a:pt x="101085" y="778379"/>
                </a:lnTo>
                <a:lnTo>
                  <a:pt x="119911" y="934742"/>
                </a:lnTo>
                <a:lnTo>
                  <a:pt x="136047" y="1089047"/>
                </a:lnTo>
                <a:lnTo>
                  <a:pt x="151343" y="1245409"/>
                </a:lnTo>
                <a:lnTo>
                  <a:pt x="165295" y="1401086"/>
                </a:lnTo>
                <a:lnTo>
                  <a:pt x="177397" y="1554019"/>
                </a:lnTo>
                <a:lnTo>
                  <a:pt x="189500" y="1709010"/>
                </a:lnTo>
                <a:lnTo>
                  <a:pt x="199585" y="1861943"/>
                </a:lnTo>
                <a:lnTo>
                  <a:pt x="207485" y="2014877"/>
                </a:lnTo>
                <a:lnTo>
                  <a:pt x="215722" y="2167124"/>
                </a:lnTo>
                <a:lnTo>
                  <a:pt x="222613" y="2318000"/>
                </a:lnTo>
                <a:lnTo>
                  <a:pt x="227488" y="2467505"/>
                </a:lnTo>
                <a:lnTo>
                  <a:pt x="231690" y="2617009"/>
                </a:lnTo>
                <a:lnTo>
                  <a:pt x="235724" y="2765142"/>
                </a:lnTo>
                <a:lnTo>
                  <a:pt x="237573" y="2911217"/>
                </a:lnTo>
                <a:lnTo>
                  <a:pt x="239590" y="3057293"/>
                </a:lnTo>
                <a:lnTo>
                  <a:pt x="240599" y="3201311"/>
                </a:lnTo>
                <a:lnTo>
                  <a:pt x="239590" y="3343957"/>
                </a:lnTo>
                <a:lnTo>
                  <a:pt x="239590" y="3485232"/>
                </a:lnTo>
                <a:lnTo>
                  <a:pt x="237573" y="3625135"/>
                </a:lnTo>
                <a:lnTo>
                  <a:pt x="234548" y="3762295"/>
                </a:lnTo>
                <a:lnTo>
                  <a:pt x="231690" y="3898083"/>
                </a:lnTo>
                <a:lnTo>
                  <a:pt x="228496" y="4031129"/>
                </a:lnTo>
                <a:lnTo>
                  <a:pt x="223622" y="4163488"/>
                </a:lnTo>
                <a:lnTo>
                  <a:pt x="218411" y="4293789"/>
                </a:lnTo>
                <a:lnTo>
                  <a:pt x="213705" y="4421348"/>
                </a:lnTo>
                <a:lnTo>
                  <a:pt x="200425" y="4670294"/>
                </a:lnTo>
                <a:lnTo>
                  <a:pt x="186306" y="4908952"/>
                </a:lnTo>
                <a:lnTo>
                  <a:pt x="171514" y="5138009"/>
                </a:lnTo>
                <a:lnTo>
                  <a:pt x="155209" y="5354722"/>
                </a:lnTo>
                <a:lnTo>
                  <a:pt x="138232" y="5561834"/>
                </a:lnTo>
                <a:lnTo>
                  <a:pt x="119911" y="5753858"/>
                </a:lnTo>
                <a:lnTo>
                  <a:pt x="101925" y="5934223"/>
                </a:lnTo>
                <a:lnTo>
                  <a:pt x="83940" y="6100187"/>
                </a:lnTo>
                <a:lnTo>
                  <a:pt x="66963" y="6252434"/>
                </a:lnTo>
                <a:lnTo>
                  <a:pt x="50826" y="6387537"/>
                </a:lnTo>
                <a:lnTo>
                  <a:pt x="35530" y="6509609"/>
                </a:lnTo>
                <a:lnTo>
                  <a:pt x="22755" y="6612479"/>
                </a:lnTo>
                <a:lnTo>
                  <a:pt x="10653" y="6698890"/>
                </a:lnTo>
                <a:lnTo>
                  <a:pt x="0" y="6771890"/>
                </a:lnTo>
                <a:lnTo>
                  <a:pt x="0" y="6858000"/>
                </a:lnTo>
                <a:lnTo>
                  <a:pt x="4470448" y="6858000"/>
                </a:lnTo>
                <a:lnTo>
                  <a:pt x="4654296" y="6858000"/>
                </a:lnTo>
                <a:lnTo>
                  <a:pt x="5297762" y="6858000"/>
                </a:lnTo>
                <a:close/>
              </a:path>
            </a:pathLst>
          </a:cu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egnaposto contenuto 2"/>
          <p:cNvSpPr>
            <a:spLocks noGrp="1"/>
          </p:cNvSpPr>
          <p:nvPr>
            <p:ph idx="1"/>
          </p:nvPr>
        </p:nvSpPr>
        <p:spPr>
          <a:xfrm>
            <a:off x="685802" y="1151677"/>
            <a:ext cx="3968492" cy="4718897"/>
          </a:xfrm>
        </p:spPr>
        <p:txBody>
          <a:bodyPr anchor="ctr">
            <a:normAutofit/>
          </a:bodyPr>
          <a:lstStyle/>
          <a:p>
            <a:r>
              <a:rPr lang="it-IT" dirty="0"/>
              <a:t>A Zwickau due tessitori di stoffa, </a:t>
            </a:r>
            <a:r>
              <a:rPr lang="it-IT" dirty="0" err="1"/>
              <a:t>Storch</a:t>
            </a:r>
            <a:r>
              <a:rPr lang="it-IT" dirty="0"/>
              <a:t> e </a:t>
            </a:r>
            <a:r>
              <a:rPr lang="it-IT" dirty="0" err="1"/>
              <a:t>Drechsel</a:t>
            </a:r>
            <a:r>
              <a:rPr lang="it-IT" dirty="0"/>
              <a:t>, insieme a un ex-discepolo di Melantone, </a:t>
            </a:r>
            <a:r>
              <a:rPr lang="it-IT" dirty="0" err="1"/>
              <a:t>Stuebner</a:t>
            </a:r>
            <a:r>
              <a:rPr lang="it-IT" dirty="0"/>
              <a:t>, nel 1522 danno inizio a un movimento religioso e sociale, in cui l’elemento distintivo è la negazione della validità del </a:t>
            </a:r>
            <a:r>
              <a:rPr lang="it-IT" dirty="0" err="1"/>
              <a:t>pedobattesimo</a:t>
            </a:r>
            <a:r>
              <a:rPr lang="it-IT" dirty="0"/>
              <a:t>. Nel 1524 la rivolta viene soffocata, ma nel 1534 il movimento riappare a Muenster (Westfalia), dove viene instaurata una repubblica teocratica, con l’abolizione della proprietà privata e l’introduzione della poligamia.</a:t>
            </a:r>
          </a:p>
        </p:txBody>
      </p:sp>
    </p:spTree>
    <p:extLst>
      <p:ext uri="{BB962C8B-B14F-4D97-AF65-F5344CB8AC3E}">
        <p14:creationId xmlns:p14="http://schemas.microsoft.com/office/powerpoint/2010/main" val="407230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3"/>
          <a:stretch>
            <a:fillRect/>
          </a:stretch>
        </p:blipFill>
        <p:spPr>
          <a:xfrm>
            <a:off x="643464" y="1087855"/>
            <a:ext cx="6897878" cy="4691571"/>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5" name="Rettangolo 4"/>
          <p:cNvSpPr/>
          <p:nvPr/>
        </p:nvSpPr>
        <p:spPr>
          <a:xfrm>
            <a:off x="7865806" y="1087855"/>
            <a:ext cx="3706762" cy="5135964"/>
          </a:xfrm>
          <a:prstGeom prst="rect">
            <a:avLst/>
          </a:prstGeom>
        </p:spPr>
        <p:txBody>
          <a:bodyPr vert="horz" lIns="91440" tIns="45720" rIns="91440" bIns="45720" rtlCol="0" anchor="ctr">
            <a:normAutofit/>
          </a:bodyPr>
          <a:lstStyle/>
          <a:p>
            <a:pPr>
              <a:lnSpc>
                <a:spcPct val="90000"/>
              </a:lnSpc>
              <a:spcAft>
                <a:spcPts val="1000"/>
              </a:spcAft>
              <a:buClr>
                <a:schemeClr val="tx1"/>
              </a:buClr>
              <a:buSzPct val="100000"/>
              <a:buFont typeface="Arial"/>
              <a:buChar char="•"/>
            </a:pPr>
            <a:r>
              <a:rPr lang="en-US" sz="1700" b="1" i="1" dirty="0"/>
              <a:t>"La </a:t>
            </a:r>
            <a:r>
              <a:rPr lang="en-US" sz="1700" b="1" i="1" dirty="0" err="1"/>
              <a:t>predica</a:t>
            </a:r>
            <a:r>
              <a:rPr lang="en-US" sz="1700" b="1" i="1" dirty="0"/>
              <a:t> di Giovanni Battista" di Pieter Bruegel il Vecchio (1566). </a:t>
            </a:r>
          </a:p>
          <a:p>
            <a:pPr>
              <a:lnSpc>
                <a:spcPct val="90000"/>
              </a:lnSpc>
              <a:spcAft>
                <a:spcPts val="1000"/>
              </a:spcAft>
              <a:buClr>
                <a:schemeClr val="tx1"/>
              </a:buClr>
              <a:buSzPct val="100000"/>
              <a:buFont typeface="Arial"/>
              <a:buChar char="•"/>
            </a:pPr>
            <a:br>
              <a:rPr lang="en-US" sz="1700" dirty="0"/>
            </a:br>
            <a:r>
              <a:rPr lang="en-US" sz="1700" b="1" dirty="0" err="1"/>
              <a:t>Probabilmente</a:t>
            </a:r>
            <a:r>
              <a:rPr lang="en-US" sz="1700" b="1" dirty="0"/>
              <a:t> </a:t>
            </a:r>
            <a:r>
              <a:rPr lang="en-US" sz="1700" b="1" dirty="0" err="1"/>
              <a:t>nel</a:t>
            </a:r>
            <a:r>
              <a:rPr lang="en-US" sz="1700" b="1" dirty="0"/>
              <a:t> </a:t>
            </a:r>
            <a:r>
              <a:rPr lang="en-US" sz="1700" b="1" dirty="0" err="1"/>
              <a:t>rappresentare</a:t>
            </a:r>
            <a:r>
              <a:rPr lang="en-US" sz="1700" b="1" dirty="0"/>
              <a:t> la scena </a:t>
            </a:r>
            <a:r>
              <a:rPr lang="en-US" sz="1700" b="1" dirty="0" err="1"/>
              <a:t>all'artista</a:t>
            </a:r>
            <a:r>
              <a:rPr lang="en-US" sz="1700" b="1" dirty="0"/>
              <a:t> </a:t>
            </a:r>
            <a:r>
              <a:rPr lang="en-US" sz="1700" b="1" dirty="0" err="1"/>
              <a:t>venne</a:t>
            </a:r>
            <a:r>
              <a:rPr lang="en-US" sz="1700" b="1" dirty="0"/>
              <a:t> </a:t>
            </a:r>
            <a:r>
              <a:rPr lang="en-US" sz="1700" b="1" dirty="0" err="1"/>
              <a:t>chiesto</a:t>
            </a:r>
            <a:r>
              <a:rPr lang="en-US" sz="1700" b="1" dirty="0"/>
              <a:t> di </a:t>
            </a:r>
            <a:r>
              <a:rPr lang="en-US" sz="1700" b="1" dirty="0" err="1"/>
              <a:t>ricordare</a:t>
            </a:r>
            <a:r>
              <a:rPr lang="en-US" sz="1700" b="1" dirty="0"/>
              <a:t> </a:t>
            </a:r>
            <a:r>
              <a:rPr lang="en-US" sz="1700" b="1" dirty="0" err="1"/>
              <a:t>una</a:t>
            </a:r>
            <a:r>
              <a:rPr lang="en-US" sz="1700" b="1" dirty="0"/>
              <a:t> </a:t>
            </a:r>
            <a:r>
              <a:rPr lang="en-US" sz="1700" b="1" dirty="0" err="1"/>
              <a:t>riunione</a:t>
            </a:r>
            <a:r>
              <a:rPr lang="en-US" sz="1700" b="1" dirty="0"/>
              <a:t> di </a:t>
            </a:r>
            <a:r>
              <a:rPr lang="en-US" sz="1700" b="1" dirty="0" err="1"/>
              <a:t>anabattisti</a:t>
            </a:r>
            <a:r>
              <a:rPr lang="en-US" sz="1700" b="1" dirty="0"/>
              <a:t>, </a:t>
            </a:r>
            <a:r>
              <a:rPr lang="en-US" sz="1700" b="1" dirty="0" err="1"/>
              <a:t>inserendovi</a:t>
            </a:r>
            <a:r>
              <a:rPr lang="en-US" sz="1700" b="1" dirty="0"/>
              <a:t> </a:t>
            </a:r>
            <a:r>
              <a:rPr lang="en-US" sz="1700" b="1" dirty="0" err="1"/>
              <a:t>numerosi</a:t>
            </a:r>
            <a:r>
              <a:rPr lang="en-US" sz="1700" b="1" dirty="0"/>
              <a:t> </a:t>
            </a:r>
            <a:r>
              <a:rPr lang="en-US" sz="1700" b="1" dirty="0" err="1"/>
              <a:t>ritratti</a:t>
            </a:r>
            <a:r>
              <a:rPr lang="en-US" sz="1700" b="1" dirty="0"/>
              <a:t> di </a:t>
            </a:r>
            <a:r>
              <a:rPr lang="en-US" sz="1700" b="1" dirty="0" err="1"/>
              <a:t>contemporanei</a:t>
            </a:r>
            <a:r>
              <a:rPr lang="en-US" sz="1700" b="1" dirty="0"/>
              <a:t>. </a:t>
            </a:r>
            <a:r>
              <a:rPr lang="en-US" sz="1700" b="1" dirty="0" err="1"/>
              <a:t>Queste</a:t>
            </a:r>
            <a:r>
              <a:rPr lang="en-US" sz="1700" b="1" dirty="0"/>
              <a:t> </a:t>
            </a:r>
            <a:r>
              <a:rPr lang="en-US" sz="1700" b="1" dirty="0" err="1"/>
              <a:t>pacifiche</a:t>
            </a:r>
            <a:r>
              <a:rPr lang="en-US" sz="1700" b="1" dirty="0"/>
              <a:t> e </a:t>
            </a:r>
            <a:r>
              <a:rPr lang="en-US" sz="1700" b="1" dirty="0" err="1"/>
              <a:t>solidali</a:t>
            </a:r>
            <a:r>
              <a:rPr lang="en-US" sz="1700" b="1" dirty="0"/>
              <a:t> </a:t>
            </a:r>
            <a:r>
              <a:rPr lang="en-US" sz="1700" b="1" dirty="0" err="1"/>
              <a:t>comunità</a:t>
            </a:r>
            <a:r>
              <a:rPr lang="en-US" sz="1700" b="1" dirty="0"/>
              <a:t>, </a:t>
            </a:r>
            <a:r>
              <a:rPr lang="en-US" sz="1700" b="1" dirty="0" err="1"/>
              <a:t>che</a:t>
            </a:r>
            <a:r>
              <a:rPr lang="en-US" sz="1700" b="1" dirty="0"/>
              <a:t> </a:t>
            </a:r>
            <a:r>
              <a:rPr lang="en-US" sz="1700" b="1" dirty="0" err="1"/>
              <a:t>erano</a:t>
            </a:r>
            <a:r>
              <a:rPr lang="en-US" sz="1700" b="1" dirty="0"/>
              <a:t> </a:t>
            </a:r>
            <a:r>
              <a:rPr lang="en-US" sz="1700" b="1" dirty="0" err="1"/>
              <a:t>costrette</a:t>
            </a:r>
            <a:r>
              <a:rPr lang="en-US" sz="1700" b="1" dirty="0"/>
              <a:t> </a:t>
            </a:r>
            <a:r>
              <a:rPr lang="en-US" sz="1700" b="1" dirty="0" err="1"/>
              <a:t>dalla</a:t>
            </a:r>
            <a:r>
              <a:rPr lang="en-US" sz="1700" b="1" dirty="0"/>
              <a:t> </a:t>
            </a:r>
            <a:r>
              <a:rPr lang="en-US" sz="1700" b="1" dirty="0" err="1"/>
              <a:t>persecuzione</a:t>
            </a:r>
            <a:r>
              <a:rPr lang="en-US" sz="1700" b="1" dirty="0"/>
              <a:t> a </a:t>
            </a:r>
            <a:r>
              <a:rPr lang="en-US" sz="1700" b="1" dirty="0" err="1"/>
              <a:t>riunirsi</a:t>
            </a:r>
            <a:r>
              <a:rPr lang="en-US" sz="1700" b="1" dirty="0"/>
              <a:t> </a:t>
            </a:r>
            <a:r>
              <a:rPr lang="en-US" sz="1700" b="1" dirty="0" err="1"/>
              <a:t>nei</a:t>
            </a:r>
            <a:r>
              <a:rPr lang="en-US" sz="1700" b="1" dirty="0"/>
              <a:t> </a:t>
            </a:r>
            <a:r>
              <a:rPr lang="en-US" sz="1700" b="1" dirty="0" err="1"/>
              <a:t>boschi</a:t>
            </a:r>
            <a:r>
              <a:rPr lang="en-US" sz="1700" b="1" dirty="0"/>
              <a:t> e verso le </a:t>
            </a:r>
            <a:r>
              <a:rPr lang="en-US" sz="1700" b="1" dirty="0" err="1"/>
              <a:t>quali</a:t>
            </a:r>
            <a:r>
              <a:rPr lang="en-US" sz="1700" b="1" dirty="0"/>
              <a:t> lo </a:t>
            </a:r>
            <a:r>
              <a:rPr lang="en-US" sz="1700" b="1" dirty="0" err="1"/>
              <a:t>stesso</a:t>
            </a:r>
            <a:r>
              <a:rPr lang="en-US" sz="1700" b="1" dirty="0"/>
              <a:t> </a:t>
            </a:r>
            <a:r>
              <a:rPr lang="en-US" sz="1700" b="1" dirty="0" err="1"/>
              <a:t>autore</a:t>
            </a:r>
            <a:r>
              <a:rPr lang="en-US" sz="1700" b="1" dirty="0"/>
              <a:t> </a:t>
            </a:r>
            <a:r>
              <a:rPr lang="en-US" sz="1700" b="1" dirty="0" err="1"/>
              <a:t>provava</a:t>
            </a:r>
            <a:r>
              <a:rPr lang="en-US" sz="1700" b="1" dirty="0"/>
              <a:t> </a:t>
            </a:r>
            <a:r>
              <a:rPr lang="en-US" sz="1700" b="1" dirty="0" err="1"/>
              <a:t>notevole</a:t>
            </a:r>
            <a:r>
              <a:rPr lang="en-US" sz="1700" b="1" dirty="0"/>
              <a:t> </a:t>
            </a:r>
            <a:r>
              <a:rPr lang="en-US" sz="1700" b="1" dirty="0" err="1"/>
              <a:t>simpatia</a:t>
            </a:r>
            <a:r>
              <a:rPr lang="en-US" sz="1700" b="1" dirty="0"/>
              <a:t>, </a:t>
            </a:r>
            <a:r>
              <a:rPr lang="en-US" sz="1700" b="1" dirty="0" err="1"/>
              <a:t>avevano</a:t>
            </a:r>
            <a:r>
              <a:rPr lang="en-US" sz="1700" b="1" dirty="0"/>
              <a:t> </a:t>
            </a:r>
            <a:r>
              <a:rPr lang="en-US" sz="1700" b="1" dirty="0" err="1"/>
              <a:t>raggiunto</a:t>
            </a:r>
            <a:r>
              <a:rPr lang="en-US" sz="1700" b="1" dirty="0"/>
              <a:t>, </a:t>
            </a:r>
            <a:r>
              <a:rPr lang="en-US" sz="1700" b="1" dirty="0" err="1"/>
              <a:t>nonostante</a:t>
            </a:r>
            <a:r>
              <a:rPr lang="en-US" sz="1700" b="1" dirty="0"/>
              <a:t> la </a:t>
            </a:r>
            <a:r>
              <a:rPr lang="en-US" sz="1700" b="1" dirty="0" err="1"/>
              <a:t>persecuzione</a:t>
            </a:r>
            <a:r>
              <a:rPr lang="en-US" sz="1700" b="1" dirty="0"/>
              <a:t>, </a:t>
            </a:r>
            <a:r>
              <a:rPr lang="en-US" sz="1700" b="1" dirty="0" err="1"/>
              <a:t>una</a:t>
            </a:r>
            <a:r>
              <a:rPr lang="en-US" sz="1700" b="1" dirty="0"/>
              <a:t> </a:t>
            </a:r>
            <a:r>
              <a:rPr lang="en-US" sz="1700" b="1" dirty="0" err="1"/>
              <a:t>notevole</a:t>
            </a:r>
            <a:r>
              <a:rPr lang="en-US" sz="1700" b="1" dirty="0"/>
              <a:t> </a:t>
            </a:r>
            <a:r>
              <a:rPr lang="en-US" sz="1700" b="1" dirty="0" err="1"/>
              <a:t>diffusione</a:t>
            </a:r>
            <a:r>
              <a:rPr lang="en-US" sz="1700" b="1" dirty="0"/>
              <a:t> </a:t>
            </a:r>
            <a:r>
              <a:rPr lang="en-US" sz="1700" b="1" dirty="0" err="1"/>
              <a:t>nelle</a:t>
            </a:r>
            <a:r>
              <a:rPr lang="en-US" sz="1700" b="1" dirty="0"/>
              <a:t> </a:t>
            </a:r>
            <a:r>
              <a:rPr lang="en-US" sz="1700" b="1" dirty="0" err="1"/>
              <a:t>Fiandre</a:t>
            </a:r>
            <a:r>
              <a:rPr lang="en-US" sz="1700" b="1" dirty="0"/>
              <a:t> e </a:t>
            </a:r>
            <a:r>
              <a:rPr lang="en-US" sz="1700" b="1" dirty="0" err="1"/>
              <a:t>nei</a:t>
            </a:r>
            <a:r>
              <a:rPr lang="en-US" sz="1700" b="1" dirty="0"/>
              <a:t> </a:t>
            </a:r>
            <a:r>
              <a:rPr lang="en-US" sz="1700" b="1" dirty="0" err="1"/>
              <a:t>Paesi</a:t>
            </a:r>
            <a:r>
              <a:rPr lang="en-US" sz="1700" b="1" dirty="0"/>
              <a:t> Bassi </a:t>
            </a:r>
            <a:r>
              <a:rPr lang="en-US" sz="1700" b="1" dirty="0" err="1"/>
              <a:t>durante</a:t>
            </a:r>
            <a:r>
              <a:rPr lang="en-US" sz="1700" b="1" dirty="0"/>
              <a:t> </a:t>
            </a:r>
            <a:r>
              <a:rPr lang="en-US" sz="1700" b="1" dirty="0" err="1"/>
              <a:t>i</a:t>
            </a:r>
            <a:r>
              <a:rPr lang="en-US" sz="1700" b="1" dirty="0"/>
              <a:t> </a:t>
            </a:r>
            <a:r>
              <a:rPr lang="en-US" sz="1700" b="1" dirty="0" err="1"/>
              <a:t>decenni</a:t>
            </a:r>
            <a:r>
              <a:rPr lang="en-US" sz="1700" b="1" dirty="0"/>
              <a:t> 1560-1570.</a:t>
            </a:r>
            <a:endParaRPr lang="en-US" sz="1700" b="1" i="0" dirty="0"/>
          </a:p>
        </p:txBody>
      </p:sp>
    </p:spTree>
    <p:extLst>
      <p:ext uri="{BB962C8B-B14F-4D97-AF65-F5344CB8AC3E}">
        <p14:creationId xmlns:p14="http://schemas.microsoft.com/office/powerpoint/2010/main" val="797755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8B2A8B43-E288-418B-8561-C979F7B9CC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p>
        </p:txBody>
      </p:sp>
      <p:pic>
        <p:nvPicPr>
          <p:cNvPr id="15" name="Picture 9">
            <a:extLst>
              <a:ext uri="{FF2B5EF4-FFF2-40B4-BE49-F238E27FC236}">
                <a16:creationId xmlns:a16="http://schemas.microsoft.com/office/drawing/2014/main" id="{82584CD3-40DA-4BB8-B4B7-D8D04BB31B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340568"/>
            <a:ext cx="12188825" cy="6856214"/>
          </a:xfrm>
          <a:prstGeom prst="rect">
            <a:avLst/>
          </a:prstGeom>
        </p:spPr>
      </p:pic>
      <p:sp useBgFill="1">
        <p:nvSpPr>
          <p:cNvPr id="16" name="Freeform: Shape 11">
            <a:extLst>
              <a:ext uri="{FF2B5EF4-FFF2-40B4-BE49-F238E27FC236}">
                <a16:creationId xmlns:a16="http://schemas.microsoft.com/office/drawing/2014/main" id="{F40D237A-4D9F-42DC-BAEB-E07EDD74B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0541643" cy="6858000"/>
          </a:xfrm>
          <a:custGeom>
            <a:avLst/>
            <a:gdLst>
              <a:gd name="connsiteX0" fmla="*/ 10541643 w 10541643"/>
              <a:gd name="connsiteY0" fmla="*/ 0 h 6858000"/>
              <a:gd name="connsiteX1" fmla="*/ 8414569 w 10541643"/>
              <a:gd name="connsiteY1" fmla="*/ 0 h 6858000"/>
              <a:gd name="connsiteX2" fmla="*/ 7787557 w 10541643"/>
              <a:gd name="connsiteY2" fmla="*/ 0 h 6858000"/>
              <a:gd name="connsiteX3" fmla="*/ 5640889 w 10541643"/>
              <a:gd name="connsiteY3" fmla="*/ 0 h 6858000"/>
              <a:gd name="connsiteX4" fmla="*/ 1682914 w 10541643"/>
              <a:gd name="connsiteY4" fmla="*/ 0 h 6858000"/>
              <a:gd name="connsiteX5" fmla="*/ 0 w 10541643"/>
              <a:gd name="connsiteY5" fmla="*/ 6858000 h 6858000"/>
              <a:gd name="connsiteX6" fmla="*/ 5640889 w 10541643"/>
              <a:gd name="connsiteY6" fmla="*/ 6858000 h 6858000"/>
              <a:gd name="connsiteX7" fmla="*/ 6731655 w 10541643"/>
              <a:gd name="connsiteY7" fmla="*/ 6858000 h 6858000"/>
              <a:gd name="connsiteX8" fmla="*/ 7787557 w 10541643"/>
              <a:gd name="connsiteY8" fmla="*/ 6858000 h 6858000"/>
              <a:gd name="connsiteX9" fmla="*/ 8414569 w 10541643"/>
              <a:gd name="connsiteY9" fmla="*/ 6858000 h 6858000"/>
              <a:gd name="connsiteX10" fmla="*/ 10541643 w 10541643"/>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41643" h="6858000">
                <a:moveTo>
                  <a:pt x="10541643" y="0"/>
                </a:moveTo>
                <a:lnTo>
                  <a:pt x="8414569" y="0"/>
                </a:lnTo>
                <a:lnTo>
                  <a:pt x="7787557" y="0"/>
                </a:lnTo>
                <a:lnTo>
                  <a:pt x="5640889" y="0"/>
                </a:lnTo>
                <a:lnTo>
                  <a:pt x="1682914" y="0"/>
                </a:lnTo>
                <a:lnTo>
                  <a:pt x="0" y="6858000"/>
                </a:lnTo>
                <a:lnTo>
                  <a:pt x="5640889" y="6858000"/>
                </a:lnTo>
                <a:lnTo>
                  <a:pt x="6731655" y="6858000"/>
                </a:lnTo>
                <a:lnTo>
                  <a:pt x="7787557" y="6858000"/>
                </a:lnTo>
                <a:lnTo>
                  <a:pt x="8414569" y="6858000"/>
                </a:lnTo>
                <a:lnTo>
                  <a:pt x="10541643"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p:cNvSpPr>
            <a:spLocks noGrp="1"/>
          </p:cNvSpPr>
          <p:nvPr>
            <p:ph type="title"/>
          </p:nvPr>
        </p:nvSpPr>
        <p:spPr>
          <a:xfrm>
            <a:off x="685802" y="609600"/>
            <a:ext cx="7739741" cy="922867"/>
          </a:xfrm>
        </p:spPr>
        <p:txBody>
          <a:bodyPr anchor="b">
            <a:normAutofit/>
          </a:bodyPr>
          <a:lstStyle/>
          <a:p>
            <a:r>
              <a:rPr lang="it-IT" sz="3200"/>
              <a:t>La rivolta dei contadini</a:t>
            </a:r>
          </a:p>
        </p:txBody>
      </p:sp>
      <p:sp>
        <p:nvSpPr>
          <p:cNvPr id="3" name="Segnaposto contenuto 2"/>
          <p:cNvSpPr>
            <a:spLocks noGrp="1"/>
          </p:cNvSpPr>
          <p:nvPr>
            <p:ph idx="1"/>
          </p:nvPr>
        </p:nvSpPr>
        <p:spPr>
          <a:xfrm>
            <a:off x="685803" y="1817423"/>
            <a:ext cx="8305798" cy="3973777"/>
          </a:xfrm>
        </p:spPr>
        <p:txBody>
          <a:bodyPr>
            <a:normAutofit/>
          </a:bodyPr>
          <a:lstStyle/>
          <a:p>
            <a:r>
              <a:rPr lang="it-IT" sz="1700">
                <a:solidFill>
                  <a:schemeClr val="tx1">
                    <a:lumMod val="85000"/>
                    <a:lumOff val="15000"/>
                  </a:schemeClr>
                </a:solidFill>
              </a:rPr>
              <a:t>Nel 1524-1525 scoppia la rivolta dei contadini, innescata dalla predicazione di Thomas Muentzer. Si estende nelle zone centrali e meridionali della Germania e giunge fino all’Austria. I contadini, avanzarono delle richieste inizialmente ragionevoli, ma poi sfuggirono al controllo, e misero a ferro e fuoco campagne e villaggi.</a:t>
            </a:r>
          </a:p>
          <a:p>
            <a:r>
              <a:rPr lang="it-IT" sz="1700">
                <a:solidFill>
                  <a:schemeClr val="tx1">
                    <a:lumMod val="85000"/>
                    <a:lumOff val="15000"/>
                  </a:schemeClr>
                </a:solidFill>
              </a:rPr>
              <a:t>Lutero compone allora l’opuscolo </a:t>
            </a:r>
            <a:r>
              <a:rPr lang="it-IT" sz="1700" i="1">
                <a:solidFill>
                  <a:schemeClr val="tx1">
                    <a:lumMod val="85000"/>
                    <a:lumOff val="15000"/>
                  </a:schemeClr>
                </a:solidFill>
              </a:rPr>
              <a:t>Contro le empie e scellerate dei contadini, </a:t>
            </a:r>
            <a:r>
              <a:rPr lang="it-IT" sz="1700">
                <a:solidFill>
                  <a:schemeClr val="tx1">
                    <a:lumMod val="85000"/>
                    <a:lumOff val="15000"/>
                  </a:schemeClr>
                </a:solidFill>
              </a:rPr>
              <a:t>esortando i principi a reprimere senza pietà la rivolta: «Un uomo ribelle è al bando di Dio e dell’imperatore, cosicchè chi per primo voglia ucciderlo agisce molto rettamente [</a:t>
            </a:r>
            <a:r>
              <a:rPr lang="mr-IN" sz="1700">
                <a:solidFill>
                  <a:schemeClr val="tx1">
                    <a:lumMod val="85000"/>
                    <a:lumOff val="15000"/>
                  </a:schemeClr>
                </a:solidFill>
              </a:rPr>
              <a:t>…</a:t>
            </a:r>
            <a:r>
              <a:rPr lang="it-IT" sz="1700">
                <a:solidFill>
                  <a:schemeClr val="tx1">
                    <a:lumMod val="85000"/>
                    <a:lumOff val="15000"/>
                  </a:schemeClr>
                </a:solidFill>
              </a:rPr>
              <a:t>] Per la qual cosa chiunque lo può colpire, scannare, massacrare in pubblico o in segreto, ponendo conto che nulla può esistere di più velenoso, nocivo e diabolico di un sedizioso, proprio come si deve accoppare un cane rabbioso, perché, se non lo ammazzi, egli ammazzerà te e con te tutto un paese». </a:t>
            </a:r>
          </a:p>
          <a:p>
            <a:r>
              <a:rPr lang="it-IT" sz="1700">
                <a:solidFill>
                  <a:schemeClr val="tx1">
                    <a:lumMod val="85000"/>
                    <a:lumOff val="15000"/>
                  </a:schemeClr>
                </a:solidFill>
              </a:rPr>
              <a:t>I principi intervengono quindi implacabilmente contro i contadini: si passò così dalla “riforma della libertà del cristiano” alla “riforma dei principi”, perché questi (e in generale i politici) presero in mano le redini della situazione.</a:t>
            </a:r>
          </a:p>
        </p:txBody>
      </p:sp>
    </p:spTree>
    <p:extLst>
      <p:ext uri="{BB962C8B-B14F-4D97-AF65-F5344CB8AC3E}">
        <p14:creationId xmlns:p14="http://schemas.microsoft.com/office/powerpoint/2010/main" val="7041108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Martin Lutero - 1</a:t>
            </a:r>
          </a:p>
        </p:txBody>
      </p:sp>
      <p:sp>
        <p:nvSpPr>
          <p:cNvPr id="3" name="Segnaposto contenuto 2"/>
          <p:cNvSpPr>
            <a:spLocks noGrp="1"/>
          </p:cNvSpPr>
          <p:nvPr>
            <p:ph idx="1"/>
          </p:nvPr>
        </p:nvSpPr>
        <p:spPr>
          <a:xfrm>
            <a:off x="1097280" y="1845734"/>
            <a:ext cx="8059420" cy="4415918"/>
          </a:xfrm>
        </p:spPr>
        <p:txBody>
          <a:bodyPr>
            <a:normAutofit/>
          </a:bodyPr>
          <a:lstStyle/>
          <a:p>
            <a:r>
              <a:rPr lang="it-IT" dirty="0"/>
              <a:t>Nasce a </a:t>
            </a:r>
            <a:r>
              <a:rPr lang="it-IT" dirty="0" err="1"/>
              <a:t>Eisleben</a:t>
            </a:r>
            <a:r>
              <a:rPr lang="it-IT" dirty="0"/>
              <a:t>, 10 ottobre 1483.</a:t>
            </a:r>
          </a:p>
          <a:p>
            <a:r>
              <a:rPr lang="it-IT" dirty="0"/>
              <a:t>La famiglia di Lutero è seria, religiosamente impegnata. Il padre è un minatore che ha fatto fortuna: «Fin dalla fanciullezza io ero abituato a dover impallidire e spaventarmi quando sentivo anche solo nominare il nome di Cristo al punto che io lo ritenni un giudice rigido e iroso» </a:t>
            </a:r>
          </a:p>
          <a:p>
            <a:r>
              <a:rPr lang="it-IT" dirty="0"/>
              <a:t>Martino studia a Magdeburgo (1497) , poi a Eisenach (1498-1501), e infine a Erfurt (1501-1505), dove conosce il nominalismo (attraverso la mediazione di Gabriele </a:t>
            </a:r>
            <a:r>
              <a:rPr lang="it-IT" dirty="0" err="1"/>
              <a:t>Biel</a:t>
            </a:r>
            <a:r>
              <a:rPr lang="it-IT" dirty="0"/>
              <a:t>).</a:t>
            </a:r>
          </a:p>
          <a:p>
            <a:r>
              <a:rPr lang="it-IT" dirty="0"/>
              <a:t>Nel maggio del 1505 entra nel convento degli Agostiniani dell’Osservanza della Sassonia, a Erfurt. Viene ordinato sacerdote nel 1507, e nel 1512 consegue il dottorato in teologia. Va a Roma per incarico del suo Ordine e non sembra particolarmente impressionato dalla città rinascimentale di Giulio II. Viene nominato </a:t>
            </a:r>
            <a:r>
              <a:rPr lang="it-IT" dirty="0" err="1"/>
              <a:t>sottopriore</a:t>
            </a:r>
            <a:r>
              <a:rPr lang="it-IT" dirty="0"/>
              <a:t>, prefetto degli studi del convento di Wittenberg, e nel 1515 diventa vicario distrettuale (11 conventi).</a:t>
            </a:r>
          </a:p>
        </p:txBody>
      </p:sp>
      <p:pic>
        <p:nvPicPr>
          <p:cNvPr id="4" name="Immagine 3"/>
          <p:cNvPicPr>
            <a:picLocks noChangeAspect="1"/>
          </p:cNvPicPr>
          <p:nvPr/>
        </p:nvPicPr>
        <p:blipFill>
          <a:blip r:embed="rId3"/>
          <a:stretch>
            <a:fillRect/>
          </a:stretch>
        </p:blipFill>
        <p:spPr>
          <a:xfrm>
            <a:off x="9156700" y="1000661"/>
            <a:ext cx="3035300" cy="2856753"/>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put penna 4">
                <a:extLst>
                  <a:ext uri="{FF2B5EF4-FFF2-40B4-BE49-F238E27FC236}">
                    <a16:creationId xmlns:a16="http://schemas.microsoft.com/office/drawing/2014/main" id="{79FBFBCA-CD86-7678-E115-C366796605CE}"/>
                  </a:ext>
                </a:extLst>
              </p14:cNvPr>
              <p14:cNvContentPartPr/>
              <p14:nvPr/>
            </p14:nvContentPartPr>
            <p14:xfrm>
              <a:off x="4353594" y="2780491"/>
              <a:ext cx="360" cy="360"/>
            </p14:xfrm>
          </p:contentPart>
        </mc:Choice>
        <mc:Fallback xmlns="">
          <p:pic>
            <p:nvPicPr>
              <p:cNvPr id="5" name="Input penna 4">
                <a:extLst>
                  <a:ext uri="{FF2B5EF4-FFF2-40B4-BE49-F238E27FC236}">
                    <a16:creationId xmlns:a16="http://schemas.microsoft.com/office/drawing/2014/main" id="{79FBFBCA-CD86-7678-E115-C366796605CE}"/>
                  </a:ext>
                </a:extLst>
              </p:cNvPr>
              <p:cNvPicPr/>
              <p:nvPr/>
            </p:nvPicPr>
            <p:blipFill>
              <a:blip r:embed="rId5"/>
              <a:stretch>
                <a:fillRect/>
              </a:stretch>
            </p:blipFill>
            <p:spPr>
              <a:xfrm>
                <a:off x="4344954" y="2771851"/>
                <a:ext cx="18000" cy="18000"/>
              </a:xfrm>
              <a:prstGeom prst="rect">
                <a:avLst/>
              </a:prstGeom>
            </p:spPr>
          </p:pic>
        </mc:Fallback>
      </mc:AlternateContent>
    </p:spTree>
    <p:extLst>
      <p:ext uri="{BB962C8B-B14F-4D97-AF65-F5344CB8AC3E}">
        <p14:creationId xmlns:p14="http://schemas.microsoft.com/office/powerpoint/2010/main" val="62748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2962" y="76534"/>
            <a:ext cx="8560340" cy="6738721"/>
          </a:xfrm>
        </p:spPr>
      </p:pic>
    </p:spTree>
    <p:extLst>
      <p:ext uri="{BB962C8B-B14F-4D97-AF65-F5344CB8AC3E}">
        <p14:creationId xmlns:p14="http://schemas.microsoft.com/office/powerpoint/2010/main" val="2119232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955458" y="639097"/>
            <a:ext cx="6593075" cy="1612490"/>
          </a:xfrm>
        </p:spPr>
        <p:txBody>
          <a:bodyPr>
            <a:normAutofit/>
          </a:bodyPr>
          <a:lstStyle/>
          <a:p>
            <a:r>
              <a:rPr lang="it-IT" dirty="0"/>
              <a:t>Il matrimonio di Lutero</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rcRect r="2383"/>
          <a:stretch/>
        </p:blipFill>
        <p:spPr>
          <a:xfrm>
            <a:off x="20" y="975"/>
            <a:ext cx="4635988" cy="6858000"/>
          </a:xfrm>
          <a:prstGeom prst="rect">
            <a:avLst/>
          </a:prstGeom>
        </p:spPr>
      </p:pic>
      <p:sp>
        <p:nvSpPr>
          <p:cNvPr id="3" name="Segnaposto contenuto 2"/>
          <p:cNvSpPr>
            <a:spLocks noGrp="1"/>
          </p:cNvSpPr>
          <p:nvPr>
            <p:ph idx="1"/>
          </p:nvPr>
        </p:nvSpPr>
        <p:spPr>
          <a:xfrm>
            <a:off x="4955458" y="2251587"/>
            <a:ext cx="6593075" cy="3972232"/>
          </a:xfrm>
        </p:spPr>
        <p:txBody>
          <a:bodyPr>
            <a:normAutofit/>
          </a:bodyPr>
          <a:lstStyle/>
          <a:p>
            <a:r>
              <a:rPr lang="it-IT" dirty="0"/>
              <a:t>Il 13 giugno 1525 Lutero sposa l’ex-monaca cistercense Caterina von Bora: l’opinione pubblica del tempo interpreta l’evento come un rifugiarsi di Lutero nel privato, e la sua figura ne fu sminuita: molti sostenitori lo abbandonarono per aggregarsi a gruppi più radicali come gli anabattisti.</a:t>
            </a:r>
          </a:p>
          <a:p>
            <a:r>
              <a:rPr lang="it-IT" dirty="0"/>
              <a:t>In questo periodo Lutero si distacca definitivamente dall’umanesimo e in particolare da Erasmo, con il quale aveva dibattuto sulla questione del </a:t>
            </a:r>
            <a:r>
              <a:rPr lang="it-IT" i="1" dirty="0"/>
              <a:t>libero arbitrio</a:t>
            </a:r>
            <a:r>
              <a:rPr lang="it-IT" dirty="0"/>
              <a:t>. </a:t>
            </a:r>
          </a:p>
        </p:txBody>
      </p:sp>
    </p:spTree>
    <p:extLst>
      <p:ext uri="{BB962C8B-B14F-4D97-AF65-F5344CB8AC3E}">
        <p14:creationId xmlns:p14="http://schemas.microsoft.com/office/powerpoint/2010/main" val="1939230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965200" y="609600"/>
            <a:ext cx="7808140" cy="1099457"/>
          </a:xfrm>
        </p:spPr>
        <p:txBody>
          <a:bodyPr anchor="b">
            <a:normAutofit/>
          </a:bodyPr>
          <a:lstStyle/>
          <a:p>
            <a:r>
              <a:rPr lang="it-IT" sz="4000"/>
              <a:t>La “Riforma dei principi”</a:t>
            </a:r>
          </a:p>
        </p:txBody>
      </p:sp>
      <p:sp>
        <p:nvSpPr>
          <p:cNvPr id="3" name="Segnaposto contenuto 2"/>
          <p:cNvSpPr>
            <a:spLocks noGrp="1"/>
          </p:cNvSpPr>
          <p:nvPr>
            <p:ph idx="1"/>
          </p:nvPr>
        </p:nvSpPr>
        <p:spPr>
          <a:xfrm>
            <a:off x="965200" y="2142067"/>
            <a:ext cx="7808140" cy="3649133"/>
          </a:xfrm>
        </p:spPr>
        <p:txBody>
          <a:bodyPr anchor="t">
            <a:normAutofit/>
          </a:bodyPr>
          <a:lstStyle/>
          <a:p>
            <a:pPr>
              <a:lnSpc>
                <a:spcPct val="90000"/>
              </a:lnSpc>
            </a:pPr>
            <a:r>
              <a:rPr lang="it-IT" sz="1700"/>
              <a:t>Due fasi</a:t>
            </a:r>
          </a:p>
          <a:p>
            <a:pPr lvl="1">
              <a:lnSpc>
                <a:spcPct val="90000"/>
              </a:lnSpc>
            </a:pPr>
            <a:r>
              <a:rPr lang="it-IT" sz="1700"/>
              <a:t>colloqui diplomatici e tentativi di accordo tra le parti</a:t>
            </a:r>
          </a:p>
          <a:p>
            <a:pPr lvl="1">
              <a:lnSpc>
                <a:spcPct val="90000"/>
              </a:lnSpc>
            </a:pPr>
            <a:r>
              <a:rPr lang="it-IT" sz="1700"/>
              <a:t>conflitto militare tra l’imperatore e i principi cattolici suoi alleati da una parte, e principi che avevano aderito alla Riforma.</a:t>
            </a:r>
          </a:p>
          <a:p>
            <a:pPr>
              <a:lnSpc>
                <a:spcPct val="90000"/>
              </a:lnSpc>
            </a:pPr>
            <a:r>
              <a:rPr lang="it-IT" sz="1700"/>
              <a:t>Dieta di Spira 1526: i fautori di Lutero ottengono una tacita tolleranza</a:t>
            </a:r>
          </a:p>
          <a:p>
            <a:pPr>
              <a:lnSpc>
                <a:spcPct val="90000"/>
              </a:lnSpc>
            </a:pPr>
            <a:r>
              <a:rPr lang="it-IT" sz="1700"/>
              <a:t>Dieta di Spira 1529: la parte cattolica fa abolire l’accordo del 1526: rientra in vigore l’editto di Worms. La minoranza evangelica (sei principi e quattordici città imperiali) presenta una “protesta”: da qui il nome di “protestanti”, che ha avuto una diffusione universale fino ai nostri giorni.</a:t>
            </a:r>
          </a:p>
          <a:p>
            <a:pPr>
              <a:lnSpc>
                <a:spcPct val="90000"/>
              </a:lnSpc>
            </a:pPr>
            <a:r>
              <a:rPr lang="it-IT" sz="1700"/>
              <a:t>Filippo d’Assia convoca un “colloquio” a Marburgo per il mese di ottobre del 1529, dove Lutero, </a:t>
            </a:r>
            <a:r>
              <a:rPr lang="it-IT" sz="1700" err="1"/>
              <a:t>Zwinglio</a:t>
            </a:r>
            <a:r>
              <a:rPr lang="it-IT" sz="1700"/>
              <a:t>, Bucero avrebbero dovuto appianare le loro differenze teologiche e rinsaldare così il fronte protestante: ma non si giunge a nulla.</a:t>
            </a:r>
          </a:p>
        </p:txBody>
      </p:sp>
    </p:spTree>
    <p:extLst>
      <p:ext uri="{BB962C8B-B14F-4D97-AF65-F5344CB8AC3E}">
        <p14:creationId xmlns:p14="http://schemas.microsoft.com/office/powerpoint/2010/main" val="1718641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4309F57-B331-41A7-9154-15EC2AF45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845162" cy="6858000"/>
          </a:xfrm>
          <a:custGeom>
            <a:avLst/>
            <a:gdLst>
              <a:gd name="connsiteX0" fmla="*/ 0 w 8845162"/>
              <a:gd name="connsiteY0" fmla="*/ 0 h 6858000"/>
              <a:gd name="connsiteX1" fmla="*/ 6265248 w 8845162"/>
              <a:gd name="connsiteY1" fmla="*/ 0 h 6858000"/>
              <a:gd name="connsiteX2" fmla="*/ 7537703 w 8845162"/>
              <a:gd name="connsiteY2" fmla="*/ 0 h 6858000"/>
              <a:gd name="connsiteX3" fmla="*/ 8845162 w 8845162"/>
              <a:gd name="connsiteY3" fmla="*/ 0 h 6858000"/>
              <a:gd name="connsiteX4" fmla="*/ 8845162 w 8845162"/>
              <a:gd name="connsiteY4" fmla="*/ 6858000 h 6858000"/>
              <a:gd name="connsiteX5" fmla="*/ 7537703 w 8845162"/>
              <a:gd name="connsiteY5" fmla="*/ 6858000 h 6858000"/>
              <a:gd name="connsiteX6" fmla="*/ 6265248 w 8845162"/>
              <a:gd name="connsiteY6" fmla="*/ 6858000 h 6858000"/>
              <a:gd name="connsiteX7" fmla="*/ 20957 w 8845162"/>
              <a:gd name="connsiteY7" fmla="*/ 6858000 h 6858000"/>
              <a:gd name="connsiteX8" fmla="*/ 46002 w 8845162"/>
              <a:gd name="connsiteY8" fmla="*/ 6702325 h 6858000"/>
              <a:gd name="connsiteX9" fmla="*/ 69870 w 8845162"/>
              <a:gd name="connsiteY9" fmla="*/ 6547334 h 6858000"/>
              <a:gd name="connsiteX10" fmla="*/ 93234 w 8845162"/>
              <a:gd name="connsiteY10" fmla="*/ 6391658 h 6858000"/>
              <a:gd name="connsiteX11" fmla="*/ 113237 w 8845162"/>
              <a:gd name="connsiteY11" fmla="*/ 6235295 h 6858000"/>
              <a:gd name="connsiteX12" fmla="*/ 133409 w 8845162"/>
              <a:gd name="connsiteY12" fmla="*/ 6079619 h 6858000"/>
              <a:gd name="connsiteX13" fmla="*/ 152234 w 8845162"/>
              <a:gd name="connsiteY13" fmla="*/ 5923256 h 6858000"/>
              <a:gd name="connsiteX14" fmla="*/ 168370 w 8845162"/>
              <a:gd name="connsiteY14" fmla="*/ 5768951 h 6858000"/>
              <a:gd name="connsiteX15" fmla="*/ 183667 w 8845162"/>
              <a:gd name="connsiteY15" fmla="*/ 5612589 h 6858000"/>
              <a:gd name="connsiteX16" fmla="*/ 197619 w 8845162"/>
              <a:gd name="connsiteY16" fmla="*/ 5456912 h 6858000"/>
              <a:gd name="connsiteX17" fmla="*/ 209720 w 8845162"/>
              <a:gd name="connsiteY17" fmla="*/ 5303979 h 6858000"/>
              <a:gd name="connsiteX18" fmla="*/ 221823 w 8845162"/>
              <a:gd name="connsiteY18" fmla="*/ 5148988 h 6858000"/>
              <a:gd name="connsiteX19" fmla="*/ 231908 w 8845162"/>
              <a:gd name="connsiteY19" fmla="*/ 4996055 h 6858000"/>
              <a:gd name="connsiteX20" fmla="*/ 239808 w 8845162"/>
              <a:gd name="connsiteY20" fmla="*/ 4843121 h 6858000"/>
              <a:gd name="connsiteX21" fmla="*/ 248045 w 8845162"/>
              <a:gd name="connsiteY21" fmla="*/ 4690874 h 6858000"/>
              <a:gd name="connsiteX22" fmla="*/ 254936 w 8845162"/>
              <a:gd name="connsiteY22" fmla="*/ 4539998 h 6858000"/>
              <a:gd name="connsiteX23" fmla="*/ 259811 w 8845162"/>
              <a:gd name="connsiteY23" fmla="*/ 4390493 h 6858000"/>
              <a:gd name="connsiteX24" fmla="*/ 264014 w 8845162"/>
              <a:gd name="connsiteY24" fmla="*/ 4240989 h 6858000"/>
              <a:gd name="connsiteX25" fmla="*/ 268047 w 8845162"/>
              <a:gd name="connsiteY25" fmla="*/ 4092856 h 6858000"/>
              <a:gd name="connsiteX26" fmla="*/ 269897 w 8845162"/>
              <a:gd name="connsiteY26" fmla="*/ 3946781 h 6858000"/>
              <a:gd name="connsiteX27" fmla="*/ 271913 w 8845162"/>
              <a:gd name="connsiteY27" fmla="*/ 3800705 h 6858000"/>
              <a:gd name="connsiteX28" fmla="*/ 272922 w 8845162"/>
              <a:gd name="connsiteY28" fmla="*/ 3656687 h 6858000"/>
              <a:gd name="connsiteX29" fmla="*/ 271913 w 8845162"/>
              <a:gd name="connsiteY29" fmla="*/ 3514041 h 6858000"/>
              <a:gd name="connsiteX30" fmla="*/ 271913 w 8845162"/>
              <a:gd name="connsiteY30" fmla="*/ 3372766 h 6858000"/>
              <a:gd name="connsiteX31" fmla="*/ 269897 w 8845162"/>
              <a:gd name="connsiteY31" fmla="*/ 3232863 h 6858000"/>
              <a:gd name="connsiteX32" fmla="*/ 266871 w 8845162"/>
              <a:gd name="connsiteY32" fmla="*/ 3095703 h 6858000"/>
              <a:gd name="connsiteX33" fmla="*/ 264014 w 8845162"/>
              <a:gd name="connsiteY33" fmla="*/ 2959915 h 6858000"/>
              <a:gd name="connsiteX34" fmla="*/ 260820 w 8845162"/>
              <a:gd name="connsiteY34" fmla="*/ 2826869 h 6858000"/>
              <a:gd name="connsiteX35" fmla="*/ 255946 w 8845162"/>
              <a:gd name="connsiteY35" fmla="*/ 2694510 h 6858000"/>
              <a:gd name="connsiteX36" fmla="*/ 250734 w 8845162"/>
              <a:gd name="connsiteY36" fmla="*/ 2564209 h 6858000"/>
              <a:gd name="connsiteX37" fmla="*/ 246028 w 8845162"/>
              <a:gd name="connsiteY37" fmla="*/ 2436650 h 6858000"/>
              <a:gd name="connsiteX38" fmla="*/ 232749 w 8845162"/>
              <a:gd name="connsiteY38" fmla="*/ 2187704 h 6858000"/>
              <a:gd name="connsiteX39" fmla="*/ 218630 w 8845162"/>
              <a:gd name="connsiteY39" fmla="*/ 1949046 h 6858000"/>
              <a:gd name="connsiteX40" fmla="*/ 203837 w 8845162"/>
              <a:gd name="connsiteY40" fmla="*/ 1719989 h 6858000"/>
              <a:gd name="connsiteX41" fmla="*/ 187532 w 8845162"/>
              <a:gd name="connsiteY41" fmla="*/ 1503276 h 6858000"/>
              <a:gd name="connsiteX42" fmla="*/ 170555 w 8845162"/>
              <a:gd name="connsiteY42" fmla="*/ 1296164 h 6858000"/>
              <a:gd name="connsiteX43" fmla="*/ 152234 w 8845162"/>
              <a:gd name="connsiteY43" fmla="*/ 1104140 h 6858000"/>
              <a:gd name="connsiteX44" fmla="*/ 134248 w 8845162"/>
              <a:gd name="connsiteY44" fmla="*/ 923775 h 6858000"/>
              <a:gd name="connsiteX45" fmla="*/ 116263 w 8845162"/>
              <a:gd name="connsiteY45" fmla="*/ 757811 h 6858000"/>
              <a:gd name="connsiteX46" fmla="*/ 99286 w 8845162"/>
              <a:gd name="connsiteY46" fmla="*/ 605564 h 6858000"/>
              <a:gd name="connsiteX47" fmla="*/ 83149 w 8845162"/>
              <a:gd name="connsiteY47" fmla="*/ 470461 h 6858000"/>
              <a:gd name="connsiteX48" fmla="*/ 67853 w 8845162"/>
              <a:gd name="connsiteY48" fmla="*/ 348389 h 6858000"/>
              <a:gd name="connsiteX49" fmla="*/ 55078 w 8845162"/>
              <a:gd name="connsiteY49" fmla="*/ 245519 h 6858000"/>
              <a:gd name="connsiteX50" fmla="*/ 42976 w 8845162"/>
              <a:gd name="connsiteY50" fmla="*/ 159108 h 6858000"/>
              <a:gd name="connsiteX51" fmla="*/ 25662 w 8845162"/>
              <a:gd name="connsiteY51" fmla="*/ 40464 h 6858000"/>
              <a:gd name="connsiteX52" fmla="*/ 19779 w 8845162"/>
              <a:gd name="connsiteY52" fmla="*/ 2 h 6858000"/>
              <a:gd name="connsiteX53" fmla="*/ 26532 w 8845162"/>
              <a:gd name="connsiteY53" fmla="*/ 2 h 6858000"/>
              <a:gd name="connsiteX54" fmla="*/ 26532 w 8845162"/>
              <a:gd name="connsiteY54" fmla="*/ 1 h 6858000"/>
              <a:gd name="connsiteX55" fmla="*/ 0 w 8845162"/>
              <a:gd name="connsiteY5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845162" h="6858000">
                <a:moveTo>
                  <a:pt x="0" y="0"/>
                </a:moveTo>
                <a:lnTo>
                  <a:pt x="6265248" y="0"/>
                </a:lnTo>
                <a:lnTo>
                  <a:pt x="7537703" y="0"/>
                </a:lnTo>
                <a:lnTo>
                  <a:pt x="8845162" y="0"/>
                </a:lnTo>
                <a:lnTo>
                  <a:pt x="8845162" y="6858000"/>
                </a:lnTo>
                <a:lnTo>
                  <a:pt x="7537703" y="6858000"/>
                </a:lnTo>
                <a:lnTo>
                  <a:pt x="6265248" y="6858000"/>
                </a:lnTo>
                <a:lnTo>
                  <a:pt x="20957" y="6858000"/>
                </a:lnTo>
                <a:lnTo>
                  <a:pt x="46002" y="6702325"/>
                </a:lnTo>
                <a:lnTo>
                  <a:pt x="69870" y="6547334"/>
                </a:lnTo>
                <a:lnTo>
                  <a:pt x="93234" y="6391658"/>
                </a:lnTo>
                <a:lnTo>
                  <a:pt x="113237" y="6235295"/>
                </a:lnTo>
                <a:lnTo>
                  <a:pt x="133409" y="6079619"/>
                </a:lnTo>
                <a:lnTo>
                  <a:pt x="152234" y="5923256"/>
                </a:lnTo>
                <a:lnTo>
                  <a:pt x="168370" y="5768951"/>
                </a:lnTo>
                <a:lnTo>
                  <a:pt x="183667" y="5612589"/>
                </a:lnTo>
                <a:lnTo>
                  <a:pt x="197619" y="5456912"/>
                </a:lnTo>
                <a:lnTo>
                  <a:pt x="209720" y="5303979"/>
                </a:lnTo>
                <a:lnTo>
                  <a:pt x="221823" y="5148988"/>
                </a:lnTo>
                <a:lnTo>
                  <a:pt x="231908" y="4996055"/>
                </a:lnTo>
                <a:lnTo>
                  <a:pt x="239808" y="4843121"/>
                </a:lnTo>
                <a:lnTo>
                  <a:pt x="248045" y="4690874"/>
                </a:lnTo>
                <a:lnTo>
                  <a:pt x="254936" y="4539998"/>
                </a:lnTo>
                <a:lnTo>
                  <a:pt x="259811" y="4390493"/>
                </a:lnTo>
                <a:lnTo>
                  <a:pt x="264014" y="4240989"/>
                </a:lnTo>
                <a:lnTo>
                  <a:pt x="268047" y="4092856"/>
                </a:lnTo>
                <a:lnTo>
                  <a:pt x="269897" y="3946781"/>
                </a:lnTo>
                <a:lnTo>
                  <a:pt x="271913" y="3800705"/>
                </a:lnTo>
                <a:lnTo>
                  <a:pt x="272922" y="3656687"/>
                </a:lnTo>
                <a:lnTo>
                  <a:pt x="271913" y="3514041"/>
                </a:lnTo>
                <a:lnTo>
                  <a:pt x="271913" y="3372766"/>
                </a:lnTo>
                <a:lnTo>
                  <a:pt x="269897" y="3232863"/>
                </a:lnTo>
                <a:lnTo>
                  <a:pt x="266871" y="3095703"/>
                </a:lnTo>
                <a:lnTo>
                  <a:pt x="264014" y="2959915"/>
                </a:lnTo>
                <a:lnTo>
                  <a:pt x="260820" y="2826869"/>
                </a:lnTo>
                <a:lnTo>
                  <a:pt x="255946" y="2694510"/>
                </a:lnTo>
                <a:lnTo>
                  <a:pt x="250734" y="2564209"/>
                </a:lnTo>
                <a:lnTo>
                  <a:pt x="246028" y="2436650"/>
                </a:lnTo>
                <a:lnTo>
                  <a:pt x="232749" y="2187704"/>
                </a:lnTo>
                <a:lnTo>
                  <a:pt x="218630" y="1949046"/>
                </a:lnTo>
                <a:lnTo>
                  <a:pt x="203837" y="1719989"/>
                </a:lnTo>
                <a:lnTo>
                  <a:pt x="187532" y="1503276"/>
                </a:lnTo>
                <a:lnTo>
                  <a:pt x="170555" y="1296164"/>
                </a:lnTo>
                <a:lnTo>
                  <a:pt x="152234" y="1104140"/>
                </a:lnTo>
                <a:lnTo>
                  <a:pt x="134248" y="923775"/>
                </a:lnTo>
                <a:lnTo>
                  <a:pt x="116263" y="757811"/>
                </a:lnTo>
                <a:lnTo>
                  <a:pt x="99286" y="605564"/>
                </a:lnTo>
                <a:lnTo>
                  <a:pt x="83149" y="470461"/>
                </a:lnTo>
                <a:lnTo>
                  <a:pt x="67853" y="348389"/>
                </a:lnTo>
                <a:lnTo>
                  <a:pt x="55078" y="245519"/>
                </a:lnTo>
                <a:lnTo>
                  <a:pt x="42976" y="159108"/>
                </a:lnTo>
                <a:lnTo>
                  <a:pt x="25662" y="40464"/>
                </a:lnTo>
                <a:lnTo>
                  <a:pt x="19779" y="2"/>
                </a:lnTo>
                <a:lnTo>
                  <a:pt x="26532" y="2"/>
                </a:lnTo>
                <a:lnTo>
                  <a:pt x="26532" y="1"/>
                </a:lnTo>
                <a:lnTo>
                  <a:pt x="0"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85801" y="500743"/>
            <a:ext cx="7402285" cy="1360714"/>
          </a:xfrm>
        </p:spPr>
        <p:txBody>
          <a:bodyPr>
            <a:normAutofit/>
          </a:bodyPr>
          <a:lstStyle/>
          <a:p>
            <a:r>
              <a:rPr lang="it-IT" dirty="0"/>
              <a:t>La </a:t>
            </a:r>
            <a:r>
              <a:rPr lang="it-IT" i="1" dirty="0" err="1"/>
              <a:t>Confessio</a:t>
            </a:r>
            <a:r>
              <a:rPr lang="it-IT" i="1" dirty="0"/>
              <a:t> augustana</a:t>
            </a:r>
            <a:endParaRPr lang="it-IT" dirty="0"/>
          </a:p>
        </p:txBody>
      </p:sp>
      <p:sp>
        <p:nvSpPr>
          <p:cNvPr id="3" name="Segnaposto contenuto 2"/>
          <p:cNvSpPr>
            <a:spLocks noGrp="1"/>
          </p:cNvSpPr>
          <p:nvPr>
            <p:ph idx="1"/>
          </p:nvPr>
        </p:nvSpPr>
        <p:spPr>
          <a:xfrm>
            <a:off x="685801" y="1524000"/>
            <a:ext cx="7402285" cy="5098473"/>
          </a:xfrm>
        </p:spPr>
        <p:txBody>
          <a:bodyPr>
            <a:normAutofit/>
          </a:bodyPr>
          <a:lstStyle/>
          <a:p>
            <a:pPr>
              <a:lnSpc>
                <a:spcPct val="90000"/>
              </a:lnSpc>
            </a:pPr>
            <a:r>
              <a:rPr lang="it-IT" dirty="0"/>
              <a:t>Nel 1530 Carlo V rientra in Germania (dopo la guerra con la Francia) e convoca una dieta ad Augsburg (Augusta), dove i principi e le città protestanti avrebbero dovuto presentare la loro confessione di fede, per valutarne la conformità alla dottrina cattolica. </a:t>
            </a:r>
          </a:p>
          <a:p>
            <a:pPr>
              <a:lnSpc>
                <a:spcPct val="90000"/>
              </a:lnSpc>
            </a:pPr>
            <a:r>
              <a:rPr lang="it-IT" dirty="0"/>
              <a:t>Il compito di redigere il documento fu affidato a Melantone, e fu presentato il 25 giugno 1530: è la </a:t>
            </a:r>
            <a:r>
              <a:rPr lang="it-IT" i="1" dirty="0" err="1"/>
              <a:t>Confessio</a:t>
            </a:r>
            <a:r>
              <a:rPr lang="it-IT" i="1" dirty="0"/>
              <a:t> augustana</a:t>
            </a:r>
            <a:r>
              <a:rPr lang="it-IT" dirty="0"/>
              <a:t>, nella quale il redattore cercava di evidenziare gli elementi dottrinali comuni tra cattolici e protestanti, e sfumando i temi controversi, per evitare una rottura definitiva: </a:t>
            </a:r>
            <a:r>
              <a:rPr lang="it-IT" dirty="0" err="1"/>
              <a:t>cfr</a:t>
            </a:r>
            <a:r>
              <a:rPr lang="it-IT" dirty="0"/>
              <a:t>: </a:t>
            </a:r>
            <a:r>
              <a:rPr lang="it-IT" dirty="0">
                <a:hlinkClick r:id="rId3"/>
              </a:rPr>
              <a:t>https://www.chiesaluterana.it/confessione-augustana-1530/</a:t>
            </a:r>
            <a:r>
              <a:rPr lang="it-IT" dirty="0"/>
              <a:t> </a:t>
            </a:r>
          </a:p>
          <a:p>
            <a:pPr>
              <a:lnSpc>
                <a:spcPct val="90000"/>
              </a:lnSpc>
            </a:pPr>
            <a:r>
              <a:rPr lang="it-IT" dirty="0" err="1"/>
              <a:t>Zwinglio</a:t>
            </a:r>
            <a:r>
              <a:rPr lang="it-IT" dirty="0"/>
              <a:t> e i suoi però non si riconobbero in quel documento ed inviarono una </a:t>
            </a:r>
            <a:r>
              <a:rPr lang="it-IT" i="1" dirty="0" err="1"/>
              <a:t>Fidei</a:t>
            </a:r>
            <a:r>
              <a:rPr lang="it-IT" i="1" dirty="0"/>
              <a:t> ratio ad </a:t>
            </a:r>
            <a:r>
              <a:rPr lang="it-IT" i="1" dirty="0" err="1"/>
              <a:t>Carolum</a:t>
            </a:r>
            <a:r>
              <a:rPr lang="it-IT" i="1" dirty="0"/>
              <a:t> </a:t>
            </a:r>
            <a:r>
              <a:rPr lang="it-IT" i="1" dirty="0" err="1"/>
              <a:t>imperatorem</a:t>
            </a:r>
            <a:r>
              <a:rPr lang="it-IT" dirty="0"/>
              <a:t>, decisamente più radicale.</a:t>
            </a:r>
          </a:p>
          <a:p>
            <a:pPr>
              <a:lnSpc>
                <a:spcPct val="90000"/>
              </a:lnSpc>
            </a:pPr>
            <a:r>
              <a:rPr lang="it-IT" dirty="0"/>
              <a:t>Anche Bucero, non sentendosi rappresentato dal documento di Melantone, condensò la posizione dottrinale di Strasburgo in un testo poi accolto anche da altre tre città dell’impero, e quindi chiamato </a:t>
            </a:r>
            <a:r>
              <a:rPr lang="it-IT" i="1" dirty="0" err="1"/>
              <a:t>Confessio</a:t>
            </a:r>
            <a:r>
              <a:rPr lang="it-IT" i="1" dirty="0"/>
              <a:t> </a:t>
            </a:r>
            <a:r>
              <a:rPr lang="it-IT" i="1" dirty="0" err="1"/>
              <a:t>tetrapolitana</a:t>
            </a:r>
            <a:r>
              <a:rPr lang="it-IT" dirty="0"/>
              <a:t>. </a:t>
            </a:r>
            <a:r>
              <a:rPr lang="it-IT" dirty="0" err="1"/>
              <a:t>Cfr</a:t>
            </a:r>
            <a:r>
              <a:rPr lang="it-IT" dirty="0"/>
              <a:t>: </a:t>
            </a:r>
            <a:r>
              <a:rPr lang="it-IT" dirty="0">
                <a:hlinkClick r:id="rId4"/>
              </a:rPr>
              <a:t>https://apostles-creed.org/wp-content/uploads/2014/09/tetrapolatan-strasbourg-swabian-confession.pdf</a:t>
            </a:r>
            <a:endParaRPr lang="it-IT" dirty="0"/>
          </a:p>
          <a:p>
            <a:pPr>
              <a:lnSpc>
                <a:spcPct val="90000"/>
              </a:lnSpc>
            </a:pPr>
            <a:endParaRPr lang="it-IT" dirty="0"/>
          </a:p>
        </p:txBody>
      </p:sp>
    </p:spTree>
    <p:extLst>
      <p:ext uri="{BB962C8B-B14F-4D97-AF65-F5344CB8AC3E}">
        <p14:creationId xmlns:p14="http://schemas.microsoft.com/office/powerpoint/2010/main" val="7307791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77EF9CD-2C93-44B2-6559-A421E5446B8F}"/>
              </a:ext>
            </a:extLst>
          </p:cNvPr>
          <p:cNvSpPr>
            <a:spLocks noGrp="1"/>
          </p:cNvSpPr>
          <p:nvPr>
            <p:ph type="title"/>
          </p:nvPr>
        </p:nvSpPr>
        <p:spPr/>
        <p:txBody>
          <a:bodyPr/>
          <a:lstStyle/>
          <a:p>
            <a:r>
              <a:rPr lang="it-IT" dirty="0"/>
              <a:t>La </a:t>
            </a:r>
            <a:r>
              <a:rPr lang="it-IT" dirty="0" err="1"/>
              <a:t>Confessio</a:t>
            </a:r>
            <a:r>
              <a:rPr lang="it-IT" dirty="0"/>
              <a:t> Augustana:</a:t>
            </a:r>
          </a:p>
        </p:txBody>
      </p:sp>
      <p:sp>
        <p:nvSpPr>
          <p:cNvPr id="5" name="Segnaposto testo 4">
            <a:extLst>
              <a:ext uri="{FF2B5EF4-FFF2-40B4-BE49-F238E27FC236}">
                <a16:creationId xmlns:a16="http://schemas.microsoft.com/office/drawing/2014/main" id="{A73E8A6F-ACA8-38B8-03B4-BE4CB4B0AFEF}"/>
              </a:ext>
            </a:extLst>
          </p:cNvPr>
          <p:cNvSpPr>
            <a:spLocks noGrp="1"/>
          </p:cNvSpPr>
          <p:nvPr>
            <p:ph type="body" idx="1"/>
          </p:nvPr>
        </p:nvSpPr>
        <p:spPr>
          <a:xfrm>
            <a:off x="687465" y="2467627"/>
            <a:ext cx="10152367" cy="3323573"/>
          </a:xfrm>
        </p:spPr>
        <p:txBody>
          <a:bodyPr>
            <a:normAutofit fontScale="85000" lnSpcReduction="10000"/>
          </a:bodyPr>
          <a:lstStyle/>
          <a:p>
            <a:r>
              <a:rPr lang="it-IT" dirty="0"/>
              <a:t>I. Dio</a:t>
            </a:r>
          </a:p>
          <a:p>
            <a:r>
              <a:rPr lang="it-IT" dirty="0"/>
              <a:t>Le chiese presso di noi insegnano, in completo accordo, che il decreto del concilio di Nicea sull’unità dell’essenza divina e sulle tre persone è vero e deve essere creduto senza al cuna esitazione; cioè che vi è un’unica essenza divina la quale è chiamata ed è Dio, eterno, incorporeo, indivisibile, d’immensa potenza, sapienza, bontà, creatore e conservatore di tutte le cose visibili ed invisibili; e tuttavia che sono tre le persone, della medesima essenza e potenza, e co-eterne: il Padre, il Figlio e lo Spirito Santo. E si usa il termine «persona» nel significato in cui lo usarono, a questo proposito, i padri della chiesa, per indicare cioè non una parte, o una qualità inerente ad un altro essere, ma quel che esiste di per sé. Condannano pure tutte le eresie sorte contro questo arti colo, come quella dei manichei che credevano in due principi, quello del bene e quello del male, e così pure i valentiniani, gli ariani, gli </a:t>
            </a:r>
            <a:r>
              <a:rPr lang="it-IT" dirty="0" err="1"/>
              <a:t>eunomiani</a:t>
            </a:r>
            <a:r>
              <a:rPr lang="it-IT" dirty="0"/>
              <a:t>, i maomettani, e tutti i loro simili. Con dannano pure i samosateni, antichi e moderni, i quali sostengono che vi è solo un’unica persona e usano astuti ed empi sofismi a proposito del Verbo e dello Spirito Santo, poiché affermano che non sono persone distinte, ma che «Verbo» significa parola vocale umana, e «Spirito» il movimento creato nelle cose.</a:t>
            </a:r>
          </a:p>
        </p:txBody>
      </p:sp>
    </p:spTree>
    <p:extLst>
      <p:ext uri="{BB962C8B-B14F-4D97-AF65-F5344CB8AC3E}">
        <p14:creationId xmlns:p14="http://schemas.microsoft.com/office/powerpoint/2010/main" val="41184061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EBC673-C4E9-E059-91AD-0C34694AEDDD}"/>
              </a:ext>
            </a:extLst>
          </p:cNvPr>
          <p:cNvSpPr>
            <a:spLocks noGrp="1"/>
          </p:cNvSpPr>
          <p:nvPr>
            <p:ph type="title"/>
          </p:nvPr>
        </p:nvSpPr>
        <p:spPr/>
        <p:txBody>
          <a:bodyPr/>
          <a:lstStyle/>
          <a:p>
            <a:r>
              <a:rPr lang="it-IT" dirty="0"/>
              <a:t>La </a:t>
            </a:r>
            <a:r>
              <a:rPr lang="it-IT" dirty="0" err="1"/>
              <a:t>Fidei</a:t>
            </a:r>
            <a:r>
              <a:rPr lang="it-IT" dirty="0"/>
              <a:t> ratio, confessione di Ulrich Zwingli alla dieta di Augusta (1530).</a:t>
            </a:r>
            <a:br>
              <a:rPr lang="it-IT" dirty="0"/>
            </a:br>
            <a:endParaRPr lang="it-IT" dirty="0"/>
          </a:p>
        </p:txBody>
      </p:sp>
      <p:sp>
        <p:nvSpPr>
          <p:cNvPr id="4" name="Segnaposto testo 3">
            <a:extLst>
              <a:ext uri="{FF2B5EF4-FFF2-40B4-BE49-F238E27FC236}">
                <a16:creationId xmlns:a16="http://schemas.microsoft.com/office/drawing/2014/main" id="{522A4A5C-0E09-E16E-F2A3-E576BAC4FB81}"/>
              </a:ext>
            </a:extLst>
          </p:cNvPr>
          <p:cNvSpPr>
            <a:spLocks noGrp="1"/>
          </p:cNvSpPr>
          <p:nvPr>
            <p:ph type="body" idx="1"/>
          </p:nvPr>
        </p:nvSpPr>
        <p:spPr>
          <a:xfrm>
            <a:off x="687465" y="2329841"/>
            <a:ext cx="10152367" cy="3461359"/>
          </a:xfrm>
        </p:spPr>
        <p:txBody>
          <a:bodyPr>
            <a:normAutofit/>
          </a:bodyPr>
          <a:lstStyle/>
          <a:p>
            <a:r>
              <a:rPr lang="it-IT" dirty="0"/>
              <a:t>“8. Credo che nella santa eucaristia, cioè nella cena di rendimento di grazie, il vero corpo di Cristo è presente mediante la contemplazione nella fede, cioè coloro che ringraziano Dio per le grazie che ci ha dato nel figlio suo, riconoscono che egli ha preso una vera carne, che egli ha veramente sofferto in questa carne, che egli ha veramente purificato i nostri peccati col suo sangue e che tutto ciò che Cristo ha compiuto è reso loro presente mediante la contemplazione della fede. Ma che il corpo di Cristo, nella sua essenza e realmente, cioè il suo corpo naturale, sia presente nella cena o che esso sia dato alla nostra bocca e ai nostri denti, come pretendono i papisti e i luterani, noi non solo lo neghiamo ma affermiamo con sicurezza che è un errore opposto alla parola di Dio”</a:t>
            </a:r>
          </a:p>
          <a:p>
            <a:r>
              <a:rPr lang="it-IT" sz="1200" dirty="0"/>
              <a:t>Trad. di G. Alberigo, </a:t>
            </a:r>
            <a:r>
              <a:rPr lang="it-IT" sz="1200" i="1" dirty="0"/>
              <a:t>La riforma protestante</a:t>
            </a:r>
            <a:r>
              <a:rPr lang="it-IT" sz="1200" dirty="0"/>
              <a:t>, Morcelliana, Brescia 1977, p. 134, da </a:t>
            </a:r>
            <a:r>
              <a:rPr lang="it-IT" sz="1200" i="1" dirty="0" err="1"/>
              <a:t>Huldereich</a:t>
            </a:r>
            <a:r>
              <a:rPr lang="it-IT" sz="1200" i="1" dirty="0"/>
              <a:t> </a:t>
            </a:r>
            <a:r>
              <a:rPr lang="it-IT" sz="1200" i="1" dirty="0" err="1"/>
              <a:t>Zwinglis</a:t>
            </a:r>
            <a:r>
              <a:rPr lang="it-IT" sz="1200" i="1" dirty="0"/>
              <a:t> </a:t>
            </a:r>
            <a:r>
              <a:rPr lang="it-IT" sz="1200" i="1" dirty="0" err="1"/>
              <a:t>Sämtliche</a:t>
            </a:r>
            <a:r>
              <a:rPr lang="it-IT" sz="1200" i="1" dirty="0"/>
              <a:t> </a:t>
            </a:r>
            <a:r>
              <a:rPr lang="it-IT" sz="1200" i="1" dirty="0" err="1"/>
              <a:t>Werke</a:t>
            </a:r>
            <a:r>
              <a:rPr lang="it-IT" sz="1200" dirty="0"/>
              <a:t>, </a:t>
            </a:r>
            <a:r>
              <a:rPr lang="it-IT" sz="1200" dirty="0" err="1"/>
              <a:t>Zürich</a:t>
            </a:r>
            <a:r>
              <a:rPr lang="it-IT" sz="1200" dirty="0"/>
              <a:t> 1968, vol. VI, p. II, pp. 790-817.</a:t>
            </a:r>
          </a:p>
        </p:txBody>
      </p:sp>
    </p:spTree>
    <p:extLst>
      <p:ext uri="{BB962C8B-B14F-4D97-AF65-F5344CB8AC3E}">
        <p14:creationId xmlns:p14="http://schemas.microsoft.com/office/powerpoint/2010/main" val="5786342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85799" y="1150076"/>
            <a:ext cx="3659389" cy="4557849"/>
          </a:xfrm>
        </p:spPr>
        <p:txBody>
          <a:bodyPr>
            <a:normAutofit/>
          </a:bodyPr>
          <a:lstStyle/>
          <a:p>
            <a:pPr algn="r"/>
            <a:r>
              <a:rPr lang="it-IT" dirty="0"/>
              <a:t>La Lega di Smalcalda</a:t>
            </a:r>
            <a:endParaRPr lang="it-IT"/>
          </a:p>
        </p:txBody>
      </p:sp>
      <p:cxnSp>
        <p:nvCxnSpPr>
          <p:cNvPr id="10" name="Straight Connector 9">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idx="1"/>
          </p:nvPr>
        </p:nvSpPr>
        <p:spPr>
          <a:xfrm>
            <a:off x="4988658" y="1150076"/>
            <a:ext cx="6517543" cy="4557849"/>
          </a:xfrm>
        </p:spPr>
        <p:txBody>
          <a:bodyPr>
            <a:normAutofit/>
          </a:bodyPr>
          <a:lstStyle/>
          <a:p>
            <a:pPr>
              <a:lnSpc>
                <a:spcPct val="90000"/>
              </a:lnSpc>
            </a:pPr>
            <a:r>
              <a:rPr lang="it-IT" dirty="0"/>
              <a:t>1530: Carlo V rimette in vigore l’editto di Worms e dà un anno di tempo ai principi per sottomettersi.</a:t>
            </a:r>
            <a:endParaRPr lang="it-IT"/>
          </a:p>
          <a:p>
            <a:pPr>
              <a:lnSpc>
                <a:spcPct val="90000"/>
              </a:lnSpc>
            </a:pPr>
            <a:r>
              <a:rPr lang="it-IT" dirty="0"/>
              <a:t>Nel 1531 i principi protestanti riuniti a Smalcalda decidono di formare un esercito: si entra nel periodo dei conflitti tra le due parti, anche se nel 1532 e nel 1539 vi furono due armistizi, dovendo l’imperatore occuparsi dell’invasione turca dell’Ungheria. La Lega ne approfittò per allargarsi e di internazionalizzarsi.</a:t>
            </a:r>
            <a:endParaRPr lang="it-IT"/>
          </a:p>
          <a:p>
            <a:pPr>
              <a:lnSpc>
                <a:spcPct val="90000"/>
              </a:lnSpc>
            </a:pPr>
            <a:r>
              <a:rPr lang="it-IT" dirty="0"/>
              <a:t>Vi furono anche colloqui sia interni ai protestanti, sia tra questi e i cattolici (specialmente a Ratisbona, 1541), il cui fallimento accelerò la convocazione del concilio (che però arrivò solo nel 1545).</a:t>
            </a:r>
            <a:endParaRPr lang="it-IT"/>
          </a:p>
          <a:p>
            <a:pPr>
              <a:lnSpc>
                <a:spcPct val="90000"/>
              </a:lnSpc>
            </a:pPr>
            <a:r>
              <a:rPr lang="it-IT" dirty="0"/>
              <a:t>Carlo V </a:t>
            </a:r>
            <a:r>
              <a:rPr lang="it-IT" dirty="0" err="1"/>
              <a:t>potè</a:t>
            </a:r>
            <a:r>
              <a:rPr lang="it-IT" dirty="0"/>
              <a:t> affrontare la Lega di Smalcalda solo nel 1544,dopo aver nuovamente sconfitto la Francia. La Lega perse la guerra con la battaglia di </a:t>
            </a:r>
            <a:r>
              <a:rPr lang="it-IT" dirty="0" err="1"/>
              <a:t>Muehlberg</a:t>
            </a:r>
            <a:r>
              <a:rPr lang="it-IT" dirty="0"/>
              <a:t> 24 aprile 1547.</a:t>
            </a:r>
            <a:endParaRPr lang="it-IT"/>
          </a:p>
        </p:txBody>
      </p:sp>
    </p:spTree>
    <p:extLst>
      <p:ext uri="{BB962C8B-B14F-4D97-AF65-F5344CB8AC3E}">
        <p14:creationId xmlns:p14="http://schemas.microsoft.com/office/powerpoint/2010/main" val="357652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965200" y="609600"/>
            <a:ext cx="7808140" cy="1099457"/>
          </a:xfrm>
        </p:spPr>
        <p:txBody>
          <a:bodyPr anchor="b">
            <a:normAutofit/>
          </a:bodyPr>
          <a:lstStyle/>
          <a:p>
            <a:r>
              <a:rPr lang="it-IT" sz="3700"/>
              <a:t>Il contrasto tra Paolo III e Carlo V</a:t>
            </a:r>
          </a:p>
        </p:txBody>
      </p:sp>
      <p:sp>
        <p:nvSpPr>
          <p:cNvPr id="3" name="Segnaposto contenuto 2"/>
          <p:cNvSpPr>
            <a:spLocks noGrp="1"/>
          </p:cNvSpPr>
          <p:nvPr>
            <p:ph idx="1"/>
          </p:nvPr>
        </p:nvSpPr>
        <p:spPr>
          <a:xfrm>
            <a:off x="965200" y="2142067"/>
            <a:ext cx="7808140" cy="3649133"/>
          </a:xfrm>
        </p:spPr>
        <p:txBody>
          <a:bodyPr anchor="t">
            <a:normAutofit/>
          </a:bodyPr>
          <a:lstStyle/>
          <a:p>
            <a:pPr>
              <a:lnSpc>
                <a:spcPct val="90000"/>
              </a:lnSpc>
            </a:pPr>
            <a:r>
              <a:rPr lang="it-IT" dirty="0"/>
              <a:t>Convocato il concilio a Trento nel 1545, il papa Paolo III, temendo che l’eccessivo potere dell’imperatore potesse danneggiare la Chiesa (e la sua famiglia), trasferì il concilio a Bologna nel marzo 1547. </a:t>
            </a:r>
          </a:p>
          <a:p>
            <a:pPr>
              <a:lnSpc>
                <a:spcPct val="90000"/>
              </a:lnSpc>
            </a:pPr>
            <a:r>
              <a:rPr lang="it-IT" dirty="0"/>
              <a:t>Il conflitto con il papa indebolì l’imperatore (nonostante la dieta di Augusta 1548: </a:t>
            </a:r>
            <a:r>
              <a:rPr lang="it-IT" i="1" dirty="0"/>
              <a:t>Interim</a:t>
            </a:r>
            <a:r>
              <a:rPr lang="it-IT" dirty="0"/>
              <a:t>): quando egli cercò di rendere ereditario il titolo imperiale, la Lega di Smalcalda riprese vita, si alleò coi francesi e sconfisse l’esercito imperiale cattolico a Innsbruck: l’</a:t>
            </a:r>
            <a:r>
              <a:rPr lang="it-IT" i="1" dirty="0"/>
              <a:t>Interim</a:t>
            </a:r>
            <a:r>
              <a:rPr lang="it-IT" dirty="0"/>
              <a:t> fu revocato e si convocò una dieta per stabilire definitivamente la pace tra cattolici e protestanti.</a:t>
            </a:r>
          </a:p>
          <a:p>
            <a:pPr>
              <a:lnSpc>
                <a:spcPct val="90000"/>
              </a:lnSpc>
            </a:pPr>
            <a:r>
              <a:rPr lang="it-IT" dirty="0"/>
              <a:t>Pace di Augusta 25 settembre 1555:</a:t>
            </a:r>
          </a:p>
          <a:p>
            <a:pPr lvl="1">
              <a:lnSpc>
                <a:spcPct val="90000"/>
              </a:lnSpc>
            </a:pPr>
            <a:r>
              <a:rPr lang="it-IT" i="1" dirty="0"/>
              <a:t>«</a:t>
            </a:r>
            <a:r>
              <a:rPr lang="it-IT" i="1" dirty="0" err="1"/>
              <a:t>Cuius</a:t>
            </a:r>
            <a:r>
              <a:rPr lang="it-IT" i="1" dirty="0"/>
              <a:t> regio eius et </a:t>
            </a:r>
            <a:r>
              <a:rPr lang="it-IT" i="1" dirty="0" err="1"/>
              <a:t>religio</a:t>
            </a:r>
            <a:r>
              <a:rPr lang="it-IT" i="1" dirty="0"/>
              <a:t>»</a:t>
            </a:r>
          </a:p>
          <a:p>
            <a:pPr lvl="1">
              <a:lnSpc>
                <a:spcPct val="90000"/>
              </a:lnSpc>
            </a:pPr>
            <a:r>
              <a:rPr lang="it-IT" i="1" dirty="0" err="1"/>
              <a:t>Reservatum</a:t>
            </a:r>
            <a:r>
              <a:rPr lang="it-IT" i="1" dirty="0"/>
              <a:t> </a:t>
            </a:r>
            <a:r>
              <a:rPr lang="it-IT" i="1" dirty="0" err="1"/>
              <a:t>ecclesiasticum</a:t>
            </a:r>
            <a:endParaRPr lang="it-IT" i="1" dirty="0"/>
          </a:p>
          <a:p>
            <a:pPr lvl="1">
              <a:lnSpc>
                <a:spcPct val="90000"/>
              </a:lnSpc>
            </a:pPr>
            <a:r>
              <a:rPr lang="it-IT" i="1" dirty="0" err="1"/>
              <a:t>Declaratio</a:t>
            </a:r>
            <a:r>
              <a:rPr lang="it-IT" i="1" dirty="0"/>
              <a:t> ferdinandea</a:t>
            </a:r>
          </a:p>
        </p:txBody>
      </p:sp>
    </p:spTree>
    <p:extLst>
      <p:ext uri="{BB962C8B-B14F-4D97-AF65-F5344CB8AC3E}">
        <p14:creationId xmlns:p14="http://schemas.microsoft.com/office/powerpoint/2010/main" val="133028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955458" y="639097"/>
            <a:ext cx="6593075" cy="1612490"/>
          </a:xfrm>
        </p:spPr>
        <p:txBody>
          <a:bodyPr>
            <a:normAutofit/>
          </a:bodyPr>
          <a:lstStyle/>
          <a:p>
            <a:r>
              <a:rPr lang="it-IT" dirty="0"/>
              <a:t>La diffusione della Riforma fuori dalla Germania</a:t>
            </a:r>
          </a:p>
        </p:txBody>
      </p:sp>
      <p:pic>
        <p:nvPicPr>
          <p:cNvPr id="4" name="Immagine 3"/>
          <p:cNvPicPr>
            <a:picLocks noChangeAspect="1"/>
          </p:cNvPicPr>
          <p:nvPr/>
        </p:nvPicPr>
        <p:blipFill>
          <a:blip r:embed="rId3"/>
          <a:srcRect r="1" b="6805"/>
          <a:stretch/>
        </p:blipFill>
        <p:spPr>
          <a:xfrm>
            <a:off x="20" y="975"/>
            <a:ext cx="4635988" cy="6858000"/>
          </a:xfrm>
          <a:prstGeom prst="rect">
            <a:avLst/>
          </a:prstGeom>
        </p:spPr>
      </p:pic>
      <p:sp>
        <p:nvSpPr>
          <p:cNvPr id="3" name="Segnaposto contenuto 2"/>
          <p:cNvSpPr>
            <a:spLocks noGrp="1"/>
          </p:cNvSpPr>
          <p:nvPr>
            <p:ph idx="1"/>
          </p:nvPr>
        </p:nvSpPr>
        <p:spPr>
          <a:xfrm>
            <a:off x="4955458" y="2251587"/>
            <a:ext cx="6593075" cy="3972232"/>
          </a:xfrm>
        </p:spPr>
        <p:txBody>
          <a:bodyPr>
            <a:normAutofit lnSpcReduction="10000"/>
          </a:bodyPr>
          <a:lstStyle/>
          <a:p>
            <a:pPr>
              <a:lnSpc>
                <a:spcPct val="90000"/>
              </a:lnSpc>
            </a:pPr>
            <a:r>
              <a:rPr lang="it-IT" sz="1700"/>
              <a:t>Austria</a:t>
            </a:r>
          </a:p>
          <a:p>
            <a:pPr lvl="1">
              <a:lnSpc>
                <a:spcPct val="90000"/>
              </a:lnSpc>
            </a:pPr>
            <a:r>
              <a:rPr lang="it-IT" sz="1700"/>
              <a:t>Primi segnali di penetrazione delle idee luterane: intorno al 1520, nella predicazione e in alcune pubblicazioni a stampa</a:t>
            </a:r>
          </a:p>
          <a:p>
            <a:pPr lvl="1">
              <a:lnSpc>
                <a:spcPct val="90000"/>
              </a:lnSpc>
            </a:pPr>
            <a:r>
              <a:rPr lang="it-IT" sz="1700"/>
              <a:t>1523: istituzione di un tribunale inquisitorio, prime condanne al rogo (Kaspar Tauber, 17 settembre 1524)</a:t>
            </a:r>
          </a:p>
          <a:p>
            <a:pPr lvl="1">
              <a:lnSpc>
                <a:spcPct val="90000"/>
              </a:lnSpc>
            </a:pPr>
            <a:r>
              <a:rPr lang="it-IT" sz="1700"/>
              <a:t>Gli Asburgo, pur attivandosi per contenere la diffusione del protestantesimo, hanno bisogno del sostegno della nobiltà per combattere contro l’invasione turca</a:t>
            </a:r>
          </a:p>
          <a:p>
            <a:pPr lvl="1">
              <a:lnSpc>
                <a:spcPct val="90000"/>
              </a:lnSpc>
            </a:pPr>
            <a:r>
              <a:rPr lang="it-IT" sz="1700"/>
              <a:t>Era interesse comune al sovrano cattolico e ai nobili protestanti limitare l’influenza dell’autorità ecclesiastica nelle questioni temporali o accentuare il peso dei laici in alcune questioni ecclesiastiche.</a:t>
            </a:r>
          </a:p>
          <a:p>
            <a:pPr lvl="1">
              <a:lnSpc>
                <a:spcPct val="90000"/>
              </a:lnSpc>
            </a:pPr>
            <a:r>
              <a:rPr lang="it-IT" sz="1700"/>
              <a:t>Verso la fine del Cinquecento si assiste a un recupero della presenza cattolica, sia per l’azione dei sovrani (Ferdinando II) sia per le divisioni interne del movimento protestante</a:t>
            </a:r>
          </a:p>
          <a:p>
            <a:pPr lvl="1">
              <a:lnSpc>
                <a:spcPct val="90000"/>
              </a:lnSpc>
            </a:pPr>
            <a:endParaRPr lang="it-IT" sz="1700"/>
          </a:p>
        </p:txBody>
      </p:sp>
    </p:spTree>
    <p:extLst>
      <p:ext uri="{BB962C8B-B14F-4D97-AF65-F5344CB8AC3E}">
        <p14:creationId xmlns:p14="http://schemas.microsoft.com/office/powerpoint/2010/main" val="563138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500"/>
                                        <p:tgtEl>
                                          <p:spTgt spid="3">
                                            <p:txEl>
                                              <p:pRg st="3" end="3"/>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9" dur="500"/>
                                        <p:tgtEl>
                                          <p:spTgt spid="3">
                                            <p:txEl>
                                              <p:pRg st="4" end="4"/>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400800" y="609601"/>
            <a:ext cx="5147730" cy="969818"/>
          </a:xfrm>
        </p:spPr>
        <p:txBody>
          <a:bodyPr>
            <a:normAutofit fontScale="90000"/>
          </a:bodyPr>
          <a:lstStyle/>
          <a:p>
            <a:r>
              <a:rPr lang="it-IT" dirty="0"/>
              <a:t>In Danimarca (e Islanda e Norvegia)</a:t>
            </a:r>
          </a:p>
        </p:txBody>
      </p:sp>
      <p:pic>
        <p:nvPicPr>
          <p:cNvPr id="4" name="Immagine 3" descr="Immagine che contiene Viso umano, vestiti, dipinto, uomo&#10;&#10;Descrizione generata automaticamente"/>
          <p:cNvPicPr>
            <a:picLocks noChangeAspect="1"/>
          </p:cNvPicPr>
          <p:nvPr/>
        </p:nvPicPr>
        <p:blipFill rotWithShape="1">
          <a:blip r:embed="rId4"/>
          <a:srcRect r="1" b="22375"/>
          <a:stretch/>
        </p:blipFill>
        <p:spPr>
          <a:xfrm>
            <a:off x="20" y="975"/>
            <a:ext cx="6095980" cy="6858000"/>
          </a:xfrm>
          <a:prstGeom prst="rect">
            <a:avLst/>
          </a:prstGeom>
        </p:spPr>
      </p:pic>
      <p:sp>
        <p:nvSpPr>
          <p:cNvPr id="3" name="Segnaposto contenuto 2"/>
          <p:cNvSpPr>
            <a:spLocks noGrp="1"/>
          </p:cNvSpPr>
          <p:nvPr>
            <p:ph idx="1"/>
          </p:nvPr>
        </p:nvSpPr>
        <p:spPr>
          <a:xfrm>
            <a:off x="5757350" y="2251587"/>
            <a:ext cx="6434650" cy="4343177"/>
          </a:xfrm>
        </p:spPr>
        <p:txBody>
          <a:bodyPr>
            <a:noAutofit/>
          </a:bodyPr>
          <a:lstStyle/>
          <a:p>
            <a:pPr lvl="1">
              <a:lnSpc>
                <a:spcPct val="90000"/>
              </a:lnSpc>
            </a:pPr>
            <a:r>
              <a:rPr lang="it-IT" dirty="0"/>
              <a:t>Cristiano II (1513-1523) tenta di introdurre il luteranesimo in Danimarca, ma si scontra con la nobiltà ed è costretto all’esilio.</a:t>
            </a:r>
          </a:p>
          <a:p>
            <a:pPr lvl="1">
              <a:lnSpc>
                <a:spcPct val="90000"/>
              </a:lnSpc>
            </a:pPr>
            <a:r>
              <a:rPr lang="it-IT" dirty="0"/>
              <a:t>Federico I (1525-1533), pur essendo luterano, dovette promettere di rispettare i diritti della nobiltà e del clero e di impedire la diffusione del protestantesimo, ma riuscì ugualmente a favorire la nuova dottrina</a:t>
            </a:r>
          </a:p>
          <a:p>
            <a:pPr lvl="1">
              <a:lnSpc>
                <a:spcPct val="90000"/>
              </a:lnSpc>
            </a:pPr>
            <a:r>
              <a:rPr lang="it-IT" dirty="0"/>
              <a:t>Dieta di Odense 1527: concede libertà al culto luterano, il matrimonio agli ecclesiastici, l’elezione dei vescovi da parte dei capitoli.</a:t>
            </a:r>
          </a:p>
          <a:p>
            <a:pPr lvl="1">
              <a:lnSpc>
                <a:spcPct val="90000"/>
              </a:lnSpc>
            </a:pPr>
            <a:r>
              <a:rPr lang="it-IT" dirty="0"/>
              <a:t>Alla morte di Federico (1533) scoppia una guerra civile: i vescovi tentano di </a:t>
            </a:r>
            <a:r>
              <a:rPr lang="it-IT" dirty="0" err="1"/>
              <a:t>ricattolicizzare</a:t>
            </a:r>
            <a:r>
              <a:rPr lang="it-IT" dirty="0"/>
              <a:t> la la Danimarca, ma il nuovo re, Cristiano III, coll’aiuto dei mercenari tedeschi, ha la meglio e nel 1536 il luteranesimo diventa l’unica confessione permessa.</a:t>
            </a:r>
          </a:p>
          <a:p>
            <a:pPr lvl="1">
              <a:lnSpc>
                <a:spcPct val="90000"/>
              </a:lnSpc>
            </a:pPr>
            <a:r>
              <a:rPr lang="it-IT" dirty="0"/>
              <a:t>La Chiesa danese è una Chiesa di stato, del tutto soggetta all’autorità del re.</a:t>
            </a:r>
          </a:p>
          <a:p>
            <a:pPr lvl="1">
              <a:lnSpc>
                <a:spcPct val="90000"/>
              </a:lnSpc>
            </a:pPr>
            <a:r>
              <a:rPr lang="it-IT" dirty="0"/>
              <a:t>In Norvegia l’introduzione del luteranesimo fu molto lenta ed effettivamente completata solo verso il 1640.</a:t>
            </a:r>
          </a:p>
          <a:p>
            <a:pPr lvl="1">
              <a:lnSpc>
                <a:spcPct val="90000"/>
              </a:lnSpc>
            </a:pPr>
            <a:endParaRPr lang="it-IT" dirty="0"/>
          </a:p>
          <a:p>
            <a:pPr lvl="1">
              <a:lnSpc>
                <a:spcPct val="90000"/>
              </a:lnSpc>
            </a:pPr>
            <a:endParaRPr lang="it-IT" dirty="0"/>
          </a:p>
        </p:txBody>
      </p:sp>
    </p:spTree>
    <p:extLst>
      <p:ext uri="{BB962C8B-B14F-4D97-AF65-F5344CB8AC3E}">
        <p14:creationId xmlns:p14="http://schemas.microsoft.com/office/powerpoint/2010/main" val="303103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1933CD7-D01D-2B1B-FCB0-A86268F528CC}"/>
              </a:ext>
            </a:extLst>
          </p:cNvPr>
          <p:cNvSpPr txBox="1"/>
          <p:nvPr/>
        </p:nvSpPr>
        <p:spPr>
          <a:xfrm>
            <a:off x="134054" y="228123"/>
            <a:ext cx="5678917" cy="3908762"/>
          </a:xfrm>
          <a:prstGeom prst="rect">
            <a:avLst/>
          </a:prstGeom>
          <a:noFill/>
        </p:spPr>
        <p:txBody>
          <a:bodyPr wrap="square">
            <a:spAutoFit/>
          </a:bodyPr>
          <a:lstStyle/>
          <a:p>
            <a:r>
              <a:rPr lang="it-IT" sz="1600" dirty="0">
                <a:effectLst/>
                <a:latin typeface="TimesNewRomanPSMT"/>
              </a:rPr>
              <a:t> </a:t>
            </a:r>
            <a:r>
              <a:rPr lang="it-IT" sz="1800" dirty="0">
                <a:effectLst/>
                <a:latin typeface="Calibri" panose="020F0502020204030204" pitchFamily="34" charset="0"/>
              </a:rPr>
              <a:t>...alcuni giorni prima fui sfiorato da un fulmine nei pressi di </a:t>
            </a:r>
            <a:r>
              <a:rPr lang="it-IT" sz="1800" dirty="0" err="1">
                <a:effectLst/>
                <a:latin typeface="Calibri" panose="020F0502020204030204" pitchFamily="34" charset="0"/>
              </a:rPr>
              <a:t>Stotternheim</a:t>
            </a:r>
            <a:r>
              <a:rPr lang="it-IT" sz="1800" dirty="0">
                <a:effectLst/>
                <a:latin typeface="Calibri" panose="020F0502020204030204" pitchFamily="34" charset="0"/>
              </a:rPr>
              <a:t>, non lontano da Erfurt. Allora costernato e preso dal terrore dissi: «Aiutami Sant'Anna e </a:t>
            </a:r>
            <a:r>
              <a:rPr lang="it-IT" sz="1800" dirty="0" err="1">
                <a:effectLst/>
                <a:latin typeface="Calibri" panose="020F0502020204030204" pitchFamily="34" charset="0"/>
              </a:rPr>
              <a:t>saro</a:t>
            </a:r>
            <a:r>
              <a:rPr lang="it-IT" sz="1800" dirty="0">
                <a:effectLst/>
                <a:latin typeface="Calibri" panose="020F0502020204030204" pitchFamily="34" charset="0"/>
              </a:rPr>
              <a:t>̀</a:t>
            </a:r>
            <a:r>
              <a:rPr lang="it-IT" sz="1600" dirty="0">
                <a:effectLst/>
                <a:latin typeface="TimesNewRomanPSMT"/>
              </a:rPr>
              <a:t> </a:t>
            </a:r>
            <a:r>
              <a:rPr lang="it-IT" sz="1800" dirty="0">
                <a:effectLst/>
                <a:latin typeface="Calibri" panose="020F0502020204030204" pitchFamily="34" charset="0"/>
              </a:rPr>
              <a:t>frate » (</a:t>
            </a:r>
            <a:r>
              <a:rPr lang="it-IT" sz="1800" i="1" dirty="0" err="1">
                <a:effectLst/>
                <a:latin typeface="Calibri" panose="020F0502020204030204" pitchFamily="34" charset="0"/>
              </a:rPr>
              <a:t>Hilf</a:t>
            </a:r>
            <a:r>
              <a:rPr lang="it-IT" sz="1800" i="1" dirty="0">
                <a:effectLst/>
                <a:latin typeface="Calibri" panose="020F0502020204030204" pitchFamily="34" charset="0"/>
              </a:rPr>
              <a:t> </a:t>
            </a:r>
            <a:r>
              <a:rPr lang="it-IT" sz="1800" i="1" dirty="0" err="1">
                <a:effectLst/>
                <a:latin typeface="Calibri" panose="020F0502020204030204" pitchFamily="34" charset="0"/>
              </a:rPr>
              <a:t>du</a:t>
            </a:r>
            <a:r>
              <a:rPr lang="it-IT" sz="1800" i="1" dirty="0">
                <a:effectLst/>
                <a:latin typeface="Calibri" panose="020F0502020204030204" pitchFamily="34" charset="0"/>
              </a:rPr>
              <a:t>, </a:t>
            </a:r>
            <a:r>
              <a:rPr lang="it-IT" sz="1800" i="1" dirty="0" err="1">
                <a:effectLst/>
                <a:latin typeface="Calibri" panose="020F0502020204030204" pitchFamily="34" charset="0"/>
              </a:rPr>
              <a:t>S</a:t>
            </a:r>
            <a:r>
              <a:rPr lang="it-IT" i="1" dirty="0" err="1">
                <a:latin typeface="Calibri" panose="020F0502020204030204" pitchFamily="34" charset="0"/>
              </a:rPr>
              <a:t>ankt</a:t>
            </a:r>
            <a:r>
              <a:rPr lang="it-IT" sz="1800" i="1" dirty="0">
                <a:effectLst/>
                <a:latin typeface="Calibri" panose="020F0502020204030204" pitchFamily="34" charset="0"/>
              </a:rPr>
              <a:t> Anna, </a:t>
            </a:r>
            <a:r>
              <a:rPr lang="it-IT" sz="1800" i="1" dirty="0" err="1">
                <a:effectLst/>
                <a:latin typeface="Calibri" panose="020F0502020204030204" pitchFamily="34" charset="0"/>
              </a:rPr>
              <a:t>ich</a:t>
            </a:r>
            <a:r>
              <a:rPr lang="it-IT" sz="1800" i="1" dirty="0">
                <a:effectLst/>
                <a:latin typeface="Calibri" panose="020F0502020204030204" pitchFamily="34" charset="0"/>
              </a:rPr>
              <a:t> </a:t>
            </a:r>
            <a:r>
              <a:rPr lang="it-IT" sz="1800" i="1" dirty="0" err="1">
                <a:effectLst/>
                <a:latin typeface="Calibri" panose="020F0502020204030204" pitchFamily="34" charset="0"/>
              </a:rPr>
              <a:t>wil</a:t>
            </a:r>
            <a:r>
              <a:rPr lang="it-IT" sz="1800" i="1" dirty="0">
                <a:effectLst/>
                <a:latin typeface="Calibri" panose="020F0502020204030204" pitchFamily="34" charset="0"/>
              </a:rPr>
              <a:t> </a:t>
            </a:r>
            <a:r>
              <a:rPr lang="it-IT" sz="1800" i="1" dirty="0" err="1">
                <a:effectLst/>
                <a:latin typeface="Calibri" panose="020F0502020204030204" pitchFamily="34" charset="0"/>
              </a:rPr>
              <a:t>ein</a:t>
            </a:r>
            <a:r>
              <a:rPr lang="it-IT" sz="1800" i="1" dirty="0">
                <a:effectLst/>
                <a:latin typeface="Calibri" panose="020F0502020204030204" pitchFamily="34" charset="0"/>
              </a:rPr>
              <a:t> </a:t>
            </a:r>
            <a:r>
              <a:rPr lang="it-IT" sz="1800" i="1" dirty="0" err="1">
                <a:effectLst/>
                <a:latin typeface="Calibri" panose="020F0502020204030204" pitchFamily="34" charset="0"/>
              </a:rPr>
              <a:t>Monch</a:t>
            </a:r>
            <a:r>
              <a:rPr lang="it-IT" sz="1800" i="1" dirty="0">
                <a:effectLst/>
                <a:latin typeface="Calibri" panose="020F0502020204030204" pitchFamily="34" charset="0"/>
              </a:rPr>
              <a:t> </a:t>
            </a:r>
            <a:r>
              <a:rPr lang="it-IT" sz="1800" i="1" dirty="0" err="1">
                <a:effectLst/>
                <a:latin typeface="Calibri" panose="020F0502020204030204" pitchFamily="34" charset="0"/>
              </a:rPr>
              <a:t>werden</a:t>
            </a:r>
            <a:r>
              <a:rPr lang="it-IT" sz="1800" i="1" dirty="0">
                <a:effectLst/>
                <a:latin typeface="Calibri" panose="020F0502020204030204" pitchFamily="34" charset="0"/>
              </a:rPr>
              <a:t> </a:t>
            </a:r>
            <a:r>
              <a:rPr lang="it-IT" sz="1800" dirty="0">
                <a:effectLst/>
                <a:latin typeface="Calibri" panose="020F0502020204030204" pitchFamily="34" charset="0"/>
              </a:rPr>
              <a:t>). «Poi mi pentii del voto e molti mi dissuasero dal compierlo. Ma perseverai e alcuni giorni prima di Sant’Alessio invitai alcuni miei amici intimi alla cerimonia di addio, </a:t>
            </a:r>
            <a:r>
              <a:rPr lang="it-IT" sz="1800" dirty="0" err="1">
                <a:effectLst/>
                <a:latin typeface="Calibri" panose="020F0502020204030204" pitchFamily="34" charset="0"/>
              </a:rPr>
              <a:t>perche</a:t>
            </a:r>
            <a:r>
              <a:rPr lang="it-IT" sz="1800" dirty="0">
                <a:effectLst/>
                <a:latin typeface="Calibri" panose="020F0502020204030204" pitchFamily="34" charset="0"/>
              </a:rPr>
              <a:t>́ essi il giorno dopo mi portassero al monastero. E </a:t>
            </a:r>
            <a:r>
              <a:rPr lang="it-IT" sz="1800" dirty="0" err="1">
                <a:effectLst/>
                <a:latin typeface="Calibri" panose="020F0502020204030204" pitchFamily="34" charset="0"/>
              </a:rPr>
              <a:t>poiche</a:t>
            </a:r>
            <a:r>
              <a:rPr lang="it-IT" sz="1800" dirty="0">
                <a:effectLst/>
                <a:latin typeface="Calibri" panose="020F0502020204030204" pitchFamily="34" charset="0"/>
              </a:rPr>
              <a:t>́ quelli si opponevano dissi loro: «Oggi mi vedrete e mai </a:t>
            </a:r>
            <a:r>
              <a:rPr lang="it-IT" sz="1800" dirty="0" err="1">
                <a:effectLst/>
                <a:latin typeface="Calibri" panose="020F0502020204030204" pitchFamily="34" charset="0"/>
              </a:rPr>
              <a:t>piu</a:t>
            </a:r>
            <a:r>
              <a:rPr lang="it-IT" sz="1800" dirty="0">
                <a:effectLst/>
                <a:latin typeface="Calibri" panose="020F0502020204030204" pitchFamily="34" charset="0"/>
              </a:rPr>
              <a:t>̀». Allora mi accompagnarono piangendo. </a:t>
            </a:r>
          </a:p>
          <a:p>
            <a:r>
              <a:rPr lang="it-IT" sz="1800" dirty="0">
                <a:effectLst/>
                <a:latin typeface="Calibri" panose="020F0502020204030204" pitchFamily="34" charset="0"/>
              </a:rPr>
              <a:t>Anche mio padre si arrabbiò per il voto, ma io perseverai nel mio proposito. Non ho mai pensato di uscire dal monastero. </a:t>
            </a:r>
            <a:endParaRPr lang="it-IT" dirty="0">
              <a:effectLst/>
            </a:endParaRPr>
          </a:p>
          <a:p>
            <a:pPr algn="r"/>
            <a:r>
              <a:rPr lang="it-IT" sz="1400" i="1" dirty="0" err="1">
                <a:effectLst/>
                <a:latin typeface="Calibri" panose="020F0502020204030204" pitchFamily="34" charset="0"/>
              </a:rPr>
              <a:t>Tischreden</a:t>
            </a:r>
            <a:endParaRPr lang="it-IT" dirty="0">
              <a:effectLst/>
            </a:endParaRPr>
          </a:p>
        </p:txBody>
      </p:sp>
      <p:sp>
        <p:nvSpPr>
          <p:cNvPr id="5" name="CasellaDiTesto 4">
            <a:extLst>
              <a:ext uri="{FF2B5EF4-FFF2-40B4-BE49-F238E27FC236}">
                <a16:creationId xmlns:a16="http://schemas.microsoft.com/office/drawing/2014/main" id="{B58ED94E-2263-8C2B-8515-2FFCE3C67940}"/>
              </a:ext>
            </a:extLst>
          </p:cNvPr>
          <p:cNvSpPr txBox="1"/>
          <p:nvPr/>
        </p:nvSpPr>
        <p:spPr>
          <a:xfrm>
            <a:off x="5964124" y="1782603"/>
            <a:ext cx="6093822" cy="4462760"/>
          </a:xfrm>
          <a:prstGeom prst="rect">
            <a:avLst/>
          </a:prstGeom>
          <a:noFill/>
        </p:spPr>
        <p:txBody>
          <a:bodyPr wrap="square">
            <a:spAutoFit/>
          </a:bodyPr>
          <a:lstStyle/>
          <a:p>
            <a:r>
              <a:rPr lang="it-IT" sz="1800" dirty="0">
                <a:effectLst/>
                <a:latin typeface="Calibri" panose="020F0502020204030204" pitchFamily="34" charset="0"/>
              </a:rPr>
              <a:t>Tu temevi, con affetto paterno, la mia debolezza </a:t>
            </a:r>
            <a:r>
              <a:rPr lang="it-IT" sz="1800" dirty="0" err="1">
                <a:effectLst/>
                <a:latin typeface="Calibri" panose="020F0502020204030204" pitchFamily="34" charset="0"/>
              </a:rPr>
              <a:t>perche</a:t>
            </a:r>
            <a:r>
              <a:rPr lang="it-IT" sz="1800" dirty="0">
                <a:effectLst/>
                <a:latin typeface="Calibri" panose="020F0502020204030204" pitchFamily="34" charset="0"/>
              </a:rPr>
              <a:t>́ ero un adolescente di ventidue anni non compiuti, quando l’adolescenza ferve, secondo l’espressione di</a:t>
            </a:r>
            <a:r>
              <a:rPr lang="it-IT" sz="1600" dirty="0">
                <a:effectLst/>
                <a:latin typeface="TimesNewRomanPSMT"/>
              </a:rPr>
              <a:t> </a:t>
            </a:r>
            <a:r>
              <a:rPr lang="it-IT" sz="1800" dirty="0">
                <a:effectLst/>
                <a:latin typeface="Calibri" panose="020F0502020204030204" pitchFamily="34" charset="0"/>
              </a:rPr>
              <a:t>Sant’Agostino, e </a:t>
            </a:r>
            <a:r>
              <a:rPr lang="it-IT" sz="1800" dirty="0" err="1">
                <a:effectLst/>
                <a:latin typeface="Calibri" panose="020F0502020204030204" pitchFamily="34" charset="0"/>
              </a:rPr>
              <a:t>perche</a:t>
            </a:r>
            <a:r>
              <a:rPr lang="it-IT" sz="1800" dirty="0">
                <a:effectLst/>
                <a:latin typeface="Calibri" panose="020F0502020204030204" pitchFamily="34" charset="0"/>
              </a:rPr>
              <a:t>́ conoscevi molti casi in cui la vita monastica era risultata infelice a non pochi. Tu invece mi preparavi il vincolo di un onesto e opulento matrimonio... Alla fine cedesti e sottomettesti la tua </a:t>
            </a:r>
            <a:r>
              <a:rPr lang="it-IT" sz="1800" dirty="0" err="1">
                <a:effectLst/>
                <a:latin typeface="Calibri" panose="020F0502020204030204" pitchFamily="34" charset="0"/>
              </a:rPr>
              <a:t>volonta</a:t>
            </a:r>
            <a:r>
              <a:rPr lang="it-IT" sz="1800" dirty="0">
                <a:effectLst/>
                <a:latin typeface="Calibri" panose="020F0502020204030204" pitchFamily="34" charset="0"/>
              </a:rPr>
              <a:t>̀ a quella di Dio, ma senza deporre</a:t>
            </a:r>
            <a:r>
              <a:rPr lang="it-IT" sz="1600" dirty="0">
                <a:effectLst/>
                <a:latin typeface="TimesNewRomanPSMT"/>
              </a:rPr>
              <a:t> </a:t>
            </a:r>
            <a:r>
              <a:rPr lang="it-IT" sz="1800" dirty="0">
                <a:effectLst/>
                <a:latin typeface="Calibri" panose="020F0502020204030204" pitchFamily="34" charset="0"/>
              </a:rPr>
              <a:t>il timore per me. Ho infatti ben presente alla memoria che quando </a:t>
            </a:r>
            <a:r>
              <a:rPr lang="it-IT" sz="1800" dirty="0" err="1">
                <a:effectLst/>
                <a:latin typeface="Calibri" panose="020F0502020204030204" pitchFamily="34" charset="0"/>
              </a:rPr>
              <a:t>gia</a:t>
            </a:r>
            <a:r>
              <a:rPr lang="it-IT" sz="1800" dirty="0">
                <a:effectLst/>
                <a:latin typeface="Calibri" panose="020F0502020204030204" pitchFamily="34" charset="0"/>
              </a:rPr>
              <a:t>̀ calmato conversavi con me e io ti dicevo che il cielo con i suoi terrori mi aveva chiamato, dato che</a:t>
            </a:r>
            <a:r>
              <a:rPr lang="it-IT" sz="1600" dirty="0">
                <a:effectLst/>
                <a:latin typeface="TimesNewRomanPSMT"/>
              </a:rPr>
              <a:t> </a:t>
            </a:r>
            <a:r>
              <a:rPr lang="it-IT" sz="1800" dirty="0">
                <a:effectLst/>
                <a:latin typeface="Calibri" panose="020F0502020204030204" pitchFamily="34" charset="0"/>
              </a:rPr>
              <a:t>io non mi facevo frate per gusto e di buon grado e molto meno per amore del corpo, ma </a:t>
            </a:r>
            <a:r>
              <a:rPr lang="it-IT" sz="1800" dirty="0" err="1">
                <a:effectLst/>
                <a:latin typeface="Calibri" panose="020F0502020204030204" pitchFamily="34" charset="0"/>
              </a:rPr>
              <a:t>perche</a:t>
            </a:r>
            <a:r>
              <a:rPr lang="it-IT" sz="1800" dirty="0">
                <a:effectLst/>
                <a:latin typeface="Calibri" panose="020F0502020204030204" pitchFamily="34" charset="0"/>
              </a:rPr>
              <a:t>́, assalito dal terrore e dall’angoscia di una morte improvvisa, avevo fatto</a:t>
            </a:r>
            <a:r>
              <a:rPr lang="it-IT" sz="1600" dirty="0">
                <a:effectLst/>
                <a:latin typeface="TimesNewRomanPSMT"/>
              </a:rPr>
              <a:t> </a:t>
            </a:r>
            <a:r>
              <a:rPr lang="it-IT" sz="1800" dirty="0">
                <a:effectLst/>
                <a:latin typeface="Calibri" panose="020F0502020204030204" pitchFamily="34" charset="0"/>
              </a:rPr>
              <a:t>un voto costretto dalla necessità, tu mi replicavi: «Voglia il cielo che non sia inganno o allucinazione». </a:t>
            </a:r>
          </a:p>
          <a:p>
            <a:pPr algn="r"/>
            <a:r>
              <a:rPr lang="it-IT" sz="1400" i="1" dirty="0">
                <a:effectLst/>
                <a:latin typeface="Calibri" panose="020F0502020204030204" pitchFamily="34" charset="0"/>
              </a:rPr>
              <a:t>Al padre – Prefazione</a:t>
            </a:r>
            <a:r>
              <a:rPr lang="it-IT" sz="1400" dirty="0">
                <a:effectLst/>
                <a:latin typeface="Calibri" panose="020F0502020204030204" pitchFamily="34" charset="0"/>
              </a:rPr>
              <a:t> a </a:t>
            </a:r>
            <a:r>
              <a:rPr lang="it-IT" sz="1400" i="1" dirty="0">
                <a:effectLst/>
                <a:latin typeface="Calibri" panose="020F0502020204030204" pitchFamily="34" charset="0"/>
              </a:rPr>
              <a:t>De</a:t>
            </a:r>
            <a:r>
              <a:rPr lang="it-IT" sz="1400" i="1" dirty="0">
                <a:latin typeface="Calibri" panose="020F0502020204030204" pitchFamily="34" charset="0"/>
              </a:rPr>
              <a:t> </a:t>
            </a:r>
            <a:r>
              <a:rPr lang="it-IT" sz="1400" i="1" dirty="0" err="1">
                <a:effectLst/>
                <a:latin typeface="Calibri" panose="020F0502020204030204" pitchFamily="34" charset="0"/>
              </a:rPr>
              <a:t>votis</a:t>
            </a:r>
            <a:r>
              <a:rPr lang="it-IT" sz="1400" i="1" dirty="0">
                <a:latin typeface="Calibri" panose="020F0502020204030204" pitchFamily="34" charset="0"/>
              </a:rPr>
              <a:t> </a:t>
            </a:r>
            <a:r>
              <a:rPr lang="it-IT" sz="1400" i="1" dirty="0" err="1">
                <a:effectLst/>
                <a:latin typeface="Calibri" panose="020F0502020204030204" pitchFamily="34" charset="0"/>
              </a:rPr>
              <a:t>monasticis</a:t>
            </a:r>
            <a:r>
              <a:rPr lang="it-IT" sz="1400" dirty="0">
                <a:effectLst/>
                <a:latin typeface="Calibri" panose="020F0502020204030204" pitchFamily="34" charset="0"/>
              </a:rPr>
              <a:t>, 1521 </a:t>
            </a:r>
            <a:endParaRPr lang="it-IT" dirty="0"/>
          </a:p>
        </p:txBody>
      </p:sp>
    </p:spTree>
    <p:extLst>
      <p:ext uri="{BB962C8B-B14F-4D97-AF65-F5344CB8AC3E}">
        <p14:creationId xmlns:p14="http://schemas.microsoft.com/office/powerpoint/2010/main" val="27064035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 </a:t>
            </a:r>
            <a:r>
              <a:rPr lang="it-IT" dirty="0">
                <a:solidFill>
                  <a:schemeClr val="tx1"/>
                </a:solidFill>
              </a:rPr>
              <a:t>Svezia</a:t>
            </a:r>
          </a:p>
        </p:txBody>
      </p:sp>
      <p:sp>
        <p:nvSpPr>
          <p:cNvPr id="3" name="Segnaposto contenuto 2"/>
          <p:cNvSpPr>
            <a:spLocks noGrp="1"/>
          </p:cNvSpPr>
          <p:nvPr>
            <p:ph idx="1"/>
          </p:nvPr>
        </p:nvSpPr>
        <p:spPr/>
        <p:txBody>
          <a:bodyPr/>
          <a:lstStyle/>
          <a:p>
            <a:pPr>
              <a:lnSpc>
                <a:spcPct val="100000"/>
              </a:lnSpc>
              <a:spcBef>
                <a:spcPts val="0"/>
              </a:spcBef>
              <a:spcAft>
                <a:spcPts val="0"/>
              </a:spcAft>
              <a:buSzTx/>
            </a:pPr>
            <a:r>
              <a:rPr lang="it-IT" dirty="0"/>
              <a:t>Il paese ottiene l’indipendenza dalla Danimarca nel 1521 grazie a Gustavo Vasa, primo re di Svezia (1523), che favorisce la diffusione del luteranesimo .</a:t>
            </a:r>
          </a:p>
          <a:p>
            <a:pPr>
              <a:lnSpc>
                <a:spcPct val="100000"/>
              </a:lnSpc>
              <a:spcBef>
                <a:spcPts val="0"/>
              </a:spcBef>
              <a:spcAft>
                <a:spcPts val="0"/>
              </a:spcAft>
              <a:buSzTx/>
            </a:pPr>
            <a:r>
              <a:rPr lang="it-IT" dirty="0"/>
              <a:t>Dieta di </a:t>
            </a:r>
            <a:r>
              <a:rPr lang="it-IT" dirty="0" err="1"/>
              <a:t>Västeras</a:t>
            </a:r>
            <a:r>
              <a:rPr lang="it-IT" dirty="0"/>
              <a:t> 1527: il re ottiene la confisca delle proprietà ecclesiastiche, la libera pratica del luteranesimo, la facoltà di procedere alla riforma della Chiesa sulla base della </a:t>
            </a:r>
            <a:r>
              <a:rPr lang="it-IT" i="1" dirty="0"/>
              <a:t>sola </a:t>
            </a:r>
            <a:r>
              <a:rPr lang="it-IT" i="1" dirty="0" err="1"/>
              <a:t>Scriptura</a:t>
            </a:r>
            <a:r>
              <a:rPr lang="it-IT" dirty="0"/>
              <a:t>.</a:t>
            </a:r>
          </a:p>
          <a:p>
            <a:pPr>
              <a:lnSpc>
                <a:spcPct val="100000"/>
              </a:lnSpc>
              <a:spcBef>
                <a:spcPts val="0"/>
              </a:spcBef>
              <a:spcAft>
                <a:spcPts val="0"/>
              </a:spcAft>
              <a:buSzTx/>
            </a:pPr>
            <a:r>
              <a:rPr lang="it-IT" dirty="0"/>
              <a:t>Nonostante la resistenza popolare, la Chiesa di Svezia si proclama indipendente da Roma nel 1536: è una Chiesa soggetta alla protezione dello stato, ma libera di organizzarsi al proprio interno.</a:t>
            </a:r>
          </a:p>
          <a:p>
            <a:pPr>
              <a:lnSpc>
                <a:spcPct val="100000"/>
              </a:lnSpc>
              <a:spcBef>
                <a:spcPts val="0"/>
              </a:spcBef>
              <a:spcAft>
                <a:spcPts val="0"/>
              </a:spcAft>
              <a:buSzTx/>
            </a:pPr>
            <a:endParaRPr lang="it-IT" dirty="0"/>
          </a:p>
          <a:p>
            <a:pPr>
              <a:lnSpc>
                <a:spcPct val="100000"/>
              </a:lnSpc>
              <a:spcBef>
                <a:spcPts val="0"/>
              </a:spcBef>
              <a:spcAft>
                <a:spcPts val="0"/>
              </a:spcAft>
              <a:buSzTx/>
            </a:pPr>
            <a:r>
              <a:rPr lang="it-IT" dirty="0"/>
              <a:t>La Finlandia (legata/soggetta alla Svezia dal XII secolo al 1809) segue la Svezia anche dal punto di vista religioso.</a:t>
            </a:r>
          </a:p>
          <a:p>
            <a:pPr marL="0" marR="0" lvl="0" indent="0" defTabSz="914400" eaLnBrk="1" fontAlgn="auto" latinLnBrk="0" hangingPunct="1">
              <a:lnSpc>
                <a:spcPct val="100000"/>
              </a:lnSpc>
              <a:spcBef>
                <a:spcPts val="0"/>
              </a:spcBef>
              <a:spcAft>
                <a:spcPts val="0"/>
              </a:spcAft>
              <a:buClrTx/>
              <a:buSzTx/>
              <a:buFontTx/>
              <a:buNone/>
              <a:tabLst/>
              <a:defRPr/>
            </a:pPr>
            <a:endParaRPr lang="it-IT" dirty="0"/>
          </a:p>
        </p:txBody>
      </p:sp>
    </p:spTree>
    <p:extLst>
      <p:ext uri="{BB962C8B-B14F-4D97-AF65-F5344CB8AC3E}">
        <p14:creationId xmlns:p14="http://schemas.microsoft.com/office/powerpoint/2010/main" val="721727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85801" y="533400"/>
            <a:ext cx="10820400" cy="1177092"/>
          </a:xfrm>
        </p:spPr>
        <p:txBody>
          <a:bodyPr anchor="b">
            <a:normAutofit/>
          </a:bodyPr>
          <a:lstStyle/>
          <a:p>
            <a:pPr algn="ctr"/>
            <a:r>
              <a:rPr lang="it-IT" sz="4400"/>
              <a:t>La “riforma radicale”</a:t>
            </a:r>
          </a:p>
        </p:txBody>
      </p:sp>
      <p:cxnSp>
        <p:nvCxnSpPr>
          <p:cNvPr id="10" name="Straight Connector 9">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idx="1"/>
          </p:nvPr>
        </p:nvSpPr>
        <p:spPr>
          <a:xfrm>
            <a:off x="685801" y="2243892"/>
            <a:ext cx="10820400" cy="3547308"/>
          </a:xfrm>
        </p:spPr>
        <p:txBody>
          <a:bodyPr anchor="t">
            <a:normAutofit/>
          </a:bodyPr>
          <a:lstStyle/>
          <a:p>
            <a:pPr>
              <a:lnSpc>
                <a:spcPct val="90000"/>
              </a:lnSpc>
            </a:pPr>
            <a:r>
              <a:rPr lang="it-IT" sz="2000"/>
              <a:t>All’inizio il movimento riformatore si appoggia alle autorità civili per la propria affermazione, ma mentre si diffonde, comincia a formarsi anche una galassia di comunità, gruppi, singoli pensatori, accomunati da alcuni elementi:</a:t>
            </a:r>
          </a:p>
          <a:p>
            <a:pPr lvl="1">
              <a:lnSpc>
                <a:spcPct val="90000"/>
              </a:lnSpc>
            </a:pPr>
            <a:r>
              <a:rPr lang="it-IT" sz="2000"/>
              <a:t>la necessità di un’adesione adulta alla fede (con la ripetizione del battesimo) -&gt; Anabattismo</a:t>
            </a:r>
          </a:p>
          <a:p>
            <a:pPr lvl="1">
              <a:lnSpc>
                <a:spcPct val="90000"/>
              </a:lnSpc>
            </a:pPr>
            <a:r>
              <a:rPr lang="it-IT" sz="2000"/>
              <a:t>il rifiuto dell’ingerenza dell’autorità civile in materia religiosa</a:t>
            </a:r>
          </a:p>
          <a:p>
            <a:pPr lvl="1">
              <a:lnSpc>
                <a:spcPct val="90000"/>
              </a:lnSpc>
            </a:pPr>
            <a:r>
              <a:rPr lang="it-IT" sz="2000"/>
              <a:t>la “separazione dal mondo”</a:t>
            </a:r>
          </a:p>
          <a:p>
            <a:pPr lvl="1">
              <a:lnSpc>
                <a:spcPct val="90000"/>
              </a:lnSpc>
            </a:pPr>
            <a:r>
              <a:rPr lang="it-IT" sz="2000"/>
              <a:t>la rigenerazione per mezzo dello Spirito Santo</a:t>
            </a:r>
          </a:p>
          <a:p>
            <a:pPr>
              <a:lnSpc>
                <a:spcPct val="90000"/>
              </a:lnSpc>
            </a:pPr>
            <a:r>
              <a:rPr lang="it-IT" sz="2000"/>
              <a:t>Il punto è la differenza tra due concezioni diverse del rapporto tra la Chiesa e la società:</a:t>
            </a:r>
          </a:p>
          <a:p>
            <a:pPr lvl="1">
              <a:lnSpc>
                <a:spcPct val="90000"/>
              </a:lnSpc>
            </a:pPr>
            <a:r>
              <a:rPr lang="it-IT" sz="2000" i="1"/>
              <a:t>Corpus christianus </a:t>
            </a:r>
            <a:r>
              <a:rPr lang="mr-IN" sz="2000" i="1"/>
              <a:t>–</a:t>
            </a:r>
            <a:r>
              <a:rPr lang="it-IT" sz="2000" i="1"/>
              <a:t> corpus Christi</a:t>
            </a:r>
          </a:p>
        </p:txBody>
      </p:sp>
    </p:spTree>
    <p:extLst>
      <p:ext uri="{BB962C8B-B14F-4D97-AF65-F5344CB8AC3E}">
        <p14:creationId xmlns:p14="http://schemas.microsoft.com/office/powerpoint/2010/main" val="658273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Approfondimenti</a:t>
            </a:r>
          </a:p>
        </p:txBody>
      </p:sp>
      <p:sp>
        <p:nvSpPr>
          <p:cNvPr id="3" name="Segnaposto contenuto 2"/>
          <p:cNvSpPr>
            <a:spLocks noGrp="1"/>
          </p:cNvSpPr>
          <p:nvPr>
            <p:ph idx="1"/>
          </p:nvPr>
        </p:nvSpPr>
        <p:spPr/>
        <p:txBody>
          <a:bodyPr/>
          <a:lstStyle/>
          <a:p>
            <a:r>
              <a:rPr lang="it-IT" b="1" dirty="0"/>
              <a:t>Articoli su la «Civiltà Cattolica»</a:t>
            </a:r>
          </a:p>
          <a:p>
            <a:pPr lvl="1"/>
            <a:r>
              <a:rPr lang="it-IT" dirty="0"/>
              <a:t>3973: «La Lettera ai Romani e Lutero»</a:t>
            </a:r>
          </a:p>
          <a:p>
            <a:pPr lvl="1"/>
            <a:r>
              <a:rPr lang="it-IT" dirty="0"/>
              <a:t>3974: «Ignazio di Loyola e Lutero»</a:t>
            </a:r>
          </a:p>
          <a:p>
            <a:pPr lvl="1"/>
            <a:r>
              <a:rPr lang="it-IT" dirty="0"/>
              <a:t>3993: «L’affissione delle 95 tesi di Lutero: storia o leggenda?»</a:t>
            </a:r>
          </a:p>
          <a:p>
            <a:pPr lvl="1"/>
            <a:r>
              <a:rPr lang="it-IT" dirty="0"/>
              <a:t>3998: «Raffaello: l’antitesi di Lutero»</a:t>
            </a:r>
          </a:p>
          <a:p>
            <a:pPr lvl="1"/>
            <a:r>
              <a:rPr lang="it-IT" dirty="0"/>
              <a:t>4000: «Il processo a Lutero e la scomunica»</a:t>
            </a:r>
          </a:p>
          <a:p>
            <a:pPr lvl="1"/>
            <a:r>
              <a:rPr lang="it-IT" dirty="0"/>
              <a:t>4005: «Il </a:t>
            </a:r>
            <a:r>
              <a:rPr lang="it-IT" i="1" dirty="0"/>
              <a:t>Magnificat</a:t>
            </a:r>
            <a:r>
              <a:rPr lang="it-IT" dirty="0"/>
              <a:t> e Lutero»</a:t>
            </a:r>
          </a:p>
          <a:p>
            <a:pPr lvl="1"/>
            <a:r>
              <a:rPr lang="it-IT" dirty="0"/>
              <a:t>4014: «La vocazione di Martin Lutero»</a:t>
            </a:r>
          </a:p>
          <a:p>
            <a:pPr lvl="1"/>
            <a:r>
              <a:rPr lang="it-IT" dirty="0"/>
              <a:t>4016: «Martin Lutero cinquecento anni dopo»</a:t>
            </a:r>
          </a:p>
        </p:txBody>
      </p:sp>
    </p:spTree>
    <p:extLst>
      <p:ext uri="{BB962C8B-B14F-4D97-AF65-F5344CB8AC3E}">
        <p14:creationId xmlns:p14="http://schemas.microsoft.com/office/powerpoint/2010/main" val="1366138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Altri riformatori: </a:t>
            </a:r>
            <a:r>
              <a:rPr lang="it-IT" dirty="0" err="1"/>
              <a:t>Zwinglio</a:t>
            </a:r>
            <a:r>
              <a:rPr lang="it-IT" dirty="0"/>
              <a:t>, Bucero, Calvino</a:t>
            </a:r>
          </a:p>
        </p:txBody>
      </p:sp>
      <p:pic>
        <p:nvPicPr>
          <p:cNvPr id="4" name="Segnaposto contenuto 3"/>
          <p:cNvPicPr>
            <a:picLocks noGrp="1" noChangeAspect="1"/>
          </p:cNvPicPr>
          <p:nvPr>
            <p:ph idx="1"/>
          </p:nvPr>
        </p:nvPicPr>
        <p:blipFill>
          <a:blip r:embed="rId2"/>
          <a:stretch>
            <a:fillRect/>
          </a:stretch>
        </p:blipFill>
        <p:spPr>
          <a:xfrm>
            <a:off x="1097279" y="1737360"/>
            <a:ext cx="3032535" cy="4259179"/>
          </a:xfrm>
          <a:prstGeom prst="rect">
            <a:avLst/>
          </a:prstGeom>
        </p:spPr>
      </p:pic>
      <p:pic>
        <p:nvPicPr>
          <p:cNvPr id="5" name="Immagine 4"/>
          <p:cNvPicPr>
            <a:picLocks noChangeAspect="1"/>
          </p:cNvPicPr>
          <p:nvPr/>
        </p:nvPicPr>
        <p:blipFill>
          <a:blip r:embed="rId3"/>
          <a:stretch>
            <a:fillRect/>
          </a:stretch>
        </p:blipFill>
        <p:spPr>
          <a:xfrm>
            <a:off x="4411578" y="1736440"/>
            <a:ext cx="3535547" cy="4260099"/>
          </a:xfrm>
          <a:prstGeom prst="rect">
            <a:avLst/>
          </a:prstGeom>
        </p:spPr>
      </p:pic>
      <p:pic>
        <p:nvPicPr>
          <p:cNvPr id="6" name="Immagine 5"/>
          <p:cNvPicPr>
            <a:picLocks noChangeAspect="1"/>
          </p:cNvPicPr>
          <p:nvPr/>
        </p:nvPicPr>
        <p:blipFill>
          <a:blip r:embed="rId4"/>
          <a:stretch>
            <a:fillRect/>
          </a:stretch>
        </p:blipFill>
        <p:spPr>
          <a:xfrm>
            <a:off x="8191251" y="1737360"/>
            <a:ext cx="3464664" cy="4259179"/>
          </a:xfrm>
          <a:prstGeom prst="rect">
            <a:avLst/>
          </a:prstGeom>
        </p:spPr>
      </p:pic>
    </p:spTree>
    <p:extLst>
      <p:ext uri="{BB962C8B-B14F-4D97-AF65-F5344CB8AC3E}">
        <p14:creationId xmlns:p14="http://schemas.microsoft.com/office/powerpoint/2010/main" val="1054039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5066294" y="634181"/>
            <a:ext cx="6593075" cy="1189703"/>
          </a:xfrm>
        </p:spPr>
        <p:txBody>
          <a:bodyPr vert="horz" lIns="91440" tIns="45720" rIns="91440" bIns="45720" rtlCol="0" anchor="ctr">
            <a:normAutofit/>
          </a:bodyPr>
          <a:lstStyle/>
          <a:p>
            <a:r>
              <a:rPr lang="en-US" dirty="0"/>
              <a:t>Huldrych Zwingli (</a:t>
            </a:r>
            <a:r>
              <a:rPr lang="en-US" dirty="0" err="1"/>
              <a:t>Ulrico</a:t>
            </a:r>
            <a:r>
              <a:rPr lang="en-US" dirty="0"/>
              <a:t> </a:t>
            </a:r>
            <a:r>
              <a:rPr lang="en-US" dirty="0" err="1"/>
              <a:t>Zwinglio</a:t>
            </a:r>
            <a:r>
              <a:rPr lang="en-US" dirty="0"/>
              <a:t>)</a:t>
            </a:r>
          </a:p>
        </p:txBody>
      </p:sp>
      <p:pic>
        <p:nvPicPr>
          <p:cNvPr id="4" name="Segnaposto contenuto 3" descr="Immagine che contiene dipinto, Viso umano, disegno, ritratto&#10;&#10;Descrizione generata automaticamente"/>
          <p:cNvPicPr>
            <a:picLocks noGrp="1" noChangeAspect="1"/>
          </p:cNvPicPr>
          <p:nvPr>
            <p:ph idx="1"/>
          </p:nvPr>
        </p:nvPicPr>
        <p:blipFill>
          <a:blip r:embed="rId4"/>
          <a:stretch>
            <a:fillRect/>
          </a:stretch>
        </p:blipFill>
        <p:spPr>
          <a:xfrm>
            <a:off x="655895" y="639097"/>
            <a:ext cx="3972500" cy="557543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5" name="CasellaDiTesto 4"/>
          <p:cNvSpPr txBox="1"/>
          <p:nvPr/>
        </p:nvSpPr>
        <p:spPr>
          <a:xfrm>
            <a:off x="4955458" y="2251587"/>
            <a:ext cx="6862469" cy="3972232"/>
          </a:xfrm>
          <a:prstGeom prst="rect">
            <a:avLst/>
          </a:prstGeom>
        </p:spPr>
        <p:txBody>
          <a:bodyPr vert="horz" lIns="91440" tIns="45720" rIns="91440" bIns="45720" rtlCol="0" anchor="ctr">
            <a:noAutofit/>
          </a:bodyPr>
          <a:lstStyle/>
          <a:p>
            <a:pPr>
              <a:lnSpc>
                <a:spcPct val="90000"/>
              </a:lnSpc>
              <a:spcAft>
                <a:spcPts val="1000"/>
              </a:spcAft>
              <a:buClr>
                <a:schemeClr val="tx1"/>
              </a:buClr>
              <a:buSzPct val="100000"/>
              <a:buFont typeface="Arial"/>
              <a:buChar char="•"/>
            </a:pPr>
            <a:r>
              <a:rPr lang="en-US" sz="1600" dirty="0" err="1"/>
              <a:t>Nasce</a:t>
            </a:r>
            <a:r>
              <a:rPr lang="en-US" sz="1600" dirty="0"/>
              <a:t> </a:t>
            </a:r>
            <a:r>
              <a:rPr lang="en-US" sz="1600" dirty="0" err="1"/>
              <a:t>nel</a:t>
            </a:r>
            <a:r>
              <a:rPr lang="en-US" sz="1600" dirty="0"/>
              <a:t> 1484 </a:t>
            </a:r>
            <a:r>
              <a:rPr lang="en-US" sz="1600" dirty="0" err="1"/>
              <a:t>nella</a:t>
            </a:r>
            <a:r>
              <a:rPr lang="en-US" sz="1600" dirty="0"/>
              <a:t> </a:t>
            </a:r>
            <a:r>
              <a:rPr lang="en-US" sz="1600" dirty="0" err="1"/>
              <a:t>Svizzera</a:t>
            </a:r>
            <a:r>
              <a:rPr lang="en-US" sz="1600" dirty="0"/>
              <a:t> </a:t>
            </a:r>
            <a:r>
              <a:rPr lang="en-US" sz="1600" dirty="0" err="1"/>
              <a:t>nord</a:t>
            </a:r>
            <a:r>
              <a:rPr lang="en-US" sz="1600" dirty="0"/>
              <a:t> </a:t>
            </a:r>
            <a:r>
              <a:rPr lang="en-US" sz="1600" dirty="0" err="1"/>
              <a:t>orientale</a:t>
            </a:r>
            <a:r>
              <a:rPr lang="en-US" sz="1600" dirty="0"/>
              <a:t> (</a:t>
            </a:r>
            <a:r>
              <a:rPr lang="en-US" sz="1600" dirty="0" err="1"/>
              <a:t>Toggenburg</a:t>
            </a:r>
            <a:r>
              <a:rPr lang="en-US" sz="1600" dirty="0"/>
              <a:t>), ed ha </a:t>
            </a:r>
            <a:r>
              <a:rPr lang="en-US" sz="1600" dirty="0" err="1"/>
              <a:t>una</a:t>
            </a:r>
            <a:r>
              <a:rPr lang="en-US" sz="1600" dirty="0"/>
              <a:t> </a:t>
            </a:r>
            <a:r>
              <a:rPr lang="en-US" sz="1600" dirty="0" err="1"/>
              <a:t>formazione</a:t>
            </a:r>
            <a:r>
              <a:rPr lang="en-US" sz="1600" dirty="0"/>
              <a:t> di </a:t>
            </a:r>
            <a:r>
              <a:rPr lang="en-US" sz="1600" dirty="0" err="1"/>
              <a:t>tipo</a:t>
            </a:r>
            <a:r>
              <a:rPr lang="en-US" sz="1600" dirty="0"/>
              <a:t> </a:t>
            </a:r>
            <a:r>
              <a:rPr lang="en-US" sz="1600" dirty="0" err="1"/>
              <a:t>umanistico</a:t>
            </a:r>
            <a:r>
              <a:rPr lang="en-US" sz="1600" dirty="0"/>
              <a:t>.</a:t>
            </a:r>
          </a:p>
          <a:p>
            <a:pPr>
              <a:lnSpc>
                <a:spcPct val="90000"/>
              </a:lnSpc>
              <a:spcAft>
                <a:spcPts val="1000"/>
              </a:spcAft>
              <a:buClr>
                <a:schemeClr val="tx1"/>
              </a:buClr>
              <a:buSzPct val="100000"/>
              <a:buFont typeface="Arial"/>
              <a:buChar char="•"/>
            </a:pPr>
            <a:r>
              <a:rPr lang="en-US" sz="1600" dirty="0"/>
              <a:t>1506: </a:t>
            </a:r>
            <a:r>
              <a:rPr lang="en-US" sz="1600" dirty="0" err="1"/>
              <a:t>parroco</a:t>
            </a:r>
            <a:r>
              <a:rPr lang="en-US" sz="1600" dirty="0"/>
              <a:t> a </a:t>
            </a:r>
            <a:r>
              <a:rPr lang="en-US" sz="1600" dirty="0" err="1"/>
              <a:t>Glarona</a:t>
            </a:r>
            <a:r>
              <a:rPr lang="en-US" sz="1600" dirty="0"/>
              <a:t>.</a:t>
            </a:r>
          </a:p>
          <a:p>
            <a:pPr>
              <a:lnSpc>
                <a:spcPct val="90000"/>
              </a:lnSpc>
              <a:spcAft>
                <a:spcPts val="1000"/>
              </a:spcAft>
              <a:buClr>
                <a:schemeClr val="tx1"/>
              </a:buClr>
              <a:buSzPct val="100000"/>
              <a:buFont typeface="Arial"/>
              <a:buChar char="•"/>
            </a:pPr>
            <a:r>
              <a:rPr lang="en-US" sz="1600" dirty="0" err="1"/>
              <a:t>Accompagna</a:t>
            </a:r>
            <a:r>
              <a:rPr lang="en-US" sz="1600" dirty="0"/>
              <a:t> come </a:t>
            </a:r>
            <a:r>
              <a:rPr lang="en-US" sz="1600" dirty="0" err="1"/>
              <a:t>cappellano</a:t>
            </a:r>
            <a:r>
              <a:rPr lang="en-US" sz="1600" dirty="0"/>
              <a:t> </a:t>
            </a:r>
            <a:r>
              <a:rPr lang="en-US" sz="1600" dirty="0" err="1"/>
              <a:t>militare</a:t>
            </a:r>
            <a:r>
              <a:rPr lang="en-US" sz="1600" dirty="0"/>
              <a:t> le </a:t>
            </a:r>
            <a:r>
              <a:rPr lang="en-US" sz="1600" dirty="0" err="1"/>
              <a:t>truppe</a:t>
            </a:r>
            <a:r>
              <a:rPr lang="en-US" sz="1600" dirty="0"/>
              <a:t> </a:t>
            </a:r>
            <a:r>
              <a:rPr lang="en-US" sz="1600" dirty="0" err="1"/>
              <a:t>svizzere</a:t>
            </a:r>
            <a:r>
              <a:rPr lang="en-US" sz="1600" dirty="0"/>
              <a:t> in Italia e per </a:t>
            </a:r>
            <a:r>
              <a:rPr lang="en-US" sz="1600" dirty="0" err="1"/>
              <a:t>questo</a:t>
            </a:r>
            <a:r>
              <a:rPr lang="en-US" sz="1600" dirty="0"/>
              <a:t> </a:t>
            </a:r>
            <a:r>
              <a:rPr lang="en-US" sz="1600" dirty="0" err="1"/>
              <a:t>riceve</a:t>
            </a:r>
            <a:r>
              <a:rPr lang="en-US" sz="1600" dirty="0"/>
              <a:t> </a:t>
            </a:r>
            <a:r>
              <a:rPr lang="en-US" sz="1600" dirty="0" err="1"/>
              <a:t>una</a:t>
            </a:r>
            <a:r>
              <a:rPr lang="en-US" sz="1600" dirty="0"/>
              <a:t> pensione </a:t>
            </a:r>
            <a:r>
              <a:rPr lang="en-US" sz="1600" dirty="0" err="1"/>
              <a:t>pontificia</a:t>
            </a:r>
            <a:r>
              <a:rPr lang="en-US" sz="1600" dirty="0"/>
              <a:t>.</a:t>
            </a:r>
          </a:p>
          <a:p>
            <a:pPr>
              <a:lnSpc>
                <a:spcPct val="90000"/>
              </a:lnSpc>
              <a:spcAft>
                <a:spcPts val="1000"/>
              </a:spcAft>
              <a:buClr>
                <a:schemeClr val="tx1"/>
              </a:buClr>
              <a:buSzPct val="100000"/>
              <a:buFont typeface="Arial"/>
              <a:buChar char="•"/>
            </a:pPr>
            <a:r>
              <a:rPr lang="en-US" sz="1600" dirty="0"/>
              <a:t>Nel 1515 </a:t>
            </a:r>
            <a:r>
              <a:rPr lang="en-US" sz="1600" dirty="0" err="1"/>
              <a:t>rinuncia</a:t>
            </a:r>
            <a:r>
              <a:rPr lang="en-US" sz="1600" dirty="0"/>
              <a:t> </a:t>
            </a:r>
            <a:r>
              <a:rPr lang="en-US" sz="1600" dirty="0" err="1"/>
              <a:t>alla</a:t>
            </a:r>
            <a:r>
              <a:rPr lang="en-US" sz="1600" dirty="0"/>
              <a:t> </a:t>
            </a:r>
            <a:r>
              <a:rPr lang="en-US" sz="1600" dirty="0" err="1"/>
              <a:t>parrocchia</a:t>
            </a:r>
            <a:r>
              <a:rPr lang="en-US" sz="1600" dirty="0"/>
              <a:t> e al </a:t>
            </a:r>
            <a:r>
              <a:rPr lang="en-US" sz="1600" dirty="0" err="1"/>
              <a:t>posto</a:t>
            </a:r>
            <a:r>
              <a:rPr lang="en-US" sz="1600" dirty="0"/>
              <a:t> di </a:t>
            </a:r>
            <a:r>
              <a:rPr lang="en-US" sz="1600" dirty="0" err="1"/>
              <a:t>cappellano</a:t>
            </a:r>
            <a:r>
              <a:rPr lang="en-US" sz="1600" dirty="0"/>
              <a:t> </a:t>
            </a:r>
            <a:r>
              <a:rPr lang="en-US" sz="1600" dirty="0" err="1"/>
              <a:t>militare</a:t>
            </a:r>
            <a:r>
              <a:rPr lang="en-US" sz="1600" dirty="0"/>
              <a:t>, e </a:t>
            </a:r>
            <a:r>
              <a:rPr lang="en-US" sz="1600" dirty="0" err="1"/>
              <a:t>si</a:t>
            </a:r>
            <a:r>
              <a:rPr lang="en-US" sz="1600" dirty="0"/>
              <a:t> </a:t>
            </a:r>
            <a:r>
              <a:rPr lang="en-US" sz="1600" dirty="0" err="1"/>
              <a:t>trasferisce</a:t>
            </a:r>
            <a:r>
              <a:rPr lang="en-US" sz="1600" dirty="0"/>
              <a:t> a Einsiedeln.</a:t>
            </a:r>
          </a:p>
          <a:p>
            <a:pPr>
              <a:lnSpc>
                <a:spcPct val="90000"/>
              </a:lnSpc>
              <a:spcAft>
                <a:spcPts val="1000"/>
              </a:spcAft>
              <a:buClr>
                <a:schemeClr val="tx1"/>
              </a:buClr>
              <a:buSzPct val="100000"/>
              <a:buFont typeface="Arial"/>
              <a:buChar char="•"/>
            </a:pPr>
            <a:r>
              <a:rPr lang="en-US" sz="1600" dirty="0"/>
              <a:t>Nel 1519 </a:t>
            </a:r>
            <a:r>
              <a:rPr lang="en-US" sz="1600" dirty="0" err="1"/>
              <a:t>è</a:t>
            </a:r>
            <a:r>
              <a:rPr lang="en-US" sz="1600" dirty="0"/>
              <a:t> </a:t>
            </a:r>
            <a:r>
              <a:rPr lang="en-US" sz="1600" dirty="0" err="1"/>
              <a:t>eletto</a:t>
            </a:r>
            <a:r>
              <a:rPr lang="en-US" sz="1600" dirty="0"/>
              <a:t> </a:t>
            </a:r>
            <a:r>
              <a:rPr lang="en-US" sz="1600" dirty="0" err="1"/>
              <a:t>arciprete</a:t>
            </a:r>
            <a:r>
              <a:rPr lang="en-US" sz="1600" dirty="0"/>
              <a:t> </a:t>
            </a:r>
            <a:r>
              <a:rPr lang="en-US" sz="1600" dirty="0" err="1"/>
              <a:t>della</a:t>
            </a:r>
            <a:r>
              <a:rPr lang="en-US" sz="1600" dirty="0"/>
              <a:t> </a:t>
            </a:r>
            <a:r>
              <a:rPr lang="en-US" sz="1600" dirty="0" err="1"/>
              <a:t>cattedrale</a:t>
            </a:r>
            <a:r>
              <a:rPr lang="en-US" sz="1600" dirty="0"/>
              <a:t> di </a:t>
            </a:r>
            <a:r>
              <a:rPr lang="en-US" sz="1600" dirty="0" err="1"/>
              <a:t>Zurigo</a:t>
            </a:r>
            <a:r>
              <a:rPr lang="en-US" sz="1600" dirty="0"/>
              <a:t>: in </a:t>
            </a:r>
            <a:r>
              <a:rPr lang="en-US" sz="1600" dirty="0" err="1"/>
              <a:t>questi</a:t>
            </a:r>
            <a:r>
              <a:rPr lang="en-US" sz="1600" dirty="0"/>
              <a:t> anni </a:t>
            </a:r>
            <a:r>
              <a:rPr lang="en-US" sz="1600" dirty="0" err="1"/>
              <a:t>matura</a:t>
            </a:r>
            <a:r>
              <a:rPr lang="en-US" sz="1600" dirty="0"/>
              <a:t> la </a:t>
            </a:r>
            <a:r>
              <a:rPr lang="en-US" sz="1600" dirty="0" err="1"/>
              <a:t>sua</a:t>
            </a:r>
            <a:r>
              <a:rPr lang="en-US" sz="1600" dirty="0"/>
              <a:t> </a:t>
            </a:r>
            <a:r>
              <a:rPr lang="en-US" sz="1600" dirty="0" err="1"/>
              <a:t>rottura</a:t>
            </a:r>
            <a:r>
              <a:rPr lang="en-US" sz="1600" dirty="0"/>
              <a:t> con la Chiesa di Roma, ma il </a:t>
            </a:r>
            <a:r>
              <a:rPr lang="en-US" sz="1600" dirty="0" err="1"/>
              <a:t>suo</a:t>
            </a:r>
            <a:r>
              <a:rPr lang="en-US" sz="1600" dirty="0"/>
              <a:t> </a:t>
            </a:r>
            <a:r>
              <a:rPr lang="en-US" sz="1600" dirty="0" err="1"/>
              <a:t>percorso</a:t>
            </a:r>
            <a:r>
              <a:rPr lang="en-US" sz="1600" dirty="0"/>
              <a:t> </a:t>
            </a:r>
            <a:r>
              <a:rPr lang="en-US" sz="1600" dirty="0" err="1"/>
              <a:t>è</a:t>
            </a:r>
            <a:r>
              <a:rPr lang="en-US" sz="1600" dirty="0"/>
              <a:t> ben </a:t>
            </a:r>
            <a:r>
              <a:rPr lang="en-US" sz="1600" dirty="0" err="1"/>
              <a:t>distinto</a:t>
            </a:r>
            <a:r>
              <a:rPr lang="en-US" sz="1600" dirty="0"/>
              <a:t> da </a:t>
            </a:r>
            <a:r>
              <a:rPr lang="en-US" sz="1600" dirty="0" err="1"/>
              <a:t>quello</a:t>
            </a:r>
            <a:r>
              <a:rPr lang="en-US" sz="1600" dirty="0"/>
              <a:t> di </a:t>
            </a:r>
            <a:r>
              <a:rPr lang="en-US" sz="1600" dirty="0" err="1"/>
              <a:t>Lutero</a:t>
            </a:r>
            <a:r>
              <a:rPr lang="en-US" sz="1600" dirty="0"/>
              <a:t>.</a:t>
            </a:r>
          </a:p>
          <a:p>
            <a:pPr>
              <a:lnSpc>
                <a:spcPct val="90000"/>
              </a:lnSpc>
              <a:spcAft>
                <a:spcPts val="1000"/>
              </a:spcAft>
              <a:buClr>
                <a:schemeClr val="tx1"/>
              </a:buClr>
              <a:buSzPct val="100000"/>
              <a:buFont typeface="Arial"/>
              <a:buChar char="•"/>
            </a:pPr>
            <a:r>
              <a:rPr lang="en-US" sz="1600" dirty="0"/>
              <a:t>Nel 1520 </a:t>
            </a:r>
            <a:r>
              <a:rPr lang="en-US" sz="1600" dirty="0" err="1"/>
              <a:t>rinuncia</a:t>
            </a:r>
            <a:r>
              <a:rPr lang="en-US" sz="1600" dirty="0"/>
              <a:t> </a:t>
            </a:r>
            <a:r>
              <a:rPr lang="en-US" sz="1600" dirty="0" err="1"/>
              <a:t>alla</a:t>
            </a:r>
            <a:r>
              <a:rPr lang="en-US" sz="1600" dirty="0"/>
              <a:t> pensione </a:t>
            </a:r>
            <a:r>
              <a:rPr lang="en-US" sz="1600" dirty="0" err="1"/>
              <a:t>papale</a:t>
            </a:r>
            <a:r>
              <a:rPr lang="en-US" sz="1600" dirty="0"/>
              <a:t>; </a:t>
            </a:r>
            <a:r>
              <a:rPr lang="en-US" sz="1600" dirty="0" err="1"/>
              <a:t>nel</a:t>
            </a:r>
            <a:r>
              <a:rPr lang="en-US" sz="1600" dirty="0"/>
              <a:t> 1522 </a:t>
            </a:r>
            <a:r>
              <a:rPr lang="en-US" sz="1600" dirty="0" err="1"/>
              <a:t>entra</a:t>
            </a:r>
            <a:r>
              <a:rPr lang="en-US" sz="1600" dirty="0"/>
              <a:t> in </a:t>
            </a:r>
            <a:r>
              <a:rPr lang="en-US" sz="1600" dirty="0" err="1"/>
              <a:t>conflitto</a:t>
            </a:r>
            <a:r>
              <a:rPr lang="en-US" sz="1600" dirty="0"/>
              <a:t> con il </a:t>
            </a:r>
            <a:r>
              <a:rPr lang="en-US" sz="1600" dirty="0" err="1"/>
              <a:t>vescovo</a:t>
            </a:r>
            <a:r>
              <a:rPr lang="en-US" sz="1600" dirty="0"/>
              <a:t> di Costanza per il </a:t>
            </a:r>
            <a:r>
              <a:rPr lang="en-US" sz="1600" dirty="0" err="1"/>
              <a:t>digiuno</a:t>
            </a:r>
            <a:r>
              <a:rPr lang="en-US" sz="1600" dirty="0"/>
              <a:t> </a:t>
            </a:r>
            <a:r>
              <a:rPr lang="en-US" sz="1600" dirty="0" err="1"/>
              <a:t>quaresimale</a:t>
            </a:r>
            <a:r>
              <a:rPr lang="en-US" sz="1600" dirty="0"/>
              <a:t>; </a:t>
            </a:r>
            <a:r>
              <a:rPr lang="en-US" sz="1600" dirty="0" err="1"/>
              <a:t>nello</a:t>
            </a:r>
            <a:r>
              <a:rPr lang="en-US" sz="1600" dirty="0"/>
              <a:t> </a:t>
            </a:r>
            <a:r>
              <a:rPr lang="en-US" sz="1600" dirty="0" err="1"/>
              <a:t>stesso</a:t>
            </a:r>
            <a:r>
              <a:rPr lang="en-US" sz="1600" dirty="0"/>
              <a:t> anno </a:t>
            </a:r>
            <a:r>
              <a:rPr lang="en-US" sz="1600" dirty="0" err="1"/>
              <a:t>si</a:t>
            </a:r>
            <a:r>
              <a:rPr lang="en-US" sz="1600" dirty="0"/>
              <a:t> </a:t>
            </a:r>
            <a:r>
              <a:rPr lang="en-US" sz="1600" dirty="0" err="1"/>
              <a:t>sposa</a:t>
            </a:r>
            <a:r>
              <a:rPr lang="en-US" sz="1600" dirty="0"/>
              <a:t> (</a:t>
            </a:r>
            <a:r>
              <a:rPr lang="en-US" sz="1600" dirty="0" err="1"/>
              <a:t>clandestinamente</a:t>
            </a:r>
            <a:r>
              <a:rPr lang="en-US" sz="1600" dirty="0"/>
              <a:t>).</a:t>
            </a:r>
          </a:p>
          <a:p>
            <a:pPr>
              <a:lnSpc>
                <a:spcPct val="90000"/>
              </a:lnSpc>
              <a:spcAft>
                <a:spcPts val="1000"/>
              </a:spcAft>
              <a:buClr>
                <a:schemeClr val="tx1"/>
              </a:buClr>
              <a:buSzPct val="100000"/>
              <a:buFont typeface="Arial"/>
              <a:buChar char="•"/>
            </a:pPr>
            <a:r>
              <a:rPr lang="en-US" sz="1600" dirty="0"/>
              <a:t>Fino al 1531, anno </a:t>
            </a:r>
            <a:r>
              <a:rPr lang="en-US" sz="1600" dirty="0" err="1"/>
              <a:t>della</a:t>
            </a:r>
            <a:r>
              <a:rPr lang="en-US" sz="1600" dirty="0"/>
              <a:t> </a:t>
            </a:r>
            <a:r>
              <a:rPr lang="en-US" sz="1600" dirty="0" err="1"/>
              <a:t>sua</a:t>
            </a:r>
            <a:r>
              <a:rPr lang="en-US" sz="1600" dirty="0"/>
              <a:t> </a:t>
            </a:r>
            <a:r>
              <a:rPr lang="en-US" sz="1600" dirty="0" err="1"/>
              <a:t>morte</a:t>
            </a:r>
            <a:r>
              <a:rPr lang="en-US" sz="1600" dirty="0"/>
              <a:t>, </a:t>
            </a:r>
            <a:r>
              <a:rPr lang="en-US" sz="1600" dirty="0" err="1"/>
              <a:t>lavora</a:t>
            </a:r>
            <a:r>
              <a:rPr lang="en-US" sz="1600" dirty="0"/>
              <a:t> per </a:t>
            </a:r>
            <a:r>
              <a:rPr lang="en-US" sz="1600" dirty="0" err="1"/>
              <a:t>introdurre</a:t>
            </a:r>
            <a:r>
              <a:rPr lang="en-US" sz="1600" dirty="0"/>
              <a:t> la </a:t>
            </a:r>
            <a:r>
              <a:rPr lang="en-US" sz="1600" dirty="0" err="1"/>
              <a:t>riforma</a:t>
            </a:r>
            <a:r>
              <a:rPr lang="en-US" sz="1600" dirty="0"/>
              <a:t> a </a:t>
            </a:r>
            <a:r>
              <a:rPr lang="en-US" sz="1600" dirty="0" err="1"/>
              <a:t>Zurigo</a:t>
            </a:r>
            <a:r>
              <a:rPr lang="en-US" sz="1600" dirty="0"/>
              <a:t>. </a:t>
            </a:r>
            <a:r>
              <a:rPr lang="en-US" sz="1600" dirty="0" err="1"/>
              <a:t>Muore</a:t>
            </a:r>
            <a:r>
              <a:rPr lang="en-US" sz="1600" dirty="0"/>
              <a:t> </a:t>
            </a:r>
            <a:r>
              <a:rPr lang="en-US" sz="1600" dirty="0" err="1"/>
              <a:t>sul</a:t>
            </a:r>
            <a:r>
              <a:rPr lang="en-US" sz="1600" dirty="0"/>
              <a:t> campo di </a:t>
            </a:r>
            <a:r>
              <a:rPr lang="en-US" sz="1600" dirty="0" err="1"/>
              <a:t>battaglia</a:t>
            </a:r>
            <a:r>
              <a:rPr lang="en-US" sz="1600" dirty="0"/>
              <a:t>, </a:t>
            </a:r>
            <a:r>
              <a:rPr lang="en-US" sz="1600" dirty="0" err="1"/>
              <a:t>durante</a:t>
            </a:r>
            <a:r>
              <a:rPr lang="en-US" sz="1600" dirty="0"/>
              <a:t> la </a:t>
            </a:r>
            <a:r>
              <a:rPr lang="en-US" sz="1600" dirty="0" err="1"/>
              <a:t>guerra</a:t>
            </a:r>
            <a:r>
              <a:rPr lang="en-US" sz="1600" dirty="0"/>
              <a:t> </a:t>
            </a:r>
            <a:r>
              <a:rPr lang="en-US" sz="1600" dirty="0" err="1"/>
              <a:t>tra</a:t>
            </a:r>
            <a:r>
              <a:rPr lang="en-US" sz="1600" dirty="0"/>
              <a:t> </a:t>
            </a:r>
            <a:r>
              <a:rPr lang="en-US" sz="1600" dirty="0" err="1"/>
              <a:t>cantoni</a:t>
            </a:r>
            <a:r>
              <a:rPr lang="en-US" sz="1600" dirty="0"/>
              <a:t> </a:t>
            </a:r>
            <a:r>
              <a:rPr lang="en-US" sz="1600" dirty="0" err="1"/>
              <a:t>cattolici</a:t>
            </a:r>
            <a:r>
              <a:rPr lang="en-US" sz="1600" dirty="0"/>
              <a:t> e </a:t>
            </a:r>
            <a:r>
              <a:rPr lang="en-US" sz="1600" dirty="0" err="1"/>
              <a:t>cantoni</a:t>
            </a:r>
            <a:r>
              <a:rPr lang="en-US" sz="1600" dirty="0"/>
              <a:t> </a:t>
            </a:r>
            <a:r>
              <a:rPr lang="en-US" sz="1600" dirty="0" err="1"/>
              <a:t>riformati</a:t>
            </a:r>
            <a:endParaRPr lang="en-US" sz="1600" dirty="0"/>
          </a:p>
          <a:p>
            <a:pPr>
              <a:lnSpc>
                <a:spcPct val="90000"/>
              </a:lnSpc>
              <a:spcAft>
                <a:spcPts val="1000"/>
              </a:spcAft>
              <a:buClr>
                <a:schemeClr val="tx1"/>
              </a:buClr>
              <a:buSzPct val="100000"/>
              <a:buFont typeface="Arial"/>
              <a:buChar char="•"/>
            </a:pPr>
            <a:r>
              <a:rPr lang="en-US" sz="1600" dirty="0"/>
              <a:t>La </a:t>
            </a:r>
            <a:r>
              <a:rPr lang="en-US" sz="1600" dirty="0" err="1"/>
              <a:t>sua</a:t>
            </a:r>
            <a:r>
              <a:rPr lang="en-US" sz="1600" dirty="0"/>
              <a:t> opera </a:t>
            </a:r>
            <a:r>
              <a:rPr lang="en-US" sz="1600" dirty="0" err="1"/>
              <a:t>viene</a:t>
            </a:r>
            <a:r>
              <a:rPr lang="en-US" sz="1600" dirty="0"/>
              <a:t> </a:t>
            </a:r>
            <a:r>
              <a:rPr lang="en-US" sz="1600" dirty="0" err="1"/>
              <a:t>ripresa</a:t>
            </a:r>
            <a:r>
              <a:rPr lang="en-US" sz="1600" dirty="0"/>
              <a:t> da Heinrich Bullinger. </a:t>
            </a:r>
          </a:p>
        </p:txBody>
      </p:sp>
    </p:spTree>
    <p:extLst>
      <p:ext uri="{BB962C8B-B14F-4D97-AF65-F5344CB8AC3E}">
        <p14:creationId xmlns:p14="http://schemas.microsoft.com/office/powerpoint/2010/main" val="903454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26" name="Picture 2" descr="Foto">
            <a:extLst>
              <a:ext uri="{FF2B5EF4-FFF2-40B4-BE49-F238E27FC236}">
                <a16:creationId xmlns:a16="http://schemas.microsoft.com/office/drawing/2014/main" id="{B19AC347-3A3E-4669-51C9-5E6ACF9BF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759" r="5760"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030">
            <a:extLst>
              <a:ext uri="{FF2B5EF4-FFF2-40B4-BE49-F238E27FC236}">
                <a16:creationId xmlns:a16="http://schemas.microsoft.com/office/drawing/2014/main" id="{A449A242-37EF-4BE6-9366-2657D6D867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33" name="Freeform 5">
            <a:extLst>
              <a:ext uri="{FF2B5EF4-FFF2-40B4-BE49-F238E27FC236}">
                <a16:creationId xmlns:a16="http://schemas.microsoft.com/office/drawing/2014/main" id="{06D5FFBA-0922-4709-A6E6-FFB313933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16466" y="-18309"/>
            <a:ext cx="11159068" cy="6894618"/>
          </a:xfrm>
          <a:custGeom>
            <a:avLst/>
            <a:gdLst>
              <a:gd name="T0" fmla="*/ 2331 w 2331"/>
              <a:gd name="T1" fmla="*/ 721 h 1440"/>
              <a:gd name="T2" fmla="*/ 2082 w 2331"/>
              <a:gd name="T3" fmla="*/ 0 h 1440"/>
              <a:gd name="T4" fmla="*/ 249 w 2331"/>
              <a:gd name="T5" fmla="*/ 0 h 1440"/>
              <a:gd name="T6" fmla="*/ 0 w 2331"/>
              <a:gd name="T7" fmla="*/ 721 h 1440"/>
              <a:gd name="T8" fmla="*/ 248 w 2331"/>
              <a:gd name="T9" fmla="*/ 1440 h 1440"/>
              <a:gd name="T10" fmla="*/ 2083 w 2331"/>
              <a:gd name="T11" fmla="*/ 1440 h 1440"/>
              <a:gd name="T12" fmla="*/ 2331 w 2331"/>
              <a:gd name="T13" fmla="*/ 721 h 1440"/>
            </a:gdLst>
            <a:ahLst/>
            <a:cxnLst>
              <a:cxn ang="0">
                <a:pos x="T0" y="T1"/>
              </a:cxn>
              <a:cxn ang="0">
                <a:pos x="T2" y="T3"/>
              </a:cxn>
              <a:cxn ang="0">
                <a:pos x="T4" y="T5"/>
              </a:cxn>
              <a:cxn ang="0">
                <a:pos x="T6" y="T7"/>
              </a:cxn>
              <a:cxn ang="0">
                <a:pos x="T8" y="T9"/>
              </a:cxn>
              <a:cxn ang="0">
                <a:pos x="T10" y="T11"/>
              </a:cxn>
              <a:cxn ang="0">
                <a:pos x="T12" y="T13"/>
              </a:cxn>
            </a:cxnLst>
            <a:rect l="0" t="0" r="r" b="b"/>
            <a:pathLst>
              <a:path w="2331" h="1440">
                <a:moveTo>
                  <a:pt x="2331" y="721"/>
                </a:moveTo>
                <a:cubicBezTo>
                  <a:pt x="2331" y="449"/>
                  <a:pt x="2238" y="198"/>
                  <a:pt x="2082" y="0"/>
                </a:cubicBezTo>
                <a:cubicBezTo>
                  <a:pt x="249" y="0"/>
                  <a:pt x="249" y="0"/>
                  <a:pt x="249" y="0"/>
                </a:cubicBezTo>
                <a:cubicBezTo>
                  <a:pt x="93" y="198"/>
                  <a:pt x="0" y="449"/>
                  <a:pt x="0" y="721"/>
                </a:cubicBezTo>
                <a:cubicBezTo>
                  <a:pt x="0" y="992"/>
                  <a:pt x="92" y="1242"/>
                  <a:pt x="248" y="1440"/>
                </a:cubicBezTo>
                <a:cubicBezTo>
                  <a:pt x="2083" y="1440"/>
                  <a:pt x="2083" y="1440"/>
                  <a:pt x="2083" y="1440"/>
                </a:cubicBezTo>
                <a:cubicBezTo>
                  <a:pt x="2239" y="1242"/>
                  <a:pt x="2331" y="992"/>
                  <a:pt x="2331" y="721"/>
                </a:cubicBezTo>
                <a:close/>
              </a:path>
            </a:pathLst>
          </a:custGeom>
          <a:solidFill>
            <a:schemeClr val="bg1">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olo 1"/>
          <p:cNvSpPr>
            <a:spLocks noGrp="1"/>
          </p:cNvSpPr>
          <p:nvPr>
            <p:ph type="title"/>
          </p:nvPr>
        </p:nvSpPr>
        <p:spPr>
          <a:xfrm>
            <a:off x="1380067" y="838200"/>
            <a:ext cx="9437159" cy="1227667"/>
          </a:xfrm>
        </p:spPr>
        <p:txBody>
          <a:bodyPr>
            <a:normAutofit/>
          </a:bodyPr>
          <a:lstStyle/>
          <a:p>
            <a:r>
              <a:rPr lang="it-IT"/>
              <a:t>La Riforma a Zurigo: caratteristiche</a:t>
            </a:r>
          </a:p>
        </p:txBody>
      </p:sp>
      <p:sp>
        <p:nvSpPr>
          <p:cNvPr id="3" name="Segnaposto contenuto 2"/>
          <p:cNvSpPr>
            <a:spLocks noGrp="1"/>
          </p:cNvSpPr>
          <p:nvPr>
            <p:ph idx="1"/>
          </p:nvPr>
        </p:nvSpPr>
        <p:spPr>
          <a:xfrm>
            <a:off x="1380067" y="2006601"/>
            <a:ext cx="9437159" cy="3784600"/>
          </a:xfrm>
        </p:spPr>
        <p:txBody>
          <a:bodyPr>
            <a:normAutofit/>
          </a:bodyPr>
          <a:lstStyle/>
          <a:p>
            <a:pPr lvl="1"/>
            <a:r>
              <a:rPr lang="it-IT"/>
              <a:t>La </a:t>
            </a:r>
            <a:r>
              <a:rPr lang="it-IT" i="1"/>
              <a:t>Sola </a:t>
            </a:r>
            <a:r>
              <a:rPr lang="it-IT" i="1" err="1"/>
              <a:t>Scriptura</a:t>
            </a:r>
            <a:r>
              <a:rPr lang="it-IT"/>
              <a:t> come la norma delle dottrine e dei riti; </a:t>
            </a:r>
          </a:p>
          <a:p>
            <a:pPr lvl="1"/>
            <a:r>
              <a:rPr lang="it-IT"/>
              <a:t>abolizione della messa e dei sacramenti, ridotti al battesimo e alla «santa cena»; </a:t>
            </a:r>
          </a:p>
          <a:p>
            <a:pPr lvl="1"/>
            <a:r>
              <a:rPr lang="it-IT"/>
              <a:t>abolizione delle festività dei santi, delle immagini e degli organi nelle chiese; </a:t>
            </a:r>
          </a:p>
          <a:p>
            <a:pPr lvl="1"/>
            <a:r>
              <a:rPr lang="it-IT"/>
              <a:t>soppressione dei conventi e abolizione del celibato ecclesiastico; </a:t>
            </a:r>
          </a:p>
          <a:p>
            <a:pPr lvl="1"/>
            <a:r>
              <a:rPr lang="it-IT"/>
              <a:t>diverse riforme sociali, con la creazione di un sistema assistenziale pubblico e la promozione dell’istruzione primaria, obbligatoria per tutti e gratuita per i poveri; </a:t>
            </a:r>
          </a:p>
          <a:p>
            <a:pPr lvl="1"/>
            <a:r>
              <a:rPr lang="it-IT"/>
              <a:t>introduzione del tribunale matrimoniale (</a:t>
            </a:r>
            <a:r>
              <a:rPr lang="it-IT" i="1" err="1"/>
              <a:t>Ehegericht</a:t>
            </a:r>
            <a:r>
              <a:rPr lang="it-IT"/>
              <a:t>) per un severo controllo della moralità; </a:t>
            </a:r>
          </a:p>
          <a:p>
            <a:pPr lvl="1"/>
            <a:r>
              <a:rPr lang="it-IT"/>
              <a:t>fondazione della scuola teologica (</a:t>
            </a:r>
            <a:r>
              <a:rPr lang="it-IT" i="1" err="1"/>
              <a:t>Prophezei</a:t>
            </a:r>
            <a:r>
              <a:rPr lang="it-IT"/>
              <a:t>), la prima di tal genere, per la formazione dei pastori riformati, da cui scaturì nel 1531 la traduzione tedesca della Bibbia, nota come </a:t>
            </a:r>
            <a:r>
              <a:rPr lang="it-IT" i="1"/>
              <a:t>Bibbia </a:t>
            </a:r>
            <a:r>
              <a:rPr lang="it-IT" i="1" err="1"/>
              <a:t>Froschauer</a:t>
            </a:r>
            <a:r>
              <a:rPr lang="it-IT"/>
              <a:t>,.</a:t>
            </a:r>
          </a:p>
          <a:p>
            <a:pPr lvl="1"/>
            <a:r>
              <a:rPr lang="it-IT"/>
              <a:t>«Vi è quindi una consequenzialità nell’opera riformatrice di Zwingli che è sconosciuta a Lutero» e che fa da battistrada a quanto compirà più tardi Calvino a Ginevra, con ampia diffusione in Europa.</a:t>
            </a:r>
          </a:p>
        </p:txBody>
      </p:sp>
    </p:spTree>
    <p:extLst>
      <p:ext uri="{BB962C8B-B14F-4D97-AF65-F5344CB8AC3E}">
        <p14:creationId xmlns:p14="http://schemas.microsoft.com/office/powerpoint/2010/main" val="1318337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85801" y="533400"/>
            <a:ext cx="10820400" cy="1177092"/>
          </a:xfrm>
        </p:spPr>
        <p:txBody>
          <a:bodyPr anchor="b">
            <a:normAutofit/>
          </a:bodyPr>
          <a:lstStyle/>
          <a:p>
            <a:pPr algn="ctr"/>
            <a:r>
              <a:rPr lang="it-IT" sz="4400"/>
              <a:t>Martin Butzer (Bucero) a Strasburgo</a:t>
            </a:r>
          </a:p>
        </p:txBody>
      </p:sp>
      <p:cxnSp>
        <p:nvCxnSpPr>
          <p:cNvPr id="10" name="Straight Connector 9">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idx="1"/>
          </p:nvPr>
        </p:nvSpPr>
        <p:spPr>
          <a:xfrm>
            <a:off x="685801" y="2243892"/>
            <a:ext cx="10820400" cy="3547308"/>
          </a:xfrm>
        </p:spPr>
        <p:txBody>
          <a:bodyPr anchor="t">
            <a:normAutofit/>
          </a:bodyPr>
          <a:lstStyle/>
          <a:p>
            <a:pPr>
              <a:lnSpc>
                <a:spcPct val="90000"/>
              </a:lnSpc>
            </a:pPr>
            <a:r>
              <a:rPr lang="it-IT" sz="1400"/>
              <a:t>La Riforma fu introdotta a Strasburgo, dopo alcuni tentativi, nel 1523 da Capitone e Martin Butzer (latinizzato in Bucero) grazie alla loro infiammata predicazione. </a:t>
            </a:r>
          </a:p>
          <a:p>
            <a:pPr>
              <a:lnSpc>
                <a:spcPct val="90000"/>
              </a:lnSpc>
            </a:pPr>
            <a:r>
              <a:rPr lang="it-IT" sz="1400"/>
              <a:t>Nel giro di pochi anni, grazie soprattutto a Bucero, la liturgia venne progressivamente semplificata e celebrata in lingua tedesca; venne data importanza, come a Zurigo, agli aspetti sociali della Riforma; furono istituite scuole nelle parrocchie, con la pubblicazione, nel 1527, di un catechismo. Nel 1533 un sinodo elaborò una costituzione ecclesiastica; in particolare, fu istituita la così detta «adunanza», (assemblea settimanale del clero con la partecipazione di tre laici.</a:t>
            </a:r>
          </a:p>
          <a:p>
            <a:pPr>
              <a:lnSpc>
                <a:spcPct val="90000"/>
              </a:lnSpc>
            </a:pPr>
            <a:r>
              <a:rPr lang="it-IT" sz="1400"/>
              <a:t>Strasburgo svolse un ruolo importante per </a:t>
            </a:r>
            <a:r>
              <a:rPr lang="it-IT" sz="1400" b="1"/>
              <a:t>l’evoluzione della Riforma nell’Impero</a:t>
            </a:r>
            <a:r>
              <a:rPr lang="it-IT" sz="1400"/>
              <a:t>: alla dieta di Augusta del 1530 essa presentò, insieme a Costanza, Lindau e Memmingen, la propria professione di fede (</a:t>
            </a:r>
            <a:r>
              <a:rPr lang="it-IT" sz="1400" i="1"/>
              <a:t>Confessio</a:t>
            </a:r>
            <a:r>
              <a:rPr lang="it-IT" sz="1400"/>
              <a:t> </a:t>
            </a:r>
            <a:r>
              <a:rPr lang="it-IT" sz="1400" i="1"/>
              <a:t>Tetrapolitana)</a:t>
            </a:r>
            <a:r>
              <a:rPr lang="it-IT" sz="1400"/>
              <a:t>, in posizione media tra Lutero e Zwinglio a proposito della dottrina eucaristica e in cui si proponeva una pietà attenta agli aspetti pratici.</a:t>
            </a:r>
          </a:p>
          <a:p>
            <a:pPr>
              <a:lnSpc>
                <a:spcPct val="90000"/>
              </a:lnSpc>
            </a:pPr>
            <a:r>
              <a:rPr lang="it-IT" sz="1400"/>
              <a:t> In generale, la città di Strasburgo non smise di esercitare una funzione mediatrice tra le città svizzere e gli Stati tedeschi gravitanti intorno a Wittenberg. Tuttavia, dopo la battaglia di Kappel (1531) in cui, come è noto, morì Zwinglio, Bucero e Strasburgo attuarono un avvicinamento nei confronti di Wittenberg poiché, ad esempio, i teologi di Strasburgo ebbero un ruolo importante nei colloqui di Worms, Hagenau e Ratisbona (1540-1541). Lo stesso Bucero divenne uno dei più fidati consiglieri di Filippo di Assia, il più importante principe protestante.</a:t>
            </a:r>
          </a:p>
          <a:p>
            <a:pPr>
              <a:lnSpc>
                <a:spcPct val="90000"/>
              </a:lnSpc>
            </a:pPr>
            <a:endParaRPr lang="it-IT" sz="1400"/>
          </a:p>
        </p:txBody>
      </p:sp>
    </p:spTree>
    <p:extLst>
      <p:ext uri="{BB962C8B-B14F-4D97-AF65-F5344CB8AC3E}">
        <p14:creationId xmlns:p14="http://schemas.microsoft.com/office/powerpoint/2010/main" val="1743185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La Riforma di Bucero a Strasburgo</a:t>
            </a:r>
          </a:p>
        </p:txBody>
      </p:sp>
      <p:sp>
        <p:nvSpPr>
          <p:cNvPr id="3" name="Segnaposto contenuto 2"/>
          <p:cNvSpPr>
            <a:spLocks noGrp="1"/>
          </p:cNvSpPr>
          <p:nvPr>
            <p:ph idx="1"/>
          </p:nvPr>
        </p:nvSpPr>
        <p:spPr/>
        <p:txBody>
          <a:bodyPr/>
          <a:lstStyle/>
          <a:p>
            <a:r>
              <a:rPr lang="it-IT" dirty="0"/>
              <a:t>La vittoria di Carlo V sulla Lega di Smalcalda a </a:t>
            </a:r>
            <a:r>
              <a:rPr lang="it-IT" dirty="0" err="1"/>
              <a:t>Mühlberg</a:t>
            </a:r>
            <a:r>
              <a:rPr lang="it-IT" dirty="0"/>
              <a:t> (1547) mise termine all’influsso di Bucero su Strasburgo. </a:t>
            </a:r>
          </a:p>
          <a:p>
            <a:r>
              <a:rPr lang="it-IT" dirty="0"/>
              <a:t>La città, essendo una delle più importanti componenti della Lega di Smalcalda, dovette subire misure repressive. Tra queste vi fu anche l’obbligo di allontanare Martin Bucero; su invito dell’arcivescovo anglicano di Canterbury Thomas </a:t>
            </a:r>
            <a:r>
              <a:rPr lang="it-IT" dirty="0" err="1"/>
              <a:t>Cranmer</a:t>
            </a:r>
            <a:r>
              <a:rPr lang="it-IT" dirty="0"/>
              <a:t>, egli si stabilì a Cambridge dove trascorse gli ultimi due anni della sua vita insegnando teologia e componendo la sua più importante opera (</a:t>
            </a:r>
            <a:r>
              <a:rPr lang="it-IT" i="1" dirty="0"/>
              <a:t>De Regno </a:t>
            </a:r>
            <a:r>
              <a:rPr lang="it-IT" i="1" dirty="0" err="1"/>
              <a:t>Christi</a:t>
            </a:r>
            <a:r>
              <a:rPr lang="it-IT" dirty="0"/>
              <a:t>). </a:t>
            </a:r>
          </a:p>
          <a:p>
            <a:r>
              <a:rPr lang="it-IT" dirty="0"/>
              <a:t>L’allontanamento di Bucero causò la perdita dell’apertura di spirito cara a costui e Strasburgo, nel giro di breve tempo, divenne una </a:t>
            </a:r>
            <a:r>
              <a:rPr lang="it-IT" b="1" dirty="0"/>
              <a:t>città rigidamente luterana</a:t>
            </a:r>
            <a:r>
              <a:rPr lang="it-IT" dirty="0"/>
              <a:t>, nella quale non era lasciato spazio ai dissidenti. Strasburgo venne meno all’originalità che aveva connotato l’epoca di Bucero e rimase per lungo tempo una roccaforte luterana.</a:t>
            </a:r>
          </a:p>
          <a:p>
            <a:endParaRPr lang="it-IT" dirty="0"/>
          </a:p>
        </p:txBody>
      </p:sp>
    </p:spTree>
    <p:extLst>
      <p:ext uri="{BB962C8B-B14F-4D97-AF65-F5344CB8AC3E}">
        <p14:creationId xmlns:p14="http://schemas.microsoft.com/office/powerpoint/2010/main" val="421742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B8A2D2F-E1F1-4E78-9C06-4F6E77582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1786"/>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se su una montagna">
            <a:extLst>
              <a:ext uri="{FF2B5EF4-FFF2-40B4-BE49-F238E27FC236}">
                <a16:creationId xmlns:a16="http://schemas.microsoft.com/office/drawing/2014/main" id="{C48FA381-5846-1DB7-E427-BB3A1A8118DC}"/>
              </a:ext>
            </a:extLst>
          </p:cNvPr>
          <p:cNvPicPr>
            <a:picLocks noChangeAspect="1"/>
          </p:cNvPicPr>
          <p:nvPr/>
        </p:nvPicPr>
        <p:blipFill>
          <a:blip r:embed="rId3">
            <a:alphaModFix amt="20000"/>
          </a:blip>
          <a:srcRect t="15730"/>
          <a:stretch/>
        </p:blipFill>
        <p:spPr>
          <a:xfrm>
            <a:off x="20" y="10"/>
            <a:ext cx="12191980" cy="6857990"/>
          </a:xfrm>
          <a:prstGeom prst="rect">
            <a:avLst/>
          </a:prstGeom>
        </p:spPr>
      </p:pic>
      <p:pic>
        <p:nvPicPr>
          <p:cNvPr id="11" name="Picture 10">
            <a:extLst>
              <a:ext uri="{FF2B5EF4-FFF2-40B4-BE49-F238E27FC236}">
                <a16:creationId xmlns:a16="http://schemas.microsoft.com/office/drawing/2014/main" id="{B5CDF84C-3B2B-4B7B-B13B-B77B2599CF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9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olo 1"/>
          <p:cNvSpPr>
            <a:spLocks noGrp="1"/>
          </p:cNvSpPr>
          <p:nvPr>
            <p:ph type="title"/>
          </p:nvPr>
        </p:nvSpPr>
        <p:spPr>
          <a:xfrm>
            <a:off x="685801" y="609601"/>
            <a:ext cx="10131425" cy="858982"/>
          </a:xfrm>
        </p:spPr>
        <p:txBody>
          <a:bodyPr>
            <a:normAutofit/>
          </a:bodyPr>
          <a:lstStyle/>
          <a:p>
            <a:r>
              <a:rPr lang="it-IT" dirty="0"/>
              <a:t>Calvino e Ginevra</a:t>
            </a:r>
          </a:p>
        </p:txBody>
      </p:sp>
      <p:sp>
        <p:nvSpPr>
          <p:cNvPr id="3" name="Segnaposto contenuto 2"/>
          <p:cNvSpPr>
            <a:spLocks noGrp="1"/>
          </p:cNvSpPr>
          <p:nvPr>
            <p:ph idx="1"/>
          </p:nvPr>
        </p:nvSpPr>
        <p:spPr>
          <a:xfrm>
            <a:off x="685801" y="2142067"/>
            <a:ext cx="10952017" cy="4328006"/>
          </a:xfrm>
        </p:spPr>
        <p:txBody>
          <a:bodyPr>
            <a:noAutofit/>
          </a:bodyPr>
          <a:lstStyle/>
          <a:p>
            <a:pPr>
              <a:lnSpc>
                <a:spcPct val="90000"/>
              </a:lnSpc>
            </a:pPr>
            <a:r>
              <a:rPr lang="it-IT" sz="1600" dirty="0"/>
              <a:t>Calvino crea una originale organizzazione della Chiesa a Ginevra:</a:t>
            </a:r>
          </a:p>
          <a:p>
            <a:pPr lvl="1">
              <a:lnSpc>
                <a:spcPct val="90000"/>
              </a:lnSpc>
            </a:pPr>
            <a:r>
              <a:rPr lang="it-IT" b="1" dirty="0"/>
              <a:t>Pastori</a:t>
            </a:r>
            <a:r>
              <a:rPr lang="it-IT" dirty="0"/>
              <a:t>: annunciano la parola di Dio e amministrano i sacramenti; propongono i candidati per l’ufficio di parroco, (nominati poi dal Consiglio della città </a:t>
            </a:r>
          </a:p>
          <a:p>
            <a:pPr lvl="1">
              <a:lnSpc>
                <a:spcPct val="90000"/>
              </a:lnSpc>
            </a:pPr>
            <a:r>
              <a:rPr lang="it-IT" b="1" dirty="0"/>
              <a:t>Dottori</a:t>
            </a:r>
            <a:r>
              <a:rPr lang="it-IT" dirty="0"/>
              <a:t>: maestri di teologia, tengono lezioni fondate sulla Sacra Scrittura: curano la formazione dei futuri pastori e l’insegnamento nel ginnasio delle lingue bibliche e della cultura generale. </a:t>
            </a:r>
          </a:p>
          <a:p>
            <a:pPr lvl="1">
              <a:lnSpc>
                <a:spcPct val="90000"/>
              </a:lnSpc>
            </a:pPr>
            <a:r>
              <a:rPr lang="it-IT" b="1" dirty="0"/>
              <a:t>Diaconi:</a:t>
            </a:r>
            <a:r>
              <a:rPr lang="it-IT" dirty="0"/>
              <a:t> amministrano i beni della Chiesa, si prendono cura dei poveri e degli ammalati. </a:t>
            </a:r>
          </a:p>
          <a:p>
            <a:pPr lvl="1">
              <a:lnSpc>
                <a:spcPct val="90000"/>
              </a:lnSpc>
            </a:pPr>
            <a:r>
              <a:rPr lang="it-IT" b="1" dirty="0"/>
              <a:t>Anziani</a:t>
            </a:r>
            <a:r>
              <a:rPr lang="it-IT" dirty="0"/>
              <a:t>, detti anche presbiteri, in numero di dodici, vigilano sul comportamento dei membri della comunità calvinista di </a:t>
            </a:r>
            <a:r>
              <a:rPr lang="it-IT" dirty="0" err="1"/>
              <a:t>Ginevra.Compiono</a:t>
            </a:r>
            <a:r>
              <a:rPr lang="it-IT" dirty="0"/>
              <a:t> visite domiciliari interessandosi del tenore morale delle famiglie e denunciando coloro che commettevano delle mancanze (maldicenza, ubriachezza, usura, scostumatezza, risse, gioco delle carte e così via).</a:t>
            </a:r>
          </a:p>
          <a:p>
            <a:pPr lvl="1">
              <a:lnSpc>
                <a:spcPct val="90000"/>
              </a:lnSpc>
            </a:pPr>
            <a:r>
              <a:rPr lang="it-IT" b="1" dirty="0"/>
              <a:t>Concistoro</a:t>
            </a:r>
            <a:r>
              <a:rPr lang="it-IT" dirty="0"/>
              <a:t>, composto da uno dei sindaci della città (con la funzione di presidente), dai dodici anziani e dai rappresentanti dei membri della «venerabile compagnia dei pastori», unisce il governo della Chiesa a quello della città ginevrina, poiché decideva le linee guida in ambito religioso e giudicava coloro che erano denunciati dagli anziani. </a:t>
            </a:r>
          </a:p>
          <a:p>
            <a:pPr>
              <a:lnSpc>
                <a:spcPct val="90000"/>
              </a:lnSpc>
            </a:pPr>
            <a:r>
              <a:rPr lang="it-IT" sz="1600" dirty="0"/>
              <a:t>A Ginevra si delineò un governo della Chiesa non più episcopale ma collegiale, detto in seguito presbiterale, con una Chiesa tutto sommato indipendente dall’autorità civile e nello stesso tempo intimamente legata alla società. </a:t>
            </a:r>
          </a:p>
          <a:p>
            <a:pPr>
              <a:lnSpc>
                <a:spcPct val="90000"/>
              </a:lnSpc>
            </a:pPr>
            <a:r>
              <a:rPr lang="it-IT" sz="1600" dirty="0"/>
              <a:t>Per favorire l’attuazione dell’ordinamento ecclesiastico, Calvino pubblicò nel 1542 il </a:t>
            </a:r>
            <a:r>
              <a:rPr lang="it-IT" sz="1600" i="1" dirty="0"/>
              <a:t>Catechismo</a:t>
            </a:r>
            <a:r>
              <a:rPr lang="it-IT" sz="1600" dirty="0"/>
              <a:t> della Chiesa calvinista.</a:t>
            </a:r>
          </a:p>
          <a:p>
            <a:pPr>
              <a:lnSpc>
                <a:spcPct val="90000"/>
              </a:lnSpc>
            </a:pPr>
            <a:endParaRPr lang="it-IT" sz="1600" dirty="0"/>
          </a:p>
          <a:p>
            <a:pPr>
              <a:lnSpc>
                <a:spcPct val="90000"/>
              </a:lnSpc>
            </a:pPr>
            <a:endParaRPr lang="it-IT" sz="1600" dirty="0"/>
          </a:p>
        </p:txBody>
      </p:sp>
    </p:spTree>
    <p:extLst>
      <p:ext uri="{BB962C8B-B14F-4D97-AF65-F5344CB8AC3E}">
        <p14:creationId xmlns:p14="http://schemas.microsoft.com/office/powerpoint/2010/main" val="390617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teologia di Calvino</a:t>
            </a:r>
          </a:p>
        </p:txBody>
      </p:sp>
      <p:sp>
        <p:nvSpPr>
          <p:cNvPr id="3" name="Segnaposto contenuto 2"/>
          <p:cNvSpPr>
            <a:spLocks noGrp="1"/>
          </p:cNvSpPr>
          <p:nvPr>
            <p:ph idx="1"/>
          </p:nvPr>
        </p:nvSpPr>
        <p:spPr>
          <a:xfrm>
            <a:off x="685801" y="1643449"/>
            <a:ext cx="10131425" cy="4979773"/>
          </a:xfrm>
        </p:spPr>
        <p:txBody>
          <a:bodyPr>
            <a:normAutofit/>
          </a:bodyPr>
          <a:lstStyle/>
          <a:p>
            <a:r>
              <a:rPr lang="it-IT" dirty="0"/>
              <a:t>Strutturata su tre principi:</a:t>
            </a:r>
          </a:p>
          <a:p>
            <a:pPr lvl="1"/>
            <a:r>
              <a:rPr lang="it-IT" dirty="0"/>
              <a:t>la centralità della Scrittura</a:t>
            </a:r>
          </a:p>
          <a:p>
            <a:pPr lvl="1"/>
            <a:r>
              <a:rPr lang="it-IT" dirty="0"/>
              <a:t>lo Spirito Santo come il solo e vero interprete della Sacra Scrittura </a:t>
            </a:r>
          </a:p>
          <a:p>
            <a:pPr lvl="1"/>
            <a:r>
              <a:rPr lang="it-IT" dirty="0"/>
              <a:t>la gloria di Dio come senso della creazione e del destino degli uomini (</a:t>
            </a:r>
            <a:r>
              <a:rPr lang="it-IT" i="1" dirty="0"/>
              <a:t>Soli Deo Gloria</a:t>
            </a:r>
            <a:r>
              <a:rPr lang="it-IT" dirty="0"/>
              <a:t>) </a:t>
            </a:r>
          </a:p>
          <a:p>
            <a:r>
              <a:rPr lang="it-IT" dirty="0"/>
              <a:t>Eucaristia: Calvino cerca di armonizzare tendenze diverse, giungendo ad una soluzione sfumata e complessa: egli intende l’eucaristia come un modo della presenza di Cristo (contro </a:t>
            </a:r>
            <a:r>
              <a:rPr lang="it-IT" dirty="0" err="1"/>
              <a:t>Zwinglio</a:t>
            </a:r>
            <a:r>
              <a:rPr lang="it-IT" dirty="0"/>
              <a:t>), ma considera questa presenza non in maniera locale e carnale (contro Lutero), quanto piuttosto come una modalità per cui al credente era reso possibile partecipare, mediante lo Spirito Santo, ai benefici di Dio incarnato. </a:t>
            </a:r>
          </a:p>
          <a:p>
            <a:r>
              <a:rPr lang="it-IT" dirty="0"/>
              <a:t>Predestinazione: Dio dall’eternità, con un atto positivo della sua volontà, indipendentemente dalla situazione creata dal peccato originale, elegge alcuni all’eterna felicità, destinando altri alla dannazione eterna. Per questo le opere non contribuiscono in alcun modo alla nostra salvezza. Esse, però, rendono gloria a Dio e perciò Calvino esortò i fedeli della sua Chiesa a compiere tali opere, ritenendo che, in tal modo, a ciascuno sarebbe stata donata la serenità derivante dalla consapevolezza dell’onore reso a Dio.</a:t>
            </a:r>
          </a:p>
          <a:p>
            <a:pPr lvl="1"/>
            <a:endParaRPr lang="it-IT" dirty="0"/>
          </a:p>
        </p:txBody>
      </p:sp>
    </p:spTree>
    <p:extLst>
      <p:ext uri="{BB962C8B-B14F-4D97-AF65-F5344CB8AC3E}">
        <p14:creationId xmlns:p14="http://schemas.microsoft.com/office/powerpoint/2010/main" val="468932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965200" y="286439"/>
            <a:ext cx="10205904" cy="6323681"/>
          </a:xfrm>
        </p:spPr>
        <p:txBody>
          <a:bodyPr anchor="t">
            <a:normAutofit/>
          </a:bodyPr>
          <a:lstStyle/>
          <a:p>
            <a:pPr>
              <a:lnSpc>
                <a:spcPct val="90000"/>
              </a:lnSpc>
            </a:pPr>
            <a:r>
              <a:rPr lang="it-IT" sz="2000" dirty="0"/>
              <a:t>Il giovane religioso è interiormente travagliato: è travagliato dal dubbio circa la propria salvezza eterna e da sentimenti di odio, violenza, amore di sé, vanità, libidine (che egli riassume tutti nel termine di </a:t>
            </a:r>
            <a:r>
              <a:rPr lang="it-IT" sz="2000" i="1" dirty="0" err="1"/>
              <a:t>concupiscentia</a:t>
            </a:r>
            <a:r>
              <a:rPr lang="it-IT" sz="2000" dirty="0"/>
              <a:t>).</a:t>
            </a:r>
          </a:p>
          <a:p>
            <a:pPr marL="0" indent="0">
              <a:lnSpc>
                <a:spcPct val="90000"/>
              </a:lnSpc>
              <a:buNone/>
            </a:pPr>
            <a:r>
              <a:rPr lang="it-IT" sz="2000" dirty="0">
                <a:effectLst/>
                <a:latin typeface="Calibri" panose="020F0502020204030204" pitchFamily="34" charset="0"/>
              </a:rPr>
              <a:t>«Durante il  mio  monacato  sopportai  veglie  e  digiuni,  con  maggior  rigidezza  di  quanti oggi mi perseguitano. Fui superstizioso fino al delirio e alla follia, perfino a scapito del mio corpo e della mia salute [...] Io </a:t>
            </a:r>
            <a:r>
              <a:rPr lang="it-IT" sz="2000" dirty="0" err="1">
                <a:effectLst/>
                <a:latin typeface="Calibri" panose="020F0502020204030204" pitchFamily="34" charset="0"/>
              </a:rPr>
              <a:t>piu</a:t>
            </a:r>
            <a:r>
              <a:rPr lang="it-IT" sz="2000" dirty="0">
                <a:effectLst/>
                <a:latin typeface="Calibri" panose="020F0502020204030204" pitchFamily="34" charset="0"/>
              </a:rPr>
              <a:t>̀ che nessun altro, prima della luce del Vangelo sentii  piamente  e  fui  zelante  verso  le  leggi  imposte  dal  papato  e  le  tradizioni  dei  Padri; cercai di inculcarle con molta </a:t>
            </a:r>
            <a:r>
              <a:rPr lang="it-IT" sz="2000" dirty="0" err="1">
                <a:effectLst/>
                <a:latin typeface="Calibri" panose="020F0502020204030204" pitchFamily="34" charset="0"/>
              </a:rPr>
              <a:t>serieta</a:t>
            </a:r>
            <a:r>
              <a:rPr lang="it-IT" sz="2000" dirty="0">
                <a:effectLst/>
                <a:latin typeface="Calibri" panose="020F0502020204030204" pitchFamily="34" charset="0"/>
              </a:rPr>
              <a:t>̀ e le difesi ritenendole necessarie per la salvezza.  Poi  molto  diligentemente  cercai  di  adempierle,  praticando  altri  digiuni,  veglie,  preghiere  e  mortificazioni  corporali,  in  misura  maggiore  di  quanto  fecero  coloro  che</a:t>
            </a:r>
            <a:r>
              <a:rPr lang="it-IT" sz="2000" dirty="0">
                <a:effectLst/>
                <a:latin typeface="TimesNewRomanPSMT"/>
              </a:rPr>
              <a:t> </a:t>
            </a:r>
            <a:r>
              <a:rPr lang="it-IT" sz="2000" dirty="0">
                <a:effectLst/>
                <a:latin typeface="Calibri" panose="020F0502020204030204" pitchFamily="34" charset="0"/>
              </a:rPr>
              <a:t>oggi mi odiano e mi perseguitano... Vissi in </a:t>
            </a:r>
            <a:r>
              <a:rPr lang="it-IT" sz="2000" dirty="0" err="1">
                <a:effectLst/>
                <a:latin typeface="Calibri" panose="020F0502020204030204" pitchFamily="34" charset="0"/>
              </a:rPr>
              <a:t>castita</a:t>
            </a:r>
            <a:r>
              <a:rPr lang="it-IT" sz="2000" dirty="0">
                <a:effectLst/>
                <a:latin typeface="Calibri" panose="020F0502020204030204" pitchFamily="34" charset="0"/>
              </a:rPr>
              <a:t>̀ e </a:t>
            </a:r>
            <a:r>
              <a:rPr lang="it-IT" sz="2000" dirty="0" err="1">
                <a:effectLst/>
                <a:latin typeface="Calibri" panose="020F0502020204030204" pitchFamily="34" charset="0"/>
              </a:rPr>
              <a:t>poverta</a:t>
            </a:r>
            <a:r>
              <a:rPr lang="it-IT" sz="2000" dirty="0">
                <a:effectLst/>
                <a:latin typeface="Calibri" panose="020F0502020204030204" pitchFamily="34" charset="0"/>
              </a:rPr>
              <a:t>̀, senza curarmi delle cose del mondo. Sotto questa </a:t>
            </a:r>
            <a:r>
              <a:rPr lang="it-IT" sz="2000" dirty="0" err="1">
                <a:effectLst/>
                <a:latin typeface="Calibri" panose="020F0502020204030204" pitchFamily="34" charset="0"/>
              </a:rPr>
              <a:t>santita</a:t>
            </a:r>
            <a:r>
              <a:rPr lang="it-IT" sz="2000" dirty="0">
                <a:effectLst/>
                <a:latin typeface="Calibri" panose="020F0502020204030204" pitchFamily="34" charset="0"/>
              </a:rPr>
              <a:t>̀ io frattanto alimentavo fiducia in me stesso, sfiducia in Dio, bestemmia e paura; ero una latrina del diavolo, che si compiace di questo tipo di  santi  che  perdono  l’anima,  e  lui  ride  di  loro...  Nel  monacato  io  ho  crocefisso  Cristo ogni giorno e l’ho bestemmiato con la mia falsa fiducia che non mi abbandonava mai.  Esteriormente io non ero come altri uomini: ladri, ingiusti, adulteri, ma mi conservavo casto,  obbediente  e  povero;  libero  dalle  preoccupazioni  della  vita  presente,  vivevo solo dedito ai digiuni, veglie, preghiere, alla celebrazione della messa, ecc. »</a:t>
            </a:r>
          </a:p>
          <a:p>
            <a:pPr marL="0" indent="0" algn="r">
              <a:lnSpc>
                <a:spcPct val="90000"/>
              </a:lnSpc>
              <a:buNone/>
            </a:pPr>
            <a:r>
              <a:rPr lang="it-IT" sz="2000" i="1" dirty="0">
                <a:effectLst/>
                <a:latin typeface="Calibri" panose="020F0502020204030204" pitchFamily="34" charset="0"/>
              </a:rPr>
              <a:t>Commento alla Lettera ai Galati 1531</a:t>
            </a:r>
            <a:endParaRPr lang="it-IT" sz="2000" dirty="0"/>
          </a:p>
          <a:p>
            <a:pPr>
              <a:lnSpc>
                <a:spcPct val="90000"/>
              </a:lnSpc>
            </a:pPr>
            <a:r>
              <a:rPr lang="it-IT" sz="2000" dirty="0"/>
              <a:t>Tra il 1510 e il 1518 insegna all’Università di Wittenberg, e scrive il commento alle </a:t>
            </a:r>
            <a:r>
              <a:rPr lang="it-IT" sz="2000" i="1" dirty="0"/>
              <a:t>Sentenze</a:t>
            </a:r>
            <a:r>
              <a:rPr lang="it-IT" sz="2000" dirty="0"/>
              <a:t> di Pier Lombardo, le lezioni sui Salmi, sulle lettere ai Romani, ai Galati e agli Ebrei.</a:t>
            </a:r>
          </a:p>
        </p:txBody>
      </p:sp>
    </p:spTree>
    <p:extLst>
      <p:ext uri="{BB962C8B-B14F-4D97-AF65-F5344CB8AC3E}">
        <p14:creationId xmlns:p14="http://schemas.microsoft.com/office/powerpoint/2010/main" val="11385733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66C606-F808-48E4-9712-E0DBC3131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53C7511-5C4B-49F2-9293-ABA92108D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63C6984-5246-446C-81C5-800EE68D38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useBgFill="1">
        <p:nvSpPr>
          <p:cNvPr id="15" name="Freeform: Shape 14">
            <a:extLst>
              <a:ext uri="{FF2B5EF4-FFF2-40B4-BE49-F238E27FC236}">
                <a16:creationId xmlns:a16="http://schemas.microsoft.com/office/drawing/2014/main" id="{DE43C4C2-EE74-4F25-A574-5D0AB6ED0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5" name="Segnaposto contenuto 2">
            <a:extLst>
              <a:ext uri="{FF2B5EF4-FFF2-40B4-BE49-F238E27FC236}">
                <a16:creationId xmlns:a16="http://schemas.microsoft.com/office/drawing/2014/main" id="{DE9A7BE1-F174-4A8F-75C7-6CE870290C5C}"/>
              </a:ext>
            </a:extLst>
          </p:cNvPr>
          <p:cNvGraphicFramePr>
            <a:graphicFrameLocks noGrp="1"/>
          </p:cNvGraphicFramePr>
          <p:nvPr>
            <p:ph idx="1"/>
            <p:extLst>
              <p:ext uri="{D42A27DB-BD31-4B8C-83A1-F6EECF244321}">
                <p14:modId xmlns:p14="http://schemas.microsoft.com/office/powerpoint/2010/main" val="2455836999"/>
              </p:ext>
            </p:extLst>
          </p:nvPr>
        </p:nvGraphicFramePr>
        <p:xfrm>
          <a:off x="5617029" y="793820"/>
          <a:ext cx="5741534" cy="5170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1373953"/>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85802" y="609600"/>
            <a:ext cx="6282266" cy="1456267"/>
          </a:xfrm>
        </p:spPr>
        <p:txBody>
          <a:bodyPr>
            <a:normAutofit/>
          </a:bodyPr>
          <a:lstStyle/>
          <a:p>
            <a:r>
              <a:rPr lang="it-IT" dirty="0"/>
              <a:t>L’ «esperienza della torre»</a:t>
            </a:r>
          </a:p>
        </p:txBody>
      </p:sp>
      <p:sp>
        <p:nvSpPr>
          <p:cNvPr id="3" name="Segnaposto contenuto 2"/>
          <p:cNvSpPr>
            <a:spLocks noGrp="1"/>
          </p:cNvSpPr>
          <p:nvPr>
            <p:ph idx="1"/>
          </p:nvPr>
        </p:nvSpPr>
        <p:spPr>
          <a:xfrm>
            <a:off x="685802" y="2142067"/>
            <a:ext cx="6282266" cy="3649133"/>
          </a:xfrm>
        </p:spPr>
        <p:txBody>
          <a:bodyPr>
            <a:normAutofit/>
          </a:bodyPr>
          <a:lstStyle/>
          <a:p>
            <a:r>
              <a:rPr lang="it-IT" dirty="0"/>
              <a:t>In tedesco </a:t>
            </a:r>
            <a:r>
              <a:rPr lang="it-IT" i="1" dirty="0" err="1"/>
              <a:t>Turmerlebnis</a:t>
            </a:r>
            <a:r>
              <a:rPr lang="it-IT" i="1" dirty="0"/>
              <a:t>, </a:t>
            </a:r>
            <a:r>
              <a:rPr lang="it-IT" dirty="0"/>
              <a:t>avvenne in un periodo compreso tra il 1512 e il 1519. Lutero ne parla a più riprese nei suoi scritti e nei “discorsi della tavola”, collocandola nella sua camera, posta nella torre del convento di Wittenberg.</a:t>
            </a:r>
          </a:p>
          <a:p>
            <a:r>
              <a:rPr lang="it-IT" dirty="0"/>
              <a:t>È il momento a partire dal quale si sentì intimamente salvato e giustificato dalla grazia di Dio.</a:t>
            </a:r>
          </a:p>
          <a:p>
            <a:r>
              <a:rPr lang="it-IT" dirty="0"/>
              <a:t>Quest’esperienza donò a Lutero la pace interiore che cercava da sempre e divenne un’esperienza liberante.</a:t>
            </a:r>
          </a:p>
          <a:p>
            <a:r>
              <a:rPr lang="it-IT" dirty="0"/>
              <a:t>Da qui prende avvio la prima fase della Riforma, quella detta della </a:t>
            </a:r>
            <a:r>
              <a:rPr lang="it-IT" b="1" dirty="0"/>
              <a:t>libertà del cristiano</a:t>
            </a:r>
            <a:r>
              <a:rPr lang="it-IT" dirty="0"/>
              <a:t>. Forse la più autentica e felice dell’esperienza luterana.</a:t>
            </a:r>
          </a:p>
          <a:p>
            <a:endParaRPr lang="it-IT" dirty="0"/>
          </a:p>
        </p:txBody>
      </p:sp>
      <p:pic>
        <p:nvPicPr>
          <p:cNvPr id="4" name="Immagine 3"/>
          <p:cNvPicPr>
            <a:picLocks noChangeAspect="1"/>
          </p:cNvPicPr>
          <p:nvPr/>
        </p:nvPicPr>
        <p:blipFill>
          <a:blip r:embed="rId4"/>
          <a:stretch>
            <a:fillRect/>
          </a:stretch>
        </p:blipFill>
        <p:spPr>
          <a:xfrm>
            <a:off x="7873613" y="990600"/>
            <a:ext cx="2880359" cy="480059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168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5" name="Picture 4" descr="Mano tesa verso il sole">
            <a:extLst>
              <a:ext uri="{FF2B5EF4-FFF2-40B4-BE49-F238E27FC236}">
                <a16:creationId xmlns:a16="http://schemas.microsoft.com/office/drawing/2014/main" id="{B3750DC5-179D-D750-1DB3-DA606630372A}"/>
              </a:ext>
            </a:extLst>
          </p:cNvPr>
          <p:cNvPicPr>
            <a:picLocks noChangeAspect="1"/>
          </p:cNvPicPr>
          <p:nvPr/>
        </p:nvPicPr>
        <p:blipFill>
          <a:blip r:embed="rId4"/>
          <a:srcRect l="36547" r="18162" b="2"/>
          <a:stretch/>
        </p:blipFill>
        <p:spPr>
          <a:xfrm>
            <a:off x="20" y="975"/>
            <a:ext cx="4635988" cy="6858000"/>
          </a:xfrm>
          <a:prstGeom prst="rect">
            <a:avLst/>
          </a:prstGeom>
        </p:spPr>
      </p:pic>
      <p:sp>
        <p:nvSpPr>
          <p:cNvPr id="3" name="Segnaposto contenuto 2">
            <a:extLst>
              <a:ext uri="{FF2B5EF4-FFF2-40B4-BE49-F238E27FC236}">
                <a16:creationId xmlns:a16="http://schemas.microsoft.com/office/drawing/2014/main" id="{00965E8B-5AF8-5F19-85F1-AC9603B41DB8}"/>
              </a:ext>
            </a:extLst>
          </p:cNvPr>
          <p:cNvSpPr>
            <a:spLocks noGrp="1"/>
          </p:cNvSpPr>
          <p:nvPr>
            <p:ph idx="1"/>
          </p:nvPr>
        </p:nvSpPr>
        <p:spPr>
          <a:xfrm>
            <a:off x="4955458" y="1233055"/>
            <a:ext cx="6593075" cy="4990764"/>
          </a:xfrm>
        </p:spPr>
        <p:txBody>
          <a:bodyPr>
            <a:noAutofit/>
          </a:bodyPr>
          <a:lstStyle/>
          <a:p>
            <a:pPr>
              <a:lnSpc>
                <a:spcPct val="90000"/>
              </a:lnSpc>
            </a:pPr>
            <a:r>
              <a:rPr lang="it-IT" sz="1600" dirty="0"/>
              <a:t>La sua impostazione teologica è originale, e incentrata su alcune idee che vengono abitualmente sintetizzate con a espressioni latine:</a:t>
            </a:r>
          </a:p>
          <a:p>
            <a:pPr indent="-343440">
              <a:lnSpc>
                <a:spcPct val="90000"/>
              </a:lnSpc>
              <a:buFont typeface="Courier New" charset="0"/>
              <a:buChar char="o"/>
            </a:pPr>
            <a:r>
              <a:rPr lang="it-IT" sz="1600" i="1" dirty="0" err="1"/>
              <a:t>Solus</a:t>
            </a:r>
            <a:r>
              <a:rPr lang="it-IT" sz="1600" i="1" dirty="0"/>
              <a:t> Christus</a:t>
            </a:r>
          </a:p>
          <a:p>
            <a:pPr indent="-343440">
              <a:lnSpc>
                <a:spcPct val="90000"/>
              </a:lnSpc>
              <a:buFont typeface="Courier New" charset="0"/>
              <a:buChar char="o"/>
            </a:pPr>
            <a:r>
              <a:rPr lang="it-IT" sz="1600" i="1" dirty="0"/>
              <a:t>Sola </a:t>
            </a:r>
            <a:r>
              <a:rPr lang="it-IT" sz="1600" i="1" dirty="0" err="1"/>
              <a:t>Gratia</a:t>
            </a:r>
            <a:endParaRPr lang="it-IT" sz="1600" i="1" dirty="0"/>
          </a:p>
          <a:p>
            <a:pPr indent="-343440">
              <a:lnSpc>
                <a:spcPct val="90000"/>
              </a:lnSpc>
              <a:buFont typeface="Courier New" charset="0"/>
              <a:buChar char="o"/>
            </a:pPr>
            <a:r>
              <a:rPr lang="it-IT" sz="1600" i="1" dirty="0"/>
              <a:t>Sola Fide</a:t>
            </a:r>
          </a:p>
          <a:p>
            <a:pPr indent="-343440">
              <a:lnSpc>
                <a:spcPct val="90000"/>
              </a:lnSpc>
              <a:buFont typeface="Courier New" charset="0"/>
              <a:buChar char="o"/>
            </a:pPr>
            <a:r>
              <a:rPr lang="it-IT" sz="1600" i="1" dirty="0"/>
              <a:t>Sola </a:t>
            </a:r>
            <a:r>
              <a:rPr lang="it-IT" sz="1600" i="1" dirty="0" err="1"/>
              <a:t>Scriptura</a:t>
            </a:r>
            <a:endParaRPr lang="it-IT" sz="1600" i="1" dirty="0"/>
          </a:p>
          <a:p>
            <a:pPr marL="0" indent="0">
              <a:lnSpc>
                <a:spcPct val="90000"/>
              </a:lnSpc>
              <a:buNone/>
            </a:pPr>
            <a:r>
              <a:rPr lang="it-IT" sz="1600" dirty="0">
                <a:latin typeface="Calibri" panose="020F0502020204030204" pitchFamily="34" charset="0"/>
              </a:rPr>
              <a:t>«</a:t>
            </a:r>
            <a:r>
              <a:rPr lang="it-IT" sz="1600" dirty="0">
                <a:effectLst/>
                <a:latin typeface="Calibri" panose="020F0502020204030204" pitchFamily="34" charset="0"/>
              </a:rPr>
              <a:t>Non è compito del sacerdote insegnare la legge, ma mostrare la grazia di Gesù Cristo,  che è la pienezza della legge.  </a:t>
            </a:r>
            <a:endParaRPr lang="it-IT" sz="1600" dirty="0">
              <a:effectLst/>
            </a:endParaRPr>
          </a:p>
          <a:p>
            <a:pPr marL="0" indent="0">
              <a:lnSpc>
                <a:spcPct val="90000"/>
              </a:lnSpc>
              <a:buNone/>
            </a:pPr>
            <a:r>
              <a:rPr lang="it-IT" sz="1600" dirty="0">
                <a:effectLst/>
                <a:latin typeface="Calibri" panose="020F0502020204030204" pitchFamily="34" charset="0"/>
              </a:rPr>
              <a:t>Solo la fede, che non si fonda sulle opere, è quella che ci fa puri e degni.  </a:t>
            </a:r>
            <a:endParaRPr lang="it-IT" sz="1600" dirty="0"/>
          </a:p>
          <a:p>
            <a:pPr marL="0" indent="0">
              <a:lnSpc>
                <a:spcPct val="90000"/>
              </a:lnSpc>
              <a:buNone/>
            </a:pPr>
            <a:r>
              <a:rPr lang="it-IT" sz="1600" dirty="0">
                <a:effectLst/>
                <a:latin typeface="Calibri" panose="020F0502020204030204" pitchFamily="34" charset="0"/>
              </a:rPr>
              <a:t>Tutto quanto si fa senza fa grazia è peccato, anche le opere buone, che possono dirsi  morte. </a:t>
            </a:r>
          </a:p>
          <a:p>
            <a:pPr marL="0" indent="0">
              <a:lnSpc>
                <a:spcPct val="90000"/>
              </a:lnSpc>
              <a:buNone/>
            </a:pPr>
            <a:r>
              <a:rPr lang="it-IT" sz="1600" dirty="0">
                <a:effectLst/>
                <a:latin typeface="Calibri" panose="020F0502020204030204" pitchFamily="34" charset="0"/>
              </a:rPr>
              <a:t>Di conseguenza tutte le virt</a:t>
            </a:r>
            <a:r>
              <a:rPr lang="it-IT" sz="1600" dirty="0">
                <a:latin typeface="Calibri" panose="020F0502020204030204" pitchFamily="34" charset="0"/>
              </a:rPr>
              <a:t>ù</a:t>
            </a:r>
            <a:r>
              <a:rPr lang="it-IT" sz="1600" dirty="0">
                <a:effectLst/>
                <a:latin typeface="Calibri" panose="020F0502020204030204" pitchFamily="34" charset="0"/>
              </a:rPr>
              <a:t> di tutti i filosofi, giuristi e teologi, anche se in apparenza</a:t>
            </a:r>
            <a:r>
              <a:rPr lang="it-IT" sz="1600" dirty="0">
                <a:effectLst/>
                <a:latin typeface="TimesNewRomanPSMT"/>
              </a:rPr>
              <a:t> </a:t>
            </a:r>
            <a:r>
              <a:rPr lang="it-IT" sz="1600" dirty="0">
                <a:effectLst/>
                <a:latin typeface="Calibri" panose="020F0502020204030204" pitchFamily="34" charset="0"/>
              </a:rPr>
              <a:t>sembrano virt</a:t>
            </a:r>
            <a:r>
              <a:rPr lang="it-IT" sz="1600" dirty="0">
                <a:latin typeface="Calibri" panose="020F0502020204030204" pitchFamily="34" charset="0"/>
              </a:rPr>
              <a:t>ù</a:t>
            </a:r>
            <a:r>
              <a:rPr lang="it-IT" sz="1600" dirty="0">
                <a:effectLst/>
                <a:latin typeface="Calibri" panose="020F0502020204030204" pitchFamily="34" charset="0"/>
              </a:rPr>
              <a:t>, in realtà sono vizi.  </a:t>
            </a:r>
            <a:endParaRPr lang="it-IT" sz="1600" dirty="0">
              <a:effectLst/>
            </a:endParaRPr>
          </a:p>
          <a:p>
            <a:pPr marL="0" indent="0">
              <a:lnSpc>
                <a:spcPct val="90000"/>
              </a:lnSpc>
              <a:buNone/>
            </a:pPr>
            <a:r>
              <a:rPr lang="it-IT" sz="1600" dirty="0">
                <a:effectLst/>
                <a:latin typeface="Calibri" panose="020F0502020204030204" pitchFamily="34" charset="0"/>
              </a:rPr>
              <a:t>Non è possibile che la fede rimanga inoperosa, ma essa vive, opera e trionfa e da essa </a:t>
            </a:r>
            <a:r>
              <a:rPr lang="it-IT" sz="1600" dirty="0">
                <a:effectLst/>
                <a:latin typeface="TimesNewRomanPSMT"/>
              </a:rPr>
              <a:t> </a:t>
            </a:r>
            <a:r>
              <a:rPr lang="it-IT" sz="1600" dirty="0">
                <a:effectLst/>
                <a:latin typeface="Calibri" panose="020F0502020204030204" pitchFamily="34" charset="0"/>
              </a:rPr>
              <a:t>nascono spontaneamente le opere... Ma coloro che per prima cosa sperano di cancellare i peccati con opere di penitenza sono in grande errore.  </a:t>
            </a:r>
          </a:p>
          <a:p>
            <a:pPr marL="0" indent="0">
              <a:lnSpc>
                <a:spcPct val="90000"/>
              </a:lnSpc>
              <a:buNone/>
            </a:pPr>
            <a:r>
              <a:rPr lang="it-IT" sz="1600" dirty="0">
                <a:effectLst/>
                <a:latin typeface="Calibri" panose="020F0502020204030204" pitchFamily="34" charset="0"/>
              </a:rPr>
              <a:t>Nessuno  consegue  la  grazia  solo  con  l’assoluzione,  il  battesimo  e  la  comunione,  o  la  sacra  unzione,  ma  </a:t>
            </a:r>
            <a:r>
              <a:rPr lang="it-IT" sz="1600" dirty="0" err="1">
                <a:effectLst/>
                <a:latin typeface="Calibri" panose="020F0502020204030204" pitchFamily="34" charset="0"/>
              </a:rPr>
              <a:t>perche</a:t>
            </a:r>
            <a:r>
              <a:rPr lang="it-IT" sz="1600" dirty="0">
                <a:effectLst/>
                <a:latin typeface="Calibri" panose="020F0502020204030204" pitchFamily="34" charset="0"/>
              </a:rPr>
              <a:t>́  crede  ...  I  sacramenti  non  danno  profitto  a  nessuno,  anzi sono dannosi a coloro che non li ricevono in pienezza di fede».  </a:t>
            </a:r>
            <a:endParaRPr lang="it-IT" sz="1600" dirty="0">
              <a:effectLst/>
            </a:endParaRPr>
          </a:p>
          <a:p>
            <a:pPr marL="0" indent="0">
              <a:lnSpc>
                <a:spcPct val="90000"/>
              </a:lnSpc>
              <a:buNone/>
            </a:pPr>
            <a:r>
              <a:rPr lang="it-IT" sz="1600" i="1" dirty="0">
                <a:effectLst/>
                <a:latin typeface="Calibri" panose="020F0502020204030204" pitchFamily="34" charset="0"/>
              </a:rPr>
              <a:t>Lezioni sulla</a:t>
            </a:r>
            <a:r>
              <a:rPr lang="it-IT" sz="1600" i="1" dirty="0">
                <a:latin typeface="Calibri" panose="020F0502020204030204" pitchFamily="34" charset="0"/>
              </a:rPr>
              <a:t> </a:t>
            </a:r>
            <a:r>
              <a:rPr lang="it-IT" sz="1600" i="1" dirty="0">
                <a:effectLst/>
                <a:latin typeface="Calibri" panose="020F0502020204030204" pitchFamily="34" charset="0"/>
              </a:rPr>
              <a:t>Lettera agli</a:t>
            </a:r>
            <a:r>
              <a:rPr lang="it-IT" sz="1600" i="1" dirty="0">
                <a:latin typeface="Calibri" panose="020F0502020204030204" pitchFamily="34" charset="0"/>
              </a:rPr>
              <a:t> </a:t>
            </a:r>
            <a:r>
              <a:rPr lang="it-IT" sz="1600" i="1" dirty="0">
                <a:effectLst/>
                <a:latin typeface="Calibri" panose="020F0502020204030204" pitchFamily="34" charset="0"/>
              </a:rPr>
              <a:t>ebrei</a:t>
            </a:r>
            <a:r>
              <a:rPr lang="it-IT" sz="1600" dirty="0">
                <a:effectLst/>
                <a:latin typeface="Calibri" panose="020F0502020204030204" pitchFamily="34" charset="0"/>
              </a:rPr>
              <a:t>, Pasqua 1517 - Pasqua 1518.  </a:t>
            </a:r>
            <a:endParaRPr lang="it-IT" sz="1600" dirty="0">
              <a:effectLst/>
            </a:endParaRPr>
          </a:p>
          <a:p>
            <a:pPr indent="-343440">
              <a:lnSpc>
                <a:spcPct val="90000"/>
              </a:lnSpc>
              <a:buFont typeface="Courier New" charset="0"/>
              <a:buChar char="o"/>
            </a:pPr>
            <a:endParaRPr lang="it-IT" sz="1600" i="1" dirty="0"/>
          </a:p>
          <a:p>
            <a:pPr>
              <a:lnSpc>
                <a:spcPct val="90000"/>
              </a:lnSpc>
            </a:pPr>
            <a:endParaRPr lang="it-IT" sz="1600" dirty="0"/>
          </a:p>
        </p:txBody>
      </p:sp>
    </p:spTree>
    <p:extLst>
      <p:ext uri="{BB962C8B-B14F-4D97-AF65-F5344CB8AC3E}">
        <p14:creationId xmlns:p14="http://schemas.microsoft.com/office/powerpoint/2010/main" val="11157218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e">
  <a:themeElements>
    <a:clrScheme name="Celestiale">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{B7702560-040B-6E4D-8D99-C16B62B374AB}tf10001058</Template>
  <TotalTime>6662</TotalTime>
  <Words>8335</Words>
  <Application>Microsoft Office PowerPoint</Application>
  <PresentationFormat>Widescreen</PresentationFormat>
  <Paragraphs>294</Paragraphs>
  <Slides>59</Slides>
  <Notes>18</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59</vt:i4>
      </vt:variant>
    </vt:vector>
  </HeadingPairs>
  <TitlesOfParts>
    <vt:vector size="66" baseType="lpstr">
      <vt:lpstr>Arial</vt:lpstr>
      <vt:lpstr>Calibri</vt:lpstr>
      <vt:lpstr>Calibri Light</vt:lpstr>
      <vt:lpstr>Courier New</vt:lpstr>
      <vt:lpstr>TimesNewRomanPSMT</vt:lpstr>
      <vt:lpstr>Wingdings</vt:lpstr>
      <vt:lpstr>Celestiale</vt:lpstr>
      <vt:lpstr>La Riforma protestante</vt:lpstr>
      <vt:lpstr>Cause </vt:lpstr>
      <vt:lpstr>Il landeskinchentum</vt:lpstr>
      <vt:lpstr>Martin Lutero - 1</vt:lpstr>
      <vt:lpstr>Presentazione standard di PowerPoint</vt:lpstr>
      <vt:lpstr>Presentazione standard di PowerPoint</vt:lpstr>
      <vt:lpstr>Presentazione standard di PowerPoint</vt:lpstr>
      <vt:lpstr>L’ «esperienza della torre»</vt:lpstr>
      <vt:lpstr>Presentazione standard di PowerPoint</vt:lpstr>
      <vt:lpstr>Solus Christus</vt:lpstr>
      <vt:lpstr>Sola gratia</vt:lpstr>
      <vt:lpstr>Sola fide</vt:lpstr>
      <vt:lpstr>Sola scriptura</vt:lpstr>
      <vt:lpstr>Sola scriptura… ma come?</vt:lpstr>
      <vt:lpstr>Martin Lutero - 3</vt:lpstr>
      <vt:lpstr>Il «de libertate christiana»</vt:lpstr>
      <vt:lpstr>«alla nobiltà cristiana della nazione tedesca»</vt:lpstr>
      <vt:lpstr>De captivitate babylonica ecclesiae praeludium</vt:lpstr>
      <vt:lpstr>La questione delle indulgenze</vt:lpstr>
      <vt:lpstr>La reazione di Lutero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Gli sviluppi</vt:lpstr>
      <vt:lpstr>La bolla Exsurge Domine</vt:lpstr>
      <vt:lpstr>La lettera a Leone X</vt:lpstr>
      <vt:lpstr>Presentazione standard di PowerPoint</vt:lpstr>
      <vt:lpstr>La bolla Decet Romanum Pontificem</vt:lpstr>
      <vt:lpstr>La Dieta di Worms</vt:lpstr>
      <vt:lpstr>Diffusione delle idee luterane</vt:lpstr>
      <vt:lpstr>La rivolta degli anabattisti</vt:lpstr>
      <vt:lpstr>Presentazione standard di PowerPoint</vt:lpstr>
      <vt:lpstr>La rivolta dei contadini</vt:lpstr>
      <vt:lpstr>Presentazione standard di PowerPoint</vt:lpstr>
      <vt:lpstr>Il matrimonio di Lutero</vt:lpstr>
      <vt:lpstr>La “Riforma dei principi”</vt:lpstr>
      <vt:lpstr>La Confessio augustana</vt:lpstr>
      <vt:lpstr>La Confessio Augustana:</vt:lpstr>
      <vt:lpstr>La Fidei ratio, confessione di Ulrich Zwingli alla dieta di Augusta (1530). </vt:lpstr>
      <vt:lpstr>La Lega di Smalcalda</vt:lpstr>
      <vt:lpstr>Il contrasto tra Paolo III e Carlo V</vt:lpstr>
      <vt:lpstr>La diffusione della Riforma fuori dalla Germania</vt:lpstr>
      <vt:lpstr>In Danimarca (e Islanda e Norvegia)</vt:lpstr>
      <vt:lpstr>In Svezia</vt:lpstr>
      <vt:lpstr>La “riforma radicale”</vt:lpstr>
      <vt:lpstr>Approfondimenti</vt:lpstr>
      <vt:lpstr>Altri riformatori: Zwinglio, Bucero, Calvino</vt:lpstr>
      <vt:lpstr>Huldrych Zwingli (Ulrico Zwinglio)</vt:lpstr>
      <vt:lpstr>La Riforma a Zurigo: caratteristiche</vt:lpstr>
      <vt:lpstr>Martin Butzer (Bucero) a Strasburgo</vt:lpstr>
      <vt:lpstr>La Riforma di Bucero a Strasburgo</vt:lpstr>
      <vt:lpstr>Calvino e Ginevra</vt:lpstr>
      <vt:lpstr>La teologia di Calvino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Riforma protestante</dc:title>
  <dc:creator>Fabio Besostri</dc:creator>
  <cp:lastModifiedBy>Fabio Besostri</cp:lastModifiedBy>
  <cp:revision>97</cp:revision>
  <dcterms:created xsi:type="dcterms:W3CDTF">2017-04-05T12:52:41Z</dcterms:created>
  <dcterms:modified xsi:type="dcterms:W3CDTF">2025-12-12T13:07:51Z</dcterms:modified>
</cp:coreProperties>
</file>