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42"/>
  </p:notesMasterIdLst>
  <p:sldIdLst>
    <p:sldId id="256" r:id="rId2"/>
    <p:sldId id="257" r:id="rId3"/>
    <p:sldId id="258" r:id="rId4"/>
    <p:sldId id="259" r:id="rId5"/>
    <p:sldId id="260" r:id="rId6"/>
    <p:sldId id="276" r:id="rId7"/>
    <p:sldId id="261" r:id="rId8"/>
    <p:sldId id="262" r:id="rId9"/>
    <p:sldId id="263" r:id="rId10"/>
    <p:sldId id="264" r:id="rId11"/>
    <p:sldId id="265" r:id="rId12"/>
    <p:sldId id="267" r:id="rId13"/>
    <p:sldId id="266" r:id="rId14"/>
    <p:sldId id="268" r:id="rId15"/>
    <p:sldId id="269" r:id="rId16"/>
    <p:sldId id="270" r:id="rId17"/>
    <p:sldId id="271" r:id="rId18"/>
    <p:sldId id="272" r:id="rId19"/>
    <p:sldId id="273" r:id="rId20"/>
    <p:sldId id="274" r:id="rId21"/>
    <p:sldId id="275" r:id="rId22"/>
    <p:sldId id="277" r:id="rId23"/>
    <p:sldId id="278" r:id="rId24"/>
    <p:sldId id="279" r:id="rId25"/>
    <p:sldId id="280" r:id="rId26"/>
    <p:sldId id="281" r:id="rId27"/>
    <p:sldId id="283" r:id="rId28"/>
    <p:sldId id="282" r:id="rId29"/>
    <p:sldId id="286" r:id="rId30"/>
    <p:sldId id="284" r:id="rId31"/>
    <p:sldId id="285" r:id="rId32"/>
    <p:sldId id="287" r:id="rId33"/>
    <p:sldId id="288" r:id="rId34"/>
    <p:sldId id="289" r:id="rId35"/>
    <p:sldId id="290" r:id="rId36"/>
    <p:sldId id="291" r:id="rId37"/>
    <p:sldId id="292" r:id="rId38"/>
    <p:sldId id="293" r:id="rId39"/>
    <p:sldId id="294" r:id="rId40"/>
    <p:sldId id="29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96"/>
    <p:restoredTop sz="68776"/>
  </p:normalViewPr>
  <p:slideViewPr>
    <p:cSldViewPr snapToGrid="0" snapToObjects="1">
      <p:cViewPr varScale="1">
        <p:scale>
          <a:sx n="72" d="100"/>
          <a:sy n="72" d="100"/>
        </p:scale>
        <p:origin x="2464" y="488"/>
      </p:cViewPr>
      <p:guideLst>
        <p:guide orient="horz" pos="2160"/>
        <p:guide pos="3840"/>
      </p:guideLst>
    </p:cSldViewPr>
  </p:slideViewPr>
  <p:notesTextViewPr>
    <p:cViewPr>
      <p:scale>
        <a:sx n="1" d="1"/>
        <a:sy n="1" d="1"/>
      </p:scale>
      <p:origin x="0" y="-568"/>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_rels/data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5_2">
  <dgm:title val=""/>
  <dgm:desc val=""/>
  <dgm:catLst>
    <dgm:cat type="accent5" pri="15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a:alpha val="0"/>
      </a:schemeClr>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640091-3B90-4D75-80C3-D75F85D8FED9}" type="doc">
      <dgm:prSet loTypeId="urn:microsoft.com/office/officeart/2005/8/layout/hList1" loCatId="list" qsTypeId="urn:microsoft.com/office/officeart/2005/8/quickstyle/simple1" qsCatId="simple" csTypeId="urn:microsoft.com/office/officeart/2005/8/colors/colorful2" csCatId="colorful"/>
      <dgm:spPr/>
      <dgm:t>
        <a:bodyPr/>
        <a:lstStyle/>
        <a:p>
          <a:endParaRPr lang="en-US"/>
        </a:p>
      </dgm:t>
    </dgm:pt>
    <dgm:pt modelId="{44767C2E-89A4-46D2-88DC-5B21014DC5D8}">
      <dgm:prSet/>
      <dgm:spPr/>
      <dgm:t>
        <a:bodyPr/>
        <a:lstStyle/>
        <a:p>
          <a:r>
            <a:rPr lang="it-IT"/>
            <a:t>Vengono affrontate le questioni dottrinali sollevate dalla Riforma:</a:t>
          </a:r>
          <a:endParaRPr lang="en-US"/>
        </a:p>
      </dgm:t>
    </dgm:pt>
    <dgm:pt modelId="{B78F1691-7DD7-48D6-93E9-06647DB31B2E}" type="parTrans" cxnId="{40C24EEF-4677-490D-82D1-0C19386322A4}">
      <dgm:prSet/>
      <dgm:spPr/>
      <dgm:t>
        <a:bodyPr/>
        <a:lstStyle/>
        <a:p>
          <a:endParaRPr lang="en-US"/>
        </a:p>
      </dgm:t>
    </dgm:pt>
    <dgm:pt modelId="{BD941122-F040-423D-95D2-87FE84BC676B}" type="sibTrans" cxnId="{40C24EEF-4677-490D-82D1-0C19386322A4}">
      <dgm:prSet/>
      <dgm:spPr/>
      <dgm:t>
        <a:bodyPr/>
        <a:lstStyle/>
        <a:p>
          <a:endParaRPr lang="en-US"/>
        </a:p>
      </dgm:t>
    </dgm:pt>
    <dgm:pt modelId="{1EDAB781-7979-4EB9-AF9E-EEC210EC0860}">
      <dgm:prSet/>
      <dgm:spPr/>
      <dgm:t>
        <a:bodyPr/>
        <a:lstStyle/>
        <a:p>
          <a:r>
            <a:rPr lang="it-IT"/>
            <a:t>Rivelazione, Canone delle Scritture</a:t>
          </a:r>
          <a:endParaRPr lang="en-US"/>
        </a:p>
      </dgm:t>
    </dgm:pt>
    <dgm:pt modelId="{FA1A9CA4-DA77-4124-9D40-67F99AA41E2C}" type="parTrans" cxnId="{E3A89BC9-7535-4EDE-8ED5-7A87F4073D3E}">
      <dgm:prSet/>
      <dgm:spPr/>
      <dgm:t>
        <a:bodyPr/>
        <a:lstStyle/>
        <a:p>
          <a:endParaRPr lang="en-US"/>
        </a:p>
      </dgm:t>
    </dgm:pt>
    <dgm:pt modelId="{156EFC7B-84E8-42B6-B50E-6102B3EC21F3}" type="sibTrans" cxnId="{E3A89BC9-7535-4EDE-8ED5-7A87F4073D3E}">
      <dgm:prSet/>
      <dgm:spPr/>
      <dgm:t>
        <a:bodyPr/>
        <a:lstStyle/>
        <a:p>
          <a:endParaRPr lang="en-US"/>
        </a:p>
      </dgm:t>
    </dgm:pt>
    <dgm:pt modelId="{8545D767-0371-4900-8A10-F9E52E6C60FF}">
      <dgm:prSet/>
      <dgm:spPr/>
      <dgm:t>
        <a:bodyPr/>
        <a:lstStyle/>
        <a:p>
          <a:r>
            <a:rPr lang="it-IT"/>
            <a:t>Peccato originale</a:t>
          </a:r>
          <a:endParaRPr lang="en-US"/>
        </a:p>
      </dgm:t>
    </dgm:pt>
    <dgm:pt modelId="{D982D61F-FE51-427D-A579-13261381F23E}" type="parTrans" cxnId="{5FE9F463-6D77-4BB4-AD38-F1091AB0C874}">
      <dgm:prSet/>
      <dgm:spPr/>
      <dgm:t>
        <a:bodyPr/>
        <a:lstStyle/>
        <a:p>
          <a:endParaRPr lang="en-US"/>
        </a:p>
      </dgm:t>
    </dgm:pt>
    <dgm:pt modelId="{1DCC10A6-F6E2-4BF3-9FF8-CD75740F734F}" type="sibTrans" cxnId="{5FE9F463-6D77-4BB4-AD38-F1091AB0C874}">
      <dgm:prSet/>
      <dgm:spPr/>
      <dgm:t>
        <a:bodyPr/>
        <a:lstStyle/>
        <a:p>
          <a:endParaRPr lang="en-US"/>
        </a:p>
      </dgm:t>
    </dgm:pt>
    <dgm:pt modelId="{A1452084-68F9-40E5-8E9A-91C9C91B7640}">
      <dgm:prSet/>
      <dgm:spPr/>
      <dgm:t>
        <a:bodyPr/>
        <a:lstStyle/>
        <a:p>
          <a:r>
            <a:rPr lang="it-IT"/>
            <a:t>Giustificazione</a:t>
          </a:r>
          <a:endParaRPr lang="en-US"/>
        </a:p>
      </dgm:t>
    </dgm:pt>
    <dgm:pt modelId="{8B739725-76E9-49B4-BA9B-7ED7FC351A82}" type="parTrans" cxnId="{2C7CB5FA-9483-4703-9581-08123569D328}">
      <dgm:prSet/>
      <dgm:spPr/>
      <dgm:t>
        <a:bodyPr/>
        <a:lstStyle/>
        <a:p>
          <a:endParaRPr lang="en-US"/>
        </a:p>
      </dgm:t>
    </dgm:pt>
    <dgm:pt modelId="{AFC83A0B-FBDA-4A37-9C88-07F173762CE6}" type="sibTrans" cxnId="{2C7CB5FA-9483-4703-9581-08123569D328}">
      <dgm:prSet/>
      <dgm:spPr/>
      <dgm:t>
        <a:bodyPr/>
        <a:lstStyle/>
        <a:p>
          <a:endParaRPr lang="en-US"/>
        </a:p>
      </dgm:t>
    </dgm:pt>
    <dgm:pt modelId="{904B3E18-DDEF-4199-BDD9-A666D8B3070D}">
      <dgm:prSet/>
      <dgm:spPr/>
      <dgm:t>
        <a:bodyPr/>
        <a:lstStyle/>
        <a:p>
          <a:r>
            <a:rPr lang="it-IT"/>
            <a:t>Sacramenti in genere, Battesimo e Cresima in particolare</a:t>
          </a:r>
          <a:endParaRPr lang="en-US"/>
        </a:p>
      </dgm:t>
    </dgm:pt>
    <dgm:pt modelId="{8BA65CD8-8EA4-4002-AD81-1AFF5D580401}" type="parTrans" cxnId="{6FFCA8DE-E18D-4F11-ADC4-698D0E87DD89}">
      <dgm:prSet/>
      <dgm:spPr/>
      <dgm:t>
        <a:bodyPr/>
        <a:lstStyle/>
        <a:p>
          <a:endParaRPr lang="en-US"/>
        </a:p>
      </dgm:t>
    </dgm:pt>
    <dgm:pt modelId="{7004A7B8-6D21-49B3-A7A0-908CE23B3861}" type="sibTrans" cxnId="{6FFCA8DE-E18D-4F11-ADC4-698D0E87DD89}">
      <dgm:prSet/>
      <dgm:spPr/>
      <dgm:t>
        <a:bodyPr/>
        <a:lstStyle/>
        <a:p>
          <a:endParaRPr lang="en-US"/>
        </a:p>
      </dgm:t>
    </dgm:pt>
    <dgm:pt modelId="{B82D290C-4467-4817-8718-0AD9CE2FFCCB}">
      <dgm:prSet/>
      <dgm:spPr/>
      <dgm:t>
        <a:bodyPr/>
        <a:lstStyle/>
        <a:p>
          <a:r>
            <a:rPr lang="it-IT"/>
            <a:t>Per le questioni disciplinari:</a:t>
          </a:r>
          <a:endParaRPr lang="en-US"/>
        </a:p>
      </dgm:t>
    </dgm:pt>
    <dgm:pt modelId="{1D147262-F942-4A26-9060-641C2290BE1B}" type="parTrans" cxnId="{99E80BE3-961B-4190-8BAC-35760508D481}">
      <dgm:prSet/>
      <dgm:spPr/>
      <dgm:t>
        <a:bodyPr/>
        <a:lstStyle/>
        <a:p>
          <a:endParaRPr lang="en-US"/>
        </a:p>
      </dgm:t>
    </dgm:pt>
    <dgm:pt modelId="{618C29B9-7D9A-4D69-86BE-315F7AB30EE2}" type="sibTrans" cxnId="{99E80BE3-961B-4190-8BAC-35760508D481}">
      <dgm:prSet/>
      <dgm:spPr/>
      <dgm:t>
        <a:bodyPr/>
        <a:lstStyle/>
        <a:p>
          <a:endParaRPr lang="en-US"/>
        </a:p>
      </dgm:t>
    </dgm:pt>
    <dgm:pt modelId="{206914FA-0626-49E7-A7E7-F75EA242F4CC}">
      <dgm:prSet/>
      <dgm:spPr/>
      <dgm:t>
        <a:bodyPr/>
        <a:lstStyle/>
        <a:p>
          <a:r>
            <a:rPr lang="it-IT"/>
            <a:t>Obbligo dell’insegnamento della Sacra Scrittura e della predicazione</a:t>
          </a:r>
          <a:endParaRPr lang="en-US"/>
        </a:p>
      </dgm:t>
    </dgm:pt>
    <dgm:pt modelId="{725ECC12-5A08-4926-BC60-5D8EFEBA841C}" type="parTrans" cxnId="{CF47EBEB-424E-41B4-8A2E-51D56CCED767}">
      <dgm:prSet/>
      <dgm:spPr/>
      <dgm:t>
        <a:bodyPr/>
        <a:lstStyle/>
        <a:p>
          <a:endParaRPr lang="en-US"/>
        </a:p>
      </dgm:t>
    </dgm:pt>
    <dgm:pt modelId="{F660D336-8B11-4000-949D-EF0C8A6C94A7}" type="sibTrans" cxnId="{CF47EBEB-424E-41B4-8A2E-51D56CCED767}">
      <dgm:prSet/>
      <dgm:spPr/>
      <dgm:t>
        <a:bodyPr/>
        <a:lstStyle/>
        <a:p>
          <a:endParaRPr lang="en-US"/>
        </a:p>
      </dgm:t>
    </dgm:pt>
    <dgm:pt modelId="{1FEA04F0-0EED-4220-80F9-09D5D1EC78B3}">
      <dgm:prSet/>
      <dgm:spPr/>
      <dgm:t>
        <a:bodyPr/>
        <a:lstStyle/>
        <a:p>
          <a:r>
            <a:rPr lang="it-IT"/>
            <a:t>Qualificazione del ministero episcopale</a:t>
          </a:r>
          <a:endParaRPr lang="en-US"/>
        </a:p>
      </dgm:t>
    </dgm:pt>
    <dgm:pt modelId="{CFC27026-8A89-4C90-9B00-72CDB2699180}" type="parTrans" cxnId="{BB88902C-2743-4D76-9C51-8C31B53B4678}">
      <dgm:prSet/>
      <dgm:spPr/>
      <dgm:t>
        <a:bodyPr/>
        <a:lstStyle/>
        <a:p>
          <a:endParaRPr lang="en-US"/>
        </a:p>
      </dgm:t>
    </dgm:pt>
    <dgm:pt modelId="{84A410AA-D93B-4D41-81E5-528A3872AB90}" type="sibTrans" cxnId="{BB88902C-2743-4D76-9C51-8C31B53B4678}">
      <dgm:prSet/>
      <dgm:spPr/>
      <dgm:t>
        <a:bodyPr/>
        <a:lstStyle/>
        <a:p>
          <a:endParaRPr lang="en-US"/>
        </a:p>
      </dgm:t>
    </dgm:pt>
    <dgm:pt modelId="{500184AC-28F5-9549-86EC-4420E9F6F17B}" type="pres">
      <dgm:prSet presAssocID="{5F640091-3B90-4D75-80C3-D75F85D8FED9}" presName="Name0" presStyleCnt="0">
        <dgm:presLayoutVars>
          <dgm:dir/>
          <dgm:animLvl val="lvl"/>
          <dgm:resizeHandles val="exact"/>
        </dgm:presLayoutVars>
      </dgm:prSet>
      <dgm:spPr/>
    </dgm:pt>
    <dgm:pt modelId="{A19FE509-7E12-D442-B51B-6930608FC241}" type="pres">
      <dgm:prSet presAssocID="{44767C2E-89A4-46D2-88DC-5B21014DC5D8}" presName="composite" presStyleCnt="0"/>
      <dgm:spPr/>
    </dgm:pt>
    <dgm:pt modelId="{5471E484-C5C5-9B4E-AC50-CE47AAD82A56}" type="pres">
      <dgm:prSet presAssocID="{44767C2E-89A4-46D2-88DC-5B21014DC5D8}" presName="parTx" presStyleLbl="alignNode1" presStyleIdx="0" presStyleCnt="2">
        <dgm:presLayoutVars>
          <dgm:chMax val="0"/>
          <dgm:chPref val="0"/>
          <dgm:bulletEnabled val="1"/>
        </dgm:presLayoutVars>
      </dgm:prSet>
      <dgm:spPr/>
    </dgm:pt>
    <dgm:pt modelId="{A6B2EC72-23AA-F042-A53E-2CE72037089A}" type="pres">
      <dgm:prSet presAssocID="{44767C2E-89A4-46D2-88DC-5B21014DC5D8}" presName="desTx" presStyleLbl="alignAccFollowNode1" presStyleIdx="0" presStyleCnt="2">
        <dgm:presLayoutVars>
          <dgm:bulletEnabled val="1"/>
        </dgm:presLayoutVars>
      </dgm:prSet>
      <dgm:spPr/>
    </dgm:pt>
    <dgm:pt modelId="{CAE1FB54-E32D-3043-B68D-42803423DF0F}" type="pres">
      <dgm:prSet presAssocID="{BD941122-F040-423D-95D2-87FE84BC676B}" presName="space" presStyleCnt="0"/>
      <dgm:spPr/>
    </dgm:pt>
    <dgm:pt modelId="{235CF61C-A521-6941-8EB2-464AEC60ACEB}" type="pres">
      <dgm:prSet presAssocID="{B82D290C-4467-4817-8718-0AD9CE2FFCCB}" presName="composite" presStyleCnt="0"/>
      <dgm:spPr/>
    </dgm:pt>
    <dgm:pt modelId="{31703AC8-6223-B24F-91E6-8602351CE459}" type="pres">
      <dgm:prSet presAssocID="{B82D290C-4467-4817-8718-0AD9CE2FFCCB}" presName="parTx" presStyleLbl="alignNode1" presStyleIdx="1" presStyleCnt="2">
        <dgm:presLayoutVars>
          <dgm:chMax val="0"/>
          <dgm:chPref val="0"/>
          <dgm:bulletEnabled val="1"/>
        </dgm:presLayoutVars>
      </dgm:prSet>
      <dgm:spPr/>
    </dgm:pt>
    <dgm:pt modelId="{76B220C8-4F4E-9944-933E-8DECC74E3937}" type="pres">
      <dgm:prSet presAssocID="{B82D290C-4467-4817-8718-0AD9CE2FFCCB}" presName="desTx" presStyleLbl="alignAccFollowNode1" presStyleIdx="1" presStyleCnt="2">
        <dgm:presLayoutVars>
          <dgm:bulletEnabled val="1"/>
        </dgm:presLayoutVars>
      </dgm:prSet>
      <dgm:spPr/>
    </dgm:pt>
  </dgm:ptLst>
  <dgm:cxnLst>
    <dgm:cxn modelId="{BB88902C-2743-4D76-9C51-8C31B53B4678}" srcId="{B82D290C-4467-4817-8718-0AD9CE2FFCCB}" destId="{1FEA04F0-0EED-4220-80F9-09D5D1EC78B3}" srcOrd="1" destOrd="0" parTransId="{CFC27026-8A89-4C90-9B00-72CDB2699180}" sibTransId="{84A410AA-D93B-4D41-81E5-528A3872AB90}"/>
    <dgm:cxn modelId="{84BDB45F-C640-884D-87D0-121F587FE58E}" type="presOf" srcId="{B82D290C-4467-4817-8718-0AD9CE2FFCCB}" destId="{31703AC8-6223-B24F-91E6-8602351CE459}" srcOrd="0" destOrd="0" presId="urn:microsoft.com/office/officeart/2005/8/layout/hList1"/>
    <dgm:cxn modelId="{5FE9F463-6D77-4BB4-AD38-F1091AB0C874}" srcId="{44767C2E-89A4-46D2-88DC-5B21014DC5D8}" destId="{8545D767-0371-4900-8A10-F9E52E6C60FF}" srcOrd="1" destOrd="0" parTransId="{D982D61F-FE51-427D-A579-13261381F23E}" sibTransId="{1DCC10A6-F6E2-4BF3-9FF8-CD75740F734F}"/>
    <dgm:cxn modelId="{4CB1AD77-E38A-2749-9A78-76C6D565137E}" type="presOf" srcId="{44767C2E-89A4-46D2-88DC-5B21014DC5D8}" destId="{5471E484-C5C5-9B4E-AC50-CE47AAD82A56}" srcOrd="0" destOrd="0" presId="urn:microsoft.com/office/officeart/2005/8/layout/hList1"/>
    <dgm:cxn modelId="{AE2D877A-4043-C14F-8274-2B7E14E63C76}" type="presOf" srcId="{904B3E18-DDEF-4199-BDD9-A666D8B3070D}" destId="{A6B2EC72-23AA-F042-A53E-2CE72037089A}" srcOrd="0" destOrd="3" presId="urn:microsoft.com/office/officeart/2005/8/layout/hList1"/>
    <dgm:cxn modelId="{A55B5480-380C-024B-A688-54ADA668AA13}" type="presOf" srcId="{1FEA04F0-0EED-4220-80F9-09D5D1EC78B3}" destId="{76B220C8-4F4E-9944-933E-8DECC74E3937}" srcOrd="0" destOrd="1" presId="urn:microsoft.com/office/officeart/2005/8/layout/hList1"/>
    <dgm:cxn modelId="{55EDE381-30E7-5441-861C-171DB5E2E46A}" type="presOf" srcId="{1EDAB781-7979-4EB9-AF9E-EEC210EC0860}" destId="{A6B2EC72-23AA-F042-A53E-2CE72037089A}" srcOrd="0" destOrd="0" presId="urn:microsoft.com/office/officeart/2005/8/layout/hList1"/>
    <dgm:cxn modelId="{172E2DAE-385C-C048-AAB7-1679B20F35E3}" type="presOf" srcId="{8545D767-0371-4900-8A10-F9E52E6C60FF}" destId="{A6B2EC72-23AA-F042-A53E-2CE72037089A}" srcOrd="0" destOrd="1" presId="urn:microsoft.com/office/officeart/2005/8/layout/hList1"/>
    <dgm:cxn modelId="{6B0327B2-75BF-5D4B-A29E-24D867CC42A4}" type="presOf" srcId="{A1452084-68F9-40E5-8E9A-91C9C91B7640}" destId="{A6B2EC72-23AA-F042-A53E-2CE72037089A}" srcOrd="0" destOrd="2" presId="urn:microsoft.com/office/officeart/2005/8/layout/hList1"/>
    <dgm:cxn modelId="{B5A669C1-A8DB-9F46-BAF0-51FF2F61166E}" type="presOf" srcId="{206914FA-0626-49E7-A7E7-F75EA242F4CC}" destId="{76B220C8-4F4E-9944-933E-8DECC74E3937}" srcOrd="0" destOrd="0" presId="urn:microsoft.com/office/officeart/2005/8/layout/hList1"/>
    <dgm:cxn modelId="{E3A89BC9-7535-4EDE-8ED5-7A87F4073D3E}" srcId="{44767C2E-89A4-46D2-88DC-5B21014DC5D8}" destId="{1EDAB781-7979-4EB9-AF9E-EEC210EC0860}" srcOrd="0" destOrd="0" parTransId="{FA1A9CA4-DA77-4124-9D40-67F99AA41E2C}" sibTransId="{156EFC7B-84E8-42B6-B50E-6102B3EC21F3}"/>
    <dgm:cxn modelId="{905EF6D6-2D91-C54A-98BC-0396E44E008E}" type="presOf" srcId="{5F640091-3B90-4D75-80C3-D75F85D8FED9}" destId="{500184AC-28F5-9549-86EC-4420E9F6F17B}" srcOrd="0" destOrd="0" presId="urn:microsoft.com/office/officeart/2005/8/layout/hList1"/>
    <dgm:cxn modelId="{6FFCA8DE-E18D-4F11-ADC4-698D0E87DD89}" srcId="{44767C2E-89A4-46D2-88DC-5B21014DC5D8}" destId="{904B3E18-DDEF-4199-BDD9-A666D8B3070D}" srcOrd="3" destOrd="0" parTransId="{8BA65CD8-8EA4-4002-AD81-1AFF5D580401}" sibTransId="{7004A7B8-6D21-49B3-A7A0-908CE23B3861}"/>
    <dgm:cxn modelId="{99E80BE3-961B-4190-8BAC-35760508D481}" srcId="{5F640091-3B90-4D75-80C3-D75F85D8FED9}" destId="{B82D290C-4467-4817-8718-0AD9CE2FFCCB}" srcOrd="1" destOrd="0" parTransId="{1D147262-F942-4A26-9060-641C2290BE1B}" sibTransId="{618C29B9-7D9A-4D69-86BE-315F7AB30EE2}"/>
    <dgm:cxn modelId="{CF47EBEB-424E-41B4-8A2E-51D56CCED767}" srcId="{B82D290C-4467-4817-8718-0AD9CE2FFCCB}" destId="{206914FA-0626-49E7-A7E7-F75EA242F4CC}" srcOrd="0" destOrd="0" parTransId="{725ECC12-5A08-4926-BC60-5D8EFEBA841C}" sibTransId="{F660D336-8B11-4000-949D-EF0C8A6C94A7}"/>
    <dgm:cxn modelId="{40C24EEF-4677-490D-82D1-0C19386322A4}" srcId="{5F640091-3B90-4D75-80C3-D75F85D8FED9}" destId="{44767C2E-89A4-46D2-88DC-5B21014DC5D8}" srcOrd="0" destOrd="0" parTransId="{B78F1691-7DD7-48D6-93E9-06647DB31B2E}" sibTransId="{BD941122-F040-423D-95D2-87FE84BC676B}"/>
    <dgm:cxn modelId="{2C7CB5FA-9483-4703-9581-08123569D328}" srcId="{44767C2E-89A4-46D2-88DC-5B21014DC5D8}" destId="{A1452084-68F9-40E5-8E9A-91C9C91B7640}" srcOrd="2" destOrd="0" parTransId="{8B739725-76E9-49B4-BA9B-7ED7FC351A82}" sibTransId="{AFC83A0B-FBDA-4A37-9C88-07F173762CE6}"/>
    <dgm:cxn modelId="{A853DBA4-9655-6F43-A843-15543BF33A1A}" type="presParOf" srcId="{500184AC-28F5-9549-86EC-4420E9F6F17B}" destId="{A19FE509-7E12-D442-B51B-6930608FC241}" srcOrd="0" destOrd="0" presId="urn:microsoft.com/office/officeart/2005/8/layout/hList1"/>
    <dgm:cxn modelId="{C027B82A-9530-0B46-989E-E01025AED372}" type="presParOf" srcId="{A19FE509-7E12-D442-B51B-6930608FC241}" destId="{5471E484-C5C5-9B4E-AC50-CE47AAD82A56}" srcOrd="0" destOrd="0" presId="urn:microsoft.com/office/officeart/2005/8/layout/hList1"/>
    <dgm:cxn modelId="{F7E33822-0DA3-3649-856A-2866772F1EE6}" type="presParOf" srcId="{A19FE509-7E12-D442-B51B-6930608FC241}" destId="{A6B2EC72-23AA-F042-A53E-2CE72037089A}" srcOrd="1" destOrd="0" presId="urn:microsoft.com/office/officeart/2005/8/layout/hList1"/>
    <dgm:cxn modelId="{B9439F8F-9BC6-6F4B-9AD9-17E7FAF7479C}" type="presParOf" srcId="{500184AC-28F5-9549-86EC-4420E9F6F17B}" destId="{CAE1FB54-E32D-3043-B68D-42803423DF0F}" srcOrd="1" destOrd="0" presId="urn:microsoft.com/office/officeart/2005/8/layout/hList1"/>
    <dgm:cxn modelId="{30E4A9FB-E9D6-AB4B-8FCC-D60D9D1B34E1}" type="presParOf" srcId="{500184AC-28F5-9549-86EC-4420E9F6F17B}" destId="{235CF61C-A521-6941-8EB2-464AEC60ACEB}" srcOrd="2" destOrd="0" presId="urn:microsoft.com/office/officeart/2005/8/layout/hList1"/>
    <dgm:cxn modelId="{5D016D47-6138-4A46-A0E8-8DB40225A0F7}" type="presParOf" srcId="{235CF61C-A521-6941-8EB2-464AEC60ACEB}" destId="{31703AC8-6223-B24F-91E6-8602351CE459}" srcOrd="0" destOrd="0" presId="urn:microsoft.com/office/officeart/2005/8/layout/hList1"/>
    <dgm:cxn modelId="{6865F434-7134-554D-8D72-76EEA7F38B5F}" type="presParOf" srcId="{235CF61C-A521-6941-8EB2-464AEC60ACEB}" destId="{76B220C8-4F4E-9944-933E-8DECC74E3937}"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29E2AF-B98C-4E70-AE7A-1E6958C67949}" type="doc">
      <dgm:prSet loTypeId="urn:microsoft.com/office/officeart/2018/2/layout/IconVerticalSolidList" loCatId="icon" qsTypeId="urn:microsoft.com/office/officeart/2005/8/quickstyle/simple1" qsCatId="simple" csTypeId="urn:microsoft.com/office/officeart/2018/5/colors/Iconchunking_neutralbg_accent5_2" csCatId="accent5" phldr="1"/>
      <dgm:spPr/>
      <dgm:t>
        <a:bodyPr/>
        <a:lstStyle/>
        <a:p>
          <a:endParaRPr lang="en-US"/>
        </a:p>
      </dgm:t>
    </dgm:pt>
    <dgm:pt modelId="{D8272750-0172-4B37-835D-0D228C7C184E}">
      <dgm:prSet/>
      <dgm:spPr/>
      <dgm:t>
        <a:bodyPr/>
        <a:lstStyle/>
        <a:p>
          <a:pPr>
            <a:lnSpc>
              <a:spcPct val="100000"/>
            </a:lnSpc>
          </a:pPr>
          <a:r>
            <a:rPr lang="it-IT" dirty="0"/>
            <a:t>A Bologna i lavori procedono per due anni (aprile 1547-settembre 1549, IX e X sessione) (Sede: basilica di San Petronio, nella foto)</a:t>
          </a:r>
          <a:endParaRPr lang="en-US" dirty="0"/>
        </a:p>
      </dgm:t>
    </dgm:pt>
    <dgm:pt modelId="{7A07BC09-E2DC-4583-A81D-DD957985604B}" type="parTrans" cxnId="{37A27F4E-AA6D-451B-9A86-6314E8DCDF89}">
      <dgm:prSet/>
      <dgm:spPr/>
      <dgm:t>
        <a:bodyPr/>
        <a:lstStyle/>
        <a:p>
          <a:endParaRPr lang="en-US"/>
        </a:p>
      </dgm:t>
    </dgm:pt>
    <dgm:pt modelId="{4170BEC5-C1B3-488E-A3B7-ED8394934596}" type="sibTrans" cxnId="{37A27F4E-AA6D-451B-9A86-6314E8DCDF89}">
      <dgm:prSet/>
      <dgm:spPr/>
      <dgm:t>
        <a:bodyPr/>
        <a:lstStyle/>
        <a:p>
          <a:pPr>
            <a:lnSpc>
              <a:spcPct val="100000"/>
            </a:lnSpc>
          </a:pPr>
          <a:endParaRPr lang="en-US"/>
        </a:p>
      </dgm:t>
    </dgm:pt>
    <dgm:pt modelId="{C19FF7EE-1219-499F-A460-5BD3164C7947}">
      <dgm:prSet/>
      <dgm:spPr/>
      <dgm:t>
        <a:bodyPr/>
        <a:lstStyle/>
        <a:p>
          <a:pPr>
            <a:lnSpc>
              <a:spcPct val="100000"/>
            </a:lnSpc>
          </a:pPr>
          <a:r>
            <a:rPr lang="it-IT"/>
            <a:t>Non viene approvato nessun decreto, ma la partecipazione di un numero più ampio di teologi, la disponibilità delle biblioteche degli </a:t>
          </a:r>
          <a:r>
            <a:rPr lang="it-IT" i="1"/>
            <a:t>Studia</a:t>
          </a:r>
          <a:r>
            <a:rPr lang="it-IT"/>
            <a:t> e il clima della città universitaria permettono di gettare delle solide basi per il lavoro successivo.</a:t>
          </a:r>
          <a:endParaRPr lang="en-US"/>
        </a:p>
      </dgm:t>
    </dgm:pt>
    <dgm:pt modelId="{6C96F45D-FAA6-476D-9FA2-801B229553AD}" type="parTrans" cxnId="{E1981681-0DB4-42E7-A7D8-27F09EEED308}">
      <dgm:prSet/>
      <dgm:spPr/>
      <dgm:t>
        <a:bodyPr/>
        <a:lstStyle/>
        <a:p>
          <a:endParaRPr lang="en-US"/>
        </a:p>
      </dgm:t>
    </dgm:pt>
    <dgm:pt modelId="{13A27103-FE39-4A7B-A35C-639852439CDF}" type="sibTrans" cxnId="{E1981681-0DB4-42E7-A7D8-27F09EEED308}">
      <dgm:prSet/>
      <dgm:spPr/>
      <dgm:t>
        <a:bodyPr/>
        <a:lstStyle/>
        <a:p>
          <a:pPr>
            <a:lnSpc>
              <a:spcPct val="100000"/>
            </a:lnSpc>
          </a:pPr>
          <a:endParaRPr lang="en-US"/>
        </a:p>
      </dgm:t>
    </dgm:pt>
    <dgm:pt modelId="{77DF201D-B1B4-4323-B156-FA5F5C364C46}">
      <dgm:prSet/>
      <dgm:spPr/>
      <dgm:t>
        <a:bodyPr/>
        <a:lstStyle/>
        <a:p>
          <a:pPr>
            <a:lnSpc>
              <a:spcPct val="100000"/>
            </a:lnSpc>
          </a:pPr>
          <a:r>
            <a:rPr lang="it-IT"/>
            <a:t>Paolo III convoca un’assemblea internazionale a Roma per l’inizio del 1550, per tracciare le linee della riforma della Chiesa, ma muore il 10 novembre 1549.</a:t>
          </a:r>
          <a:endParaRPr lang="en-US"/>
        </a:p>
      </dgm:t>
    </dgm:pt>
    <dgm:pt modelId="{A9DB86BF-319F-4E14-AC8E-B60EABED5927}" type="parTrans" cxnId="{B665DDA6-744E-4E64-9CA5-7E5C7FE77CE3}">
      <dgm:prSet/>
      <dgm:spPr/>
      <dgm:t>
        <a:bodyPr/>
        <a:lstStyle/>
        <a:p>
          <a:endParaRPr lang="en-US"/>
        </a:p>
      </dgm:t>
    </dgm:pt>
    <dgm:pt modelId="{1C6B7D89-843B-40AA-B77C-52CEE204D07B}" type="sibTrans" cxnId="{B665DDA6-744E-4E64-9CA5-7E5C7FE77CE3}">
      <dgm:prSet/>
      <dgm:spPr/>
      <dgm:t>
        <a:bodyPr/>
        <a:lstStyle/>
        <a:p>
          <a:endParaRPr lang="en-US"/>
        </a:p>
      </dgm:t>
    </dgm:pt>
    <dgm:pt modelId="{D3F5CC52-E577-4A36-AD5F-BACF736E22E7}" type="pres">
      <dgm:prSet presAssocID="{CF29E2AF-B98C-4E70-AE7A-1E6958C67949}" presName="root" presStyleCnt="0">
        <dgm:presLayoutVars>
          <dgm:dir/>
          <dgm:resizeHandles val="exact"/>
        </dgm:presLayoutVars>
      </dgm:prSet>
      <dgm:spPr/>
    </dgm:pt>
    <dgm:pt modelId="{B9D574E1-140F-4D71-A22C-07BD46E85B45}" type="pres">
      <dgm:prSet presAssocID="{D8272750-0172-4B37-835D-0D228C7C184E}" presName="compNode" presStyleCnt="0"/>
      <dgm:spPr/>
    </dgm:pt>
    <dgm:pt modelId="{17044CAD-82A4-4FD0-B0D8-9A36E556D252}" type="pres">
      <dgm:prSet presAssocID="{D8272750-0172-4B37-835D-0D228C7C184E}" presName="bgRect" presStyleLbl="bgShp" presStyleIdx="0" presStyleCnt="3"/>
      <dgm:spPr/>
    </dgm:pt>
    <dgm:pt modelId="{F98A5BC4-75AC-4CA8-8546-1C058EAC76BE}" type="pres">
      <dgm:prSet presAssocID="{D8272750-0172-4B37-835D-0D228C7C184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eprechaun Hat"/>
        </a:ext>
      </dgm:extLst>
    </dgm:pt>
    <dgm:pt modelId="{B487A6BD-AE99-4868-ABC0-6E34F412EFB6}" type="pres">
      <dgm:prSet presAssocID="{D8272750-0172-4B37-835D-0D228C7C184E}" presName="spaceRect" presStyleCnt="0"/>
      <dgm:spPr/>
    </dgm:pt>
    <dgm:pt modelId="{14AD1C7C-4375-4CA0-AE11-12AA492FB5F8}" type="pres">
      <dgm:prSet presAssocID="{D8272750-0172-4B37-835D-0D228C7C184E}" presName="parTx" presStyleLbl="revTx" presStyleIdx="0" presStyleCnt="3">
        <dgm:presLayoutVars>
          <dgm:chMax val="0"/>
          <dgm:chPref val="0"/>
        </dgm:presLayoutVars>
      </dgm:prSet>
      <dgm:spPr/>
    </dgm:pt>
    <dgm:pt modelId="{785D3903-49CD-45F1-8149-49FF11C0596E}" type="pres">
      <dgm:prSet presAssocID="{4170BEC5-C1B3-488E-A3B7-ED8394934596}" presName="sibTrans" presStyleCnt="0"/>
      <dgm:spPr/>
    </dgm:pt>
    <dgm:pt modelId="{8992FDE5-42C9-4B40-A6E7-9A51EB32F5EE}" type="pres">
      <dgm:prSet presAssocID="{C19FF7EE-1219-499F-A460-5BD3164C7947}" presName="compNode" presStyleCnt="0"/>
      <dgm:spPr/>
    </dgm:pt>
    <dgm:pt modelId="{020853E8-E23B-4298-AE68-BB074CC03CBF}" type="pres">
      <dgm:prSet presAssocID="{C19FF7EE-1219-499F-A460-5BD3164C7947}" presName="bgRect" presStyleLbl="bgShp" presStyleIdx="1" presStyleCnt="3"/>
      <dgm:spPr/>
    </dgm:pt>
    <dgm:pt modelId="{01AF86C5-EF53-437B-9300-23BF52B9814B}" type="pres">
      <dgm:prSet presAssocID="{C19FF7EE-1219-499F-A460-5BD3164C794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bri"/>
        </a:ext>
      </dgm:extLst>
    </dgm:pt>
    <dgm:pt modelId="{4CE6654E-88CD-4FEC-BC9A-31A6ED4027F2}" type="pres">
      <dgm:prSet presAssocID="{C19FF7EE-1219-499F-A460-5BD3164C7947}" presName="spaceRect" presStyleCnt="0"/>
      <dgm:spPr/>
    </dgm:pt>
    <dgm:pt modelId="{99C6B750-15D4-4043-BCBF-5D0360713B7F}" type="pres">
      <dgm:prSet presAssocID="{C19FF7EE-1219-499F-A460-5BD3164C7947}" presName="parTx" presStyleLbl="revTx" presStyleIdx="1" presStyleCnt="3">
        <dgm:presLayoutVars>
          <dgm:chMax val="0"/>
          <dgm:chPref val="0"/>
        </dgm:presLayoutVars>
      </dgm:prSet>
      <dgm:spPr/>
    </dgm:pt>
    <dgm:pt modelId="{7330FD28-F25F-47D0-8C12-736AB66D6CDD}" type="pres">
      <dgm:prSet presAssocID="{13A27103-FE39-4A7B-A35C-639852439CDF}" presName="sibTrans" presStyleCnt="0"/>
      <dgm:spPr/>
    </dgm:pt>
    <dgm:pt modelId="{8CD70720-6B58-40C7-93BF-959B57830AB9}" type="pres">
      <dgm:prSet presAssocID="{77DF201D-B1B4-4323-B156-FA5F5C364C46}" presName="compNode" presStyleCnt="0"/>
      <dgm:spPr/>
    </dgm:pt>
    <dgm:pt modelId="{464DB974-5098-4BA4-AF31-BD4B194477B8}" type="pres">
      <dgm:prSet presAssocID="{77DF201D-B1B4-4323-B156-FA5F5C364C46}" presName="bgRect" presStyleLbl="bgShp" presStyleIdx="2" presStyleCnt="3"/>
      <dgm:spPr/>
    </dgm:pt>
    <dgm:pt modelId="{9FBAA759-4F30-4864-8157-1ACFA2CEC0BD}" type="pres">
      <dgm:prSet presAssocID="{77DF201D-B1B4-4323-B156-FA5F5C364C4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astle scene"/>
        </a:ext>
      </dgm:extLst>
    </dgm:pt>
    <dgm:pt modelId="{49521104-4085-4ABB-9F10-E73761F97402}" type="pres">
      <dgm:prSet presAssocID="{77DF201D-B1B4-4323-B156-FA5F5C364C46}" presName="spaceRect" presStyleCnt="0"/>
      <dgm:spPr/>
    </dgm:pt>
    <dgm:pt modelId="{E4374614-4E86-461C-8947-CA3E82E7AEFD}" type="pres">
      <dgm:prSet presAssocID="{77DF201D-B1B4-4323-B156-FA5F5C364C46}" presName="parTx" presStyleLbl="revTx" presStyleIdx="2" presStyleCnt="3">
        <dgm:presLayoutVars>
          <dgm:chMax val="0"/>
          <dgm:chPref val="0"/>
        </dgm:presLayoutVars>
      </dgm:prSet>
      <dgm:spPr/>
    </dgm:pt>
  </dgm:ptLst>
  <dgm:cxnLst>
    <dgm:cxn modelId="{6B506018-C465-6244-9D89-C01C558CD525}" type="presOf" srcId="{CF29E2AF-B98C-4E70-AE7A-1E6958C67949}" destId="{D3F5CC52-E577-4A36-AD5F-BACF736E22E7}" srcOrd="0" destOrd="0" presId="urn:microsoft.com/office/officeart/2018/2/layout/IconVerticalSolidList"/>
    <dgm:cxn modelId="{37A27F4E-AA6D-451B-9A86-6314E8DCDF89}" srcId="{CF29E2AF-B98C-4E70-AE7A-1E6958C67949}" destId="{D8272750-0172-4B37-835D-0D228C7C184E}" srcOrd="0" destOrd="0" parTransId="{7A07BC09-E2DC-4583-A81D-DD957985604B}" sibTransId="{4170BEC5-C1B3-488E-A3B7-ED8394934596}"/>
    <dgm:cxn modelId="{B1A1426D-CC43-B845-A4B7-E3040A00AD33}" type="presOf" srcId="{C19FF7EE-1219-499F-A460-5BD3164C7947}" destId="{99C6B750-15D4-4043-BCBF-5D0360713B7F}" srcOrd="0" destOrd="0" presId="urn:microsoft.com/office/officeart/2018/2/layout/IconVerticalSolidList"/>
    <dgm:cxn modelId="{E1981681-0DB4-42E7-A7D8-27F09EEED308}" srcId="{CF29E2AF-B98C-4E70-AE7A-1E6958C67949}" destId="{C19FF7EE-1219-499F-A460-5BD3164C7947}" srcOrd="1" destOrd="0" parTransId="{6C96F45D-FAA6-476D-9FA2-801B229553AD}" sibTransId="{13A27103-FE39-4A7B-A35C-639852439CDF}"/>
    <dgm:cxn modelId="{B3CE2291-4BFF-1442-B1EE-175C104F06E7}" type="presOf" srcId="{D8272750-0172-4B37-835D-0D228C7C184E}" destId="{14AD1C7C-4375-4CA0-AE11-12AA492FB5F8}" srcOrd="0" destOrd="0" presId="urn:microsoft.com/office/officeart/2018/2/layout/IconVerticalSolidList"/>
    <dgm:cxn modelId="{1C7B8092-64A5-0142-AA12-8205783B2F4B}" type="presOf" srcId="{77DF201D-B1B4-4323-B156-FA5F5C364C46}" destId="{E4374614-4E86-461C-8947-CA3E82E7AEFD}" srcOrd="0" destOrd="0" presId="urn:microsoft.com/office/officeart/2018/2/layout/IconVerticalSolidList"/>
    <dgm:cxn modelId="{B665DDA6-744E-4E64-9CA5-7E5C7FE77CE3}" srcId="{CF29E2AF-B98C-4E70-AE7A-1E6958C67949}" destId="{77DF201D-B1B4-4323-B156-FA5F5C364C46}" srcOrd="2" destOrd="0" parTransId="{A9DB86BF-319F-4E14-AC8E-B60EABED5927}" sibTransId="{1C6B7D89-843B-40AA-B77C-52CEE204D07B}"/>
    <dgm:cxn modelId="{CC4AD1BC-57FE-E84B-B253-D530EADDE4C0}" type="presParOf" srcId="{D3F5CC52-E577-4A36-AD5F-BACF736E22E7}" destId="{B9D574E1-140F-4D71-A22C-07BD46E85B45}" srcOrd="0" destOrd="0" presId="urn:microsoft.com/office/officeart/2018/2/layout/IconVerticalSolidList"/>
    <dgm:cxn modelId="{BF0B95C6-DB45-7347-A082-F325E8EA7BC3}" type="presParOf" srcId="{B9D574E1-140F-4D71-A22C-07BD46E85B45}" destId="{17044CAD-82A4-4FD0-B0D8-9A36E556D252}" srcOrd="0" destOrd="0" presId="urn:microsoft.com/office/officeart/2018/2/layout/IconVerticalSolidList"/>
    <dgm:cxn modelId="{4D8C8151-99DC-7A4D-A540-E681435B692A}" type="presParOf" srcId="{B9D574E1-140F-4D71-A22C-07BD46E85B45}" destId="{F98A5BC4-75AC-4CA8-8546-1C058EAC76BE}" srcOrd="1" destOrd="0" presId="urn:microsoft.com/office/officeart/2018/2/layout/IconVerticalSolidList"/>
    <dgm:cxn modelId="{DA13FA72-AA65-7E40-AB4B-B644FEF3A5BD}" type="presParOf" srcId="{B9D574E1-140F-4D71-A22C-07BD46E85B45}" destId="{B487A6BD-AE99-4868-ABC0-6E34F412EFB6}" srcOrd="2" destOrd="0" presId="urn:microsoft.com/office/officeart/2018/2/layout/IconVerticalSolidList"/>
    <dgm:cxn modelId="{A84815C2-887D-BC47-9B18-ACD3B354E9CF}" type="presParOf" srcId="{B9D574E1-140F-4D71-A22C-07BD46E85B45}" destId="{14AD1C7C-4375-4CA0-AE11-12AA492FB5F8}" srcOrd="3" destOrd="0" presId="urn:microsoft.com/office/officeart/2018/2/layout/IconVerticalSolidList"/>
    <dgm:cxn modelId="{0F49EABE-216E-8149-82C4-68A9BA157652}" type="presParOf" srcId="{D3F5CC52-E577-4A36-AD5F-BACF736E22E7}" destId="{785D3903-49CD-45F1-8149-49FF11C0596E}" srcOrd="1" destOrd="0" presId="urn:microsoft.com/office/officeart/2018/2/layout/IconVerticalSolidList"/>
    <dgm:cxn modelId="{ACC462FA-D584-DB40-9766-55966441DA9F}" type="presParOf" srcId="{D3F5CC52-E577-4A36-AD5F-BACF736E22E7}" destId="{8992FDE5-42C9-4B40-A6E7-9A51EB32F5EE}" srcOrd="2" destOrd="0" presId="urn:microsoft.com/office/officeart/2018/2/layout/IconVerticalSolidList"/>
    <dgm:cxn modelId="{4858C470-A62A-6241-8B0F-365DA811743D}" type="presParOf" srcId="{8992FDE5-42C9-4B40-A6E7-9A51EB32F5EE}" destId="{020853E8-E23B-4298-AE68-BB074CC03CBF}" srcOrd="0" destOrd="0" presId="urn:microsoft.com/office/officeart/2018/2/layout/IconVerticalSolidList"/>
    <dgm:cxn modelId="{BFD6847C-482A-194A-AA2B-1F177DB32EBA}" type="presParOf" srcId="{8992FDE5-42C9-4B40-A6E7-9A51EB32F5EE}" destId="{01AF86C5-EF53-437B-9300-23BF52B9814B}" srcOrd="1" destOrd="0" presId="urn:microsoft.com/office/officeart/2018/2/layout/IconVerticalSolidList"/>
    <dgm:cxn modelId="{1446F1E7-DAE4-334C-BB22-7A9E2EB2ABF2}" type="presParOf" srcId="{8992FDE5-42C9-4B40-A6E7-9A51EB32F5EE}" destId="{4CE6654E-88CD-4FEC-BC9A-31A6ED4027F2}" srcOrd="2" destOrd="0" presId="urn:microsoft.com/office/officeart/2018/2/layout/IconVerticalSolidList"/>
    <dgm:cxn modelId="{39E45DBD-9F70-F849-AB62-62A36438C31A}" type="presParOf" srcId="{8992FDE5-42C9-4B40-A6E7-9A51EB32F5EE}" destId="{99C6B750-15D4-4043-BCBF-5D0360713B7F}" srcOrd="3" destOrd="0" presId="urn:microsoft.com/office/officeart/2018/2/layout/IconVerticalSolidList"/>
    <dgm:cxn modelId="{2547C11E-9288-1B48-A3CE-462710362828}" type="presParOf" srcId="{D3F5CC52-E577-4A36-AD5F-BACF736E22E7}" destId="{7330FD28-F25F-47D0-8C12-736AB66D6CDD}" srcOrd="3" destOrd="0" presId="urn:microsoft.com/office/officeart/2018/2/layout/IconVerticalSolidList"/>
    <dgm:cxn modelId="{B4DCAF22-C021-F448-BEB5-5F31D1AAF1A6}" type="presParOf" srcId="{D3F5CC52-E577-4A36-AD5F-BACF736E22E7}" destId="{8CD70720-6B58-40C7-93BF-959B57830AB9}" srcOrd="4" destOrd="0" presId="urn:microsoft.com/office/officeart/2018/2/layout/IconVerticalSolidList"/>
    <dgm:cxn modelId="{1206EF3D-DF97-6F4D-8139-C0E11C5C4C7C}" type="presParOf" srcId="{8CD70720-6B58-40C7-93BF-959B57830AB9}" destId="{464DB974-5098-4BA4-AF31-BD4B194477B8}" srcOrd="0" destOrd="0" presId="urn:microsoft.com/office/officeart/2018/2/layout/IconVerticalSolidList"/>
    <dgm:cxn modelId="{04A52999-BD12-B249-BDAB-5768E2DC809D}" type="presParOf" srcId="{8CD70720-6B58-40C7-93BF-959B57830AB9}" destId="{9FBAA759-4F30-4864-8157-1ACFA2CEC0BD}" srcOrd="1" destOrd="0" presId="urn:microsoft.com/office/officeart/2018/2/layout/IconVerticalSolidList"/>
    <dgm:cxn modelId="{0441EF6E-FC41-7E4B-A80B-0486F1F3EBF5}" type="presParOf" srcId="{8CD70720-6B58-40C7-93BF-959B57830AB9}" destId="{49521104-4085-4ABB-9F10-E73761F97402}" srcOrd="2" destOrd="0" presId="urn:microsoft.com/office/officeart/2018/2/layout/IconVerticalSolidList"/>
    <dgm:cxn modelId="{12784320-2BBE-0346-9866-5DC0542E32B0}" type="presParOf" srcId="{8CD70720-6B58-40C7-93BF-959B57830AB9}" destId="{E4374614-4E86-461C-8947-CA3E82E7AEFD}" srcOrd="3" destOrd="0" presId="urn:microsoft.com/office/officeart/2018/2/layout/IconVerticalSoli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71E484-C5C5-9B4E-AC50-CE47AAD82A56}">
      <dsp:nvSpPr>
        <dsp:cNvPr id="0" name=""/>
        <dsp:cNvSpPr/>
      </dsp:nvSpPr>
      <dsp:spPr>
        <a:xfrm>
          <a:off x="49" y="297003"/>
          <a:ext cx="4700141" cy="789407"/>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it-IT" sz="2200" kern="1200"/>
            <a:t>Vengono affrontate le questioni dottrinali sollevate dalla Riforma:</a:t>
          </a:r>
          <a:endParaRPr lang="en-US" sz="2200" kern="1200"/>
        </a:p>
      </dsp:txBody>
      <dsp:txXfrm>
        <a:off x="49" y="297003"/>
        <a:ext cx="4700141" cy="789407"/>
      </dsp:txXfrm>
    </dsp:sp>
    <dsp:sp modelId="{A6B2EC72-23AA-F042-A53E-2CE72037089A}">
      <dsp:nvSpPr>
        <dsp:cNvPr id="0" name=""/>
        <dsp:cNvSpPr/>
      </dsp:nvSpPr>
      <dsp:spPr>
        <a:xfrm>
          <a:off x="49" y="1086411"/>
          <a:ext cx="4700141" cy="223442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it-IT" sz="2200" kern="1200"/>
            <a:t>Rivelazione, Canone delle Scritture</a:t>
          </a:r>
          <a:endParaRPr lang="en-US" sz="2200" kern="1200"/>
        </a:p>
        <a:p>
          <a:pPr marL="228600" lvl="1" indent="-228600" algn="l" defTabSz="977900">
            <a:lnSpc>
              <a:spcPct val="90000"/>
            </a:lnSpc>
            <a:spcBef>
              <a:spcPct val="0"/>
            </a:spcBef>
            <a:spcAft>
              <a:spcPct val="15000"/>
            </a:spcAft>
            <a:buChar char="•"/>
          </a:pPr>
          <a:r>
            <a:rPr lang="it-IT" sz="2200" kern="1200"/>
            <a:t>Peccato originale</a:t>
          </a:r>
          <a:endParaRPr lang="en-US" sz="2200" kern="1200"/>
        </a:p>
        <a:p>
          <a:pPr marL="228600" lvl="1" indent="-228600" algn="l" defTabSz="977900">
            <a:lnSpc>
              <a:spcPct val="90000"/>
            </a:lnSpc>
            <a:spcBef>
              <a:spcPct val="0"/>
            </a:spcBef>
            <a:spcAft>
              <a:spcPct val="15000"/>
            </a:spcAft>
            <a:buChar char="•"/>
          </a:pPr>
          <a:r>
            <a:rPr lang="it-IT" sz="2200" kern="1200"/>
            <a:t>Giustificazione</a:t>
          </a:r>
          <a:endParaRPr lang="en-US" sz="2200" kern="1200"/>
        </a:p>
        <a:p>
          <a:pPr marL="228600" lvl="1" indent="-228600" algn="l" defTabSz="977900">
            <a:lnSpc>
              <a:spcPct val="90000"/>
            </a:lnSpc>
            <a:spcBef>
              <a:spcPct val="0"/>
            </a:spcBef>
            <a:spcAft>
              <a:spcPct val="15000"/>
            </a:spcAft>
            <a:buChar char="•"/>
          </a:pPr>
          <a:r>
            <a:rPr lang="it-IT" sz="2200" kern="1200"/>
            <a:t>Sacramenti in genere, Battesimo e Cresima in particolare</a:t>
          </a:r>
          <a:endParaRPr lang="en-US" sz="2200" kern="1200"/>
        </a:p>
      </dsp:txBody>
      <dsp:txXfrm>
        <a:off x="49" y="1086411"/>
        <a:ext cx="4700141" cy="2234429"/>
      </dsp:txXfrm>
    </dsp:sp>
    <dsp:sp modelId="{31703AC8-6223-B24F-91E6-8602351CE459}">
      <dsp:nvSpPr>
        <dsp:cNvPr id="0" name=""/>
        <dsp:cNvSpPr/>
      </dsp:nvSpPr>
      <dsp:spPr>
        <a:xfrm>
          <a:off x="5358209" y="297003"/>
          <a:ext cx="4700141" cy="789407"/>
        </a:xfrm>
        <a:prstGeom prst="rect">
          <a:avLst/>
        </a:prstGeom>
        <a:solidFill>
          <a:schemeClr val="accent2">
            <a:hueOff val="1907789"/>
            <a:satOff val="-43528"/>
            <a:lumOff val="16079"/>
            <a:alphaOff val="0"/>
          </a:schemeClr>
        </a:solidFill>
        <a:ln w="12700" cap="flat" cmpd="sng" algn="ctr">
          <a:solidFill>
            <a:schemeClr val="accent2">
              <a:hueOff val="1907789"/>
              <a:satOff val="-43528"/>
              <a:lumOff val="1607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it-IT" sz="2200" kern="1200"/>
            <a:t>Per le questioni disciplinari:</a:t>
          </a:r>
          <a:endParaRPr lang="en-US" sz="2200" kern="1200"/>
        </a:p>
      </dsp:txBody>
      <dsp:txXfrm>
        <a:off x="5358209" y="297003"/>
        <a:ext cx="4700141" cy="789407"/>
      </dsp:txXfrm>
    </dsp:sp>
    <dsp:sp modelId="{76B220C8-4F4E-9944-933E-8DECC74E3937}">
      <dsp:nvSpPr>
        <dsp:cNvPr id="0" name=""/>
        <dsp:cNvSpPr/>
      </dsp:nvSpPr>
      <dsp:spPr>
        <a:xfrm>
          <a:off x="5358209" y="1086411"/>
          <a:ext cx="4700141" cy="2234429"/>
        </a:xfrm>
        <a:prstGeom prst="rect">
          <a:avLst/>
        </a:prstGeom>
        <a:solidFill>
          <a:schemeClr val="accent2">
            <a:tint val="40000"/>
            <a:alpha val="90000"/>
            <a:hueOff val="1974561"/>
            <a:satOff val="-5173"/>
            <a:lumOff val="1852"/>
            <a:alphaOff val="0"/>
          </a:schemeClr>
        </a:solidFill>
        <a:ln w="12700" cap="flat" cmpd="sng" algn="ctr">
          <a:solidFill>
            <a:schemeClr val="accent2">
              <a:tint val="40000"/>
              <a:alpha val="90000"/>
              <a:hueOff val="1974561"/>
              <a:satOff val="-5173"/>
              <a:lumOff val="18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it-IT" sz="2200" kern="1200"/>
            <a:t>Obbligo dell’insegnamento della Sacra Scrittura e della predicazione</a:t>
          </a:r>
          <a:endParaRPr lang="en-US" sz="2200" kern="1200"/>
        </a:p>
        <a:p>
          <a:pPr marL="228600" lvl="1" indent="-228600" algn="l" defTabSz="977900">
            <a:lnSpc>
              <a:spcPct val="90000"/>
            </a:lnSpc>
            <a:spcBef>
              <a:spcPct val="0"/>
            </a:spcBef>
            <a:spcAft>
              <a:spcPct val="15000"/>
            </a:spcAft>
            <a:buChar char="•"/>
          </a:pPr>
          <a:r>
            <a:rPr lang="it-IT" sz="2200" kern="1200"/>
            <a:t>Qualificazione del ministero episcopale</a:t>
          </a:r>
          <a:endParaRPr lang="en-US" sz="2200" kern="1200"/>
        </a:p>
      </dsp:txBody>
      <dsp:txXfrm>
        <a:off x="5358209" y="1086411"/>
        <a:ext cx="4700141" cy="22344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044CAD-82A4-4FD0-B0D8-9A36E556D252}">
      <dsp:nvSpPr>
        <dsp:cNvPr id="0" name=""/>
        <dsp:cNvSpPr/>
      </dsp:nvSpPr>
      <dsp:spPr>
        <a:xfrm>
          <a:off x="0" y="3728"/>
          <a:ext cx="4741962" cy="71996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8A5BC4-75AC-4CA8-8546-1C058EAC76BE}">
      <dsp:nvSpPr>
        <dsp:cNvPr id="0" name=""/>
        <dsp:cNvSpPr/>
      </dsp:nvSpPr>
      <dsp:spPr>
        <a:xfrm>
          <a:off x="217788" y="165720"/>
          <a:ext cx="396367" cy="3959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4AD1C7C-4375-4CA0-AE11-12AA492FB5F8}">
      <dsp:nvSpPr>
        <dsp:cNvPr id="0" name=""/>
        <dsp:cNvSpPr/>
      </dsp:nvSpPr>
      <dsp:spPr>
        <a:xfrm>
          <a:off x="831944" y="3728"/>
          <a:ext cx="3271395" cy="1124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056" tIns="119056" rIns="119056" bIns="119056" numCol="1" spcCol="1270" anchor="ctr" anchorCtr="0">
          <a:noAutofit/>
        </a:bodyPr>
        <a:lstStyle/>
        <a:p>
          <a:pPr marL="0" lvl="0" indent="0" algn="l" defTabSz="622300">
            <a:lnSpc>
              <a:spcPct val="100000"/>
            </a:lnSpc>
            <a:spcBef>
              <a:spcPct val="0"/>
            </a:spcBef>
            <a:spcAft>
              <a:spcPct val="35000"/>
            </a:spcAft>
            <a:buNone/>
          </a:pPr>
          <a:r>
            <a:rPr lang="it-IT" sz="1400" kern="1200" dirty="0"/>
            <a:t>A Bologna i lavori procedono per due anni (aprile 1547-settembre 1549, IX e X sessione) (Sede: basilica di San Petronio, nella foto)</a:t>
          </a:r>
          <a:endParaRPr lang="en-US" sz="1400" kern="1200" dirty="0"/>
        </a:p>
      </dsp:txBody>
      <dsp:txXfrm>
        <a:off x="831944" y="3728"/>
        <a:ext cx="3271395" cy="1124943"/>
      </dsp:txXfrm>
    </dsp:sp>
    <dsp:sp modelId="{020853E8-E23B-4298-AE68-BB074CC03CBF}">
      <dsp:nvSpPr>
        <dsp:cNvPr id="0" name=""/>
        <dsp:cNvSpPr/>
      </dsp:nvSpPr>
      <dsp:spPr>
        <a:xfrm>
          <a:off x="0" y="1295329"/>
          <a:ext cx="4741962" cy="71996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AF86C5-EF53-437B-9300-23BF52B9814B}">
      <dsp:nvSpPr>
        <dsp:cNvPr id="0" name=""/>
        <dsp:cNvSpPr/>
      </dsp:nvSpPr>
      <dsp:spPr>
        <a:xfrm>
          <a:off x="217788" y="1457321"/>
          <a:ext cx="396367" cy="3959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9C6B750-15D4-4043-BCBF-5D0360713B7F}">
      <dsp:nvSpPr>
        <dsp:cNvPr id="0" name=""/>
        <dsp:cNvSpPr/>
      </dsp:nvSpPr>
      <dsp:spPr>
        <a:xfrm>
          <a:off x="831944" y="1295329"/>
          <a:ext cx="3271395" cy="1124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056" tIns="119056" rIns="119056" bIns="119056" numCol="1" spcCol="1270" anchor="ctr" anchorCtr="0">
          <a:noAutofit/>
        </a:bodyPr>
        <a:lstStyle/>
        <a:p>
          <a:pPr marL="0" lvl="0" indent="0" algn="l" defTabSz="622300">
            <a:lnSpc>
              <a:spcPct val="100000"/>
            </a:lnSpc>
            <a:spcBef>
              <a:spcPct val="0"/>
            </a:spcBef>
            <a:spcAft>
              <a:spcPct val="35000"/>
            </a:spcAft>
            <a:buNone/>
          </a:pPr>
          <a:r>
            <a:rPr lang="it-IT" sz="1400" kern="1200"/>
            <a:t>Non viene approvato nessun decreto, ma la partecipazione di un numero più ampio di teologi, la disponibilità delle biblioteche degli </a:t>
          </a:r>
          <a:r>
            <a:rPr lang="it-IT" sz="1400" i="1" kern="1200"/>
            <a:t>Studia</a:t>
          </a:r>
          <a:r>
            <a:rPr lang="it-IT" sz="1400" kern="1200"/>
            <a:t> e il clima della città universitaria permettono di gettare delle solide basi per il lavoro successivo.</a:t>
          </a:r>
          <a:endParaRPr lang="en-US" sz="1400" kern="1200"/>
        </a:p>
      </dsp:txBody>
      <dsp:txXfrm>
        <a:off x="831944" y="1295329"/>
        <a:ext cx="3271395" cy="1124943"/>
      </dsp:txXfrm>
    </dsp:sp>
    <dsp:sp modelId="{464DB974-5098-4BA4-AF31-BD4B194477B8}">
      <dsp:nvSpPr>
        <dsp:cNvPr id="0" name=""/>
        <dsp:cNvSpPr/>
      </dsp:nvSpPr>
      <dsp:spPr>
        <a:xfrm>
          <a:off x="0" y="2586931"/>
          <a:ext cx="4741962" cy="71996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BAA759-4F30-4864-8157-1ACFA2CEC0BD}">
      <dsp:nvSpPr>
        <dsp:cNvPr id="0" name=""/>
        <dsp:cNvSpPr/>
      </dsp:nvSpPr>
      <dsp:spPr>
        <a:xfrm>
          <a:off x="217788" y="2748923"/>
          <a:ext cx="396367" cy="39597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4374614-4E86-461C-8947-CA3E82E7AEFD}">
      <dsp:nvSpPr>
        <dsp:cNvPr id="0" name=""/>
        <dsp:cNvSpPr/>
      </dsp:nvSpPr>
      <dsp:spPr>
        <a:xfrm>
          <a:off x="831944" y="2586931"/>
          <a:ext cx="3271395" cy="1124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056" tIns="119056" rIns="119056" bIns="119056" numCol="1" spcCol="1270" anchor="ctr" anchorCtr="0">
          <a:noAutofit/>
        </a:bodyPr>
        <a:lstStyle/>
        <a:p>
          <a:pPr marL="0" lvl="0" indent="0" algn="l" defTabSz="622300">
            <a:lnSpc>
              <a:spcPct val="100000"/>
            </a:lnSpc>
            <a:spcBef>
              <a:spcPct val="0"/>
            </a:spcBef>
            <a:spcAft>
              <a:spcPct val="35000"/>
            </a:spcAft>
            <a:buNone/>
          </a:pPr>
          <a:r>
            <a:rPr lang="it-IT" sz="1400" kern="1200"/>
            <a:t>Paolo III convoca un’assemblea internazionale a Roma per l’inizio del 1550, per tracciare le linee della riforma della Chiesa, ma muore il 10 novembre 1549.</a:t>
          </a:r>
          <a:endParaRPr lang="en-US" sz="1400" kern="1200"/>
        </a:p>
      </dsp:txBody>
      <dsp:txXfrm>
        <a:off x="831944" y="2586931"/>
        <a:ext cx="3271395" cy="1124943"/>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91B7DA-179F-F14A-8C62-896459CBAF7F}" type="datetimeFigureOut">
              <a:rPr lang="it-IT" smtClean="0"/>
              <a:t>06/03/26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6E5A04-259C-6E4C-AEE1-31E6250EDE03}" type="slidenum">
              <a:rPr lang="it-IT" smtClean="0"/>
              <a:t>‹N›</a:t>
            </a:fld>
            <a:endParaRPr lang="it-IT"/>
          </a:p>
        </p:txBody>
      </p:sp>
    </p:spTree>
    <p:extLst>
      <p:ext uri="{BB962C8B-B14F-4D97-AF65-F5344CB8AC3E}">
        <p14:creationId xmlns:p14="http://schemas.microsoft.com/office/powerpoint/2010/main" val="953707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dspace-roma3.caspur.it/bitstream/2307/4241/1/TESI.pdf"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Carlo di Guisa, o di Lorena: nato nel 1524, arcivescovo di Reims nel 1538 (14 anni), accumula diverse prebende ecclesiastiche. Nel 1550 diventa vescovo di Metz (dopo essere stato coadiutore del vescovo precedente, Giovanni di Lorena, suo zio). Cardinale nel 1547; muore nel 1574.</a:t>
            </a:r>
          </a:p>
        </p:txBody>
      </p:sp>
      <p:sp>
        <p:nvSpPr>
          <p:cNvPr id="4" name="Segnaposto numero diapositiva 3"/>
          <p:cNvSpPr>
            <a:spLocks noGrp="1"/>
          </p:cNvSpPr>
          <p:nvPr>
            <p:ph type="sldNum" sz="quarter" idx="5"/>
          </p:nvPr>
        </p:nvSpPr>
        <p:spPr/>
        <p:txBody>
          <a:bodyPr/>
          <a:lstStyle/>
          <a:p>
            <a:fld id="{766E5A04-259C-6E4C-AEE1-31E6250EDE03}" type="slidenum">
              <a:rPr lang="it-IT" smtClean="0"/>
              <a:t>33</a:t>
            </a:fld>
            <a:endParaRPr lang="it-IT"/>
          </a:p>
        </p:txBody>
      </p:sp>
    </p:spTree>
    <p:extLst>
      <p:ext uri="{BB962C8B-B14F-4D97-AF65-F5344CB8AC3E}">
        <p14:creationId xmlns:p14="http://schemas.microsoft.com/office/powerpoint/2010/main" val="3913972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Giovanni Morone: </a:t>
            </a:r>
            <a:r>
              <a:rPr lang="it-IT" sz="1200" b="1" i="0" kern="1200" dirty="0">
                <a:solidFill>
                  <a:schemeClr val="tx1"/>
                </a:solidFill>
                <a:effectLst/>
                <a:latin typeface="+mn-lt"/>
                <a:ea typeface="+mn-ea"/>
                <a:cs typeface="+mn-cs"/>
              </a:rPr>
              <a:t>Nascita:</a:t>
            </a:r>
            <a:r>
              <a:rPr lang="it-IT" sz="1200" b="0" i="0" kern="1200" dirty="0">
                <a:solidFill>
                  <a:schemeClr val="tx1"/>
                </a:solidFill>
                <a:effectLst/>
                <a:latin typeface="+mn-lt"/>
                <a:ea typeface="+mn-ea"/>
                <a:cs typeface="+mn-cs"/>
              </a:rPr>
              <a:t> 25 gennaio 1509, Milano</a:t>
            </a:r>
            <a:br>
              <a:rPr lang="it-IT" sz="1200" b="0" i="0" kern="1200" dirty="0">
                <a:solidFill>
                  <a:schemeClr val="tx1"/>
                </a:solidFill>
                <a:effectLst/>
                <a:latin typeface="+mn-lt"/>
                <a:ea typeface="+mn-ea"/>
                <a:cs typeface="+mn-cs"/>
              </a:rPr>
            </a:br>
            <a:r>
              <a:rPr lang="it-IT" sz="1200" b="1" i="0" kern="1200" dirty="0">
                <a:solidFill>
                  <a:schemeClr val="tx1"/>
                </a:solidFill>
                <a:effectLst/>
                <a:latin typeface="+mn-lt"/>
                <a:ea typeface="+mn-ea"/>
                <a:cs typeface="+mn-cs"/>
              </a:rPr>
              <a:t>Morte:</a:t>
            </a:r>
            <a:r>
              <a:rPr lang="it-IT" sz="1200" b="0" i="0" kern="1200" dirty="0">
                <a:solidFill>
                  <a:schemeClr val="tx1"/>
                </a:solidFill>
                <a:effectLst/>
                <a:latin typeface="+mn-lt"/>
                <a:ea typeface="+mn-ea"/>
                <a:cs typeface="+mn-cs"/>
              </a:rPr>
              <a:t> 1 dicembre 1580, Roma</a:t>
            </a:r>
            <a:br>
              <a:rPr lang="it-IT" sz="1200" b="0" i="0" kern="1200" dirty="0">
                <a:solidFill>
                  <a:schemeClr val="tx1"/>
                </a:solidFill>
                <a:effectLst/>
                <a:latin typeface="+mn-lt"/>
                <a:ea typeface="+mn-ea"/>
                <a:cs typeface="+mn-cs"/>
              </a:rPr>
            </a:br>
            <a:r>
              <a:rPr lang="it-IT" sz="1200" b="1" i="0" kern="1200" dirty="0">
                <a:solidFill>
                  <a:schemeClr val="tx1"/>
                </a:solidFill>
                <a:effectLst/>
                <a:latin typeface="+mn-lt"/>
                <a:ea typeface="+mn-ea"/>
                <a:cs typeface="+mn-cs"/>
              </a:rPr>
              <a:t>Ruolo:</a:t>
            </a:r>
            <a:r>
              <a:rPr lang="it-IT" sz="1200" b="0" i="0" kern="1200" dirty="0">
                <a:solidFill>
                  <a:schemeClr val="tx1"/>
                </a:solidFill>
                <a:effectLst/>
                <a:latin typeface="+mn-lt"/>
                <a:ea typeface="+mn-ea"/>
                <a:cs typeface="+mn-cs"/>
              </a:rPr>
              <a:t> Cardinale, diplomatico pontificio, protagonista della riforma cattolica nel XVI secolo.</a:t>
            </a:r>
          </a:p>
          <a:p>
            <a:r>
              <a:rPr lang="it-IT" sz="1200" b="1" i="0" kern="1200" dirty="0">
                <a:solidFill>
                  <a:schemeClr val="tx1"/>
                </a:solidFill>
                <a:effectLst/>
                <a:latin typeface="+mn-lt"/>
                <a:ea typeface="+mn-ea"/>
                <a:cs typeface="+mn-cs"/>
              </a:rPr>
              <a:t>Origini e formazione</a:t>
            </a:r>
          </a:p>
          <a:p>
            <a:r>
              <a:rPr lang="it-IT" sz="1200" b="0" i="0" kern="1200" dirty="0">
                <a:solidFill>
                  <a:schemeClr val="tx1"/>
                </a:solidFill>
                <a:effectLst/>
                <a:latin typeface="+mn-lt"/>
                <a:ea typeface="+mn-ea"/>
                <a:cs typeface="+mn-cs"/>
              </a:rPr>
              <a:t>Giovanni Morone nacque in una famiglia nobile milanese. Suo padre, Girolamo Morone, fu un importante uomo politico al servizio dei duchi di Milano. Grazie a questo ambiente colto e diplomatico, Morone ricevette un’educazione umanistica raffinata e fu presto introdotto negli ambienti ecclesiastici e politici della penisola.</a:t>
            </a:r>
          </a:p>
          <a:p>
            <a:r>
              <a:rPr lang="it-IT" sz="1200" b="1" i="0" kern="1200" dirty="0">
                <a:solidFill>
                  <a:schemeClr val="tx1"/>
                </a:solidFill>
                <a:effectLst/>
                <a:latin typeface="+mn-lt"/>
                <a:ea typeface="+mn-ea"/>
                <a:cs typeface="+mn-cs"/>
              </a:rPr>
              <a:t>Carriera ecclesiastica e diplomatica</a:t>
            </a:r>
          </a:p>
          <a:p>
            <a:r>
              <a:rPr lang="it-IT" sz="1200" b="0" i="0" kern="1200" dirty="0">
                <a:solidFill>
                  <a:schemeClr val="tx1"/>
                </a:solidFill>
                <a:effectLst/>
                <a:latin typeface="+mn-lt"/>
                <a:ea typeface="+mn-ea"/>
                <a:cs typeface="+mn-cs"/>
              </a:rPr>
              <a:t>Morone divenne molto giovane </a:t>
            </a:r>
            <a:r>
              <a:rPr lang="it-IT" sz="1200" b="1" i="0" kern="1200" dirty="0">
                <a:solidFill>
                  <a:schemeClr val="tx1"/>
                </a:solidFill>
                <a:effectLst/>
                <a:latin typeface="+mn-lt"/>
                <a:ea typeface="+mn-ea"/>
                <a:cs typeface="+mn-cs"/>
              </a:rPr>
              <a:t>vescovo di Modena</a:t>
            </a:r>
            <a:r>
              <a:rPr lang="it-IT" sz="1200" b="0" i="0" kern="1200" dirty="0">
                <a:solidFill>
                  <a:schemeClr val="tx1"/>
                </a:solidFill>
                <a:effectLst/>
                <a:latin typeface="+mn-lt"/>
                <a:ea typeface="+mn-ea"/>
                <a:cs typeface="+mn-cs"/>
              </a:rPr>
              <a:t> nel 1529. Si distinse soprattutto come </a:t>
            </a:r>
            <a:r>
              <a:rPr lang="it-IT" sz="1200" b="1" i="0" kern="1200" dirty="0">
                <a:solidFill>
                  <a:schemeClr val="tx1"/>
                </a:solidFill>
                <a:effectLst/>
                <a:latin typeface="+mn-lt"/>
                <a:ea typeface="+mn-ea"/>
                <a:cs typeface="+mn-cs"/>
              </a:rPr>
              <a:t>abile diplomatico della Santa Sede</a:t>
            </a:r>
            <a:r>
              <a:rPr lang="it-IT" sz="1200" b="0" i="0" kern="1200" dirty="0">
                <a:solidFill>
                  <a:schemeClr val="tx1"/>
                </a:solidFill>
                <a:effectLst/>
                <a:latin typeface="+mn-lt"/>
                <a:ea typeface="+mn-ea"/>
                <a:cs typeface="+mn-cs"/>
              </a:rPr>
              <a:t>, svolgendo missioni delicate nell’Europa attraversata dalla Riforma protestante.</a:t>
            </a:r>
          </a:p>
          <a:p>
            <a:r>
              <a:rPr lang="it-IT" sz="1200" b="0" i="0" kern="1200" dirty="0">
                <a:solidFill>
                  <a:schemeClr val="tx1"/>
                </a:solidFill>
                <a:effectLst/>
                <a:latin typeface="+mn-lt"/>
                <a:ea typeface="+mn-ea"/>
                <a:cs typeface="+mn-cs"/>
              </a:rPr>
              <a:t>Fu inviato come </a:t>
            </a:r>
            <a:r>
              <a:rPr lang="it-IT" sz="1200" b="1" i="0" kern="1200" dirty="0">
                <a:solidFill>
                  <a:schemeClr val="tx1"/>
                </a:solidFill>
                <a:effectLst/>
                <a:latin typeface="+mn-lt"/>
                <a:ea typeface="+mn-ea"/>
                <a:cs typeface="+mn-cs"/>
              </a:rPr>
              <a:t>nunzio apostolico in Germania</a:t>
            </a:r>
            <a:r>
              <a:rPr lang="it-IT" sz="1200" b="0" i="0" kern="1200" dirty="0">
                <a:solidFill>
                  <a:schemeClr val="tx1"/>
                </a:solidFill>
                <a:effectLst/>
                <a:latin typeface="+mn-lt"/>
                <a:ea typeface="+mn-ea"/>
                <a:cs typeface="+mn-cs"/>
              </a:rPr>
              <a:t>, dove cercò di mantenere il dialogo con i principi e con i riformatori luterani in un periodo estremamente teso dopo la diffusione delle idee di Martin Lutero.</a:t>
            </a:r>
          </a:p>
          <a:p>
            <a:r>
              <a:rPr lang="it-IT" sz="1200" b="0" i="0" kern="1200" dirty="0">
                <a:solidFill>
                  <a:schemeClr val="tx1"/>
                </a:solidFill>
                <a:effectLst/>
                <a:latin typeface="+mn-lt"/>
                <a:ea typeface="+mn-ea"/>
                <a:cs typeface="+mn-cs"/>
              </a:rPr>
              <a:t>Quando Morone fu inviato come nunzio pontificio nell’Impero germanico, incontrò diversi principi e teologi influenzati dalla Riforma di Martin Lutero.</a:t>
            </a:r>
          </a:p>
          <a:p>
            <a:r>
              <a:rPr lang="it-IT" sz="1200" b="0" i="0" kern="1200" dirty="0">
                <a:solidFill>
                  <a:schemeClr val="tx1"/>
                </a:solidFill>
                <a:effectLst/>
                <a:latin typeface="+mn-lt"/>
                <a:ea typeface="+mn-ea"/>
                <a:cs typeface="+mn-cs"/>
              </a:rPr>
              <a:t>Invece di attaccarli frontalmente, Morone adottò una strategia rara per l’epoca: </a:t>
            </a:r>
            <a:r>
              <a:rPr lang="it-IT" sz="1200" b="1" i="0" kern="1200" dirty="0">
                <a:solidFill>
                  <a:schemeClr val="tx1"/>
                </a:solidFill>
                <a:effectLst/>
                <a:latin typeface="+mn-lt"/>
                <a:ea typeface="+mn-ea"/>
                <a:cs typeface="+mn-cs"/>
              </a:rPr>
              <a:t>dialogo e prudenza</a:t>
            </a:r>
            <a:r>
              <a:rPr lang="it-IT" sz="1200" b="0" i="0" kern="1200" dirty="0">
                <a:solidFill>
                  <a:schemeClr val="tx1"/>
                </a:solidFill>
                <a:effectLst/>
                <a:latin typeface="+mn-lt"/>
                <a:ea typeface="+mn-ea"/>
                <a:cs typeface="+mn-cs"/>
              </a:rPr>
              <a:t>. Cercava di capire le loro ragioni e di mantenere aperti i canali diplomatici.</a:t>
            </a:r>
          </a:p>
          <a:p>
            <a:r>
              <a:rPr lang="it-IT" sz="1200" b="0" i="0" kern="1200" dirty="0">
                <a:solidFill>
                  <a:schemeClr val="tx1"/>
                </a:solidFill>
                <a:effectLst/>
                <a:latin typeface="+mn-lt"/>
                <a:ea typeface="+mn-ea"/>
                <a:cs typeface="+mn-cs"/>
              </a:rPr>
              <a:t>Questo atteggiamento, oggi sembrerebbe normale. Nel XVI secolo, invece, fece nascere sospetti. Alcuni a Roma iniziarono a mormorare che il cardinale fosse </a:t>
            </a:r>
            <a:r>
              <a:rPr lang="it-IT" sz="1200" b="1" i="0" kern="1200" dirty="0">
                <a:solidFill>
                  <a:schemeClr val="tx1"/>
                </a:solidFill>
                <a:effectLst/>
                <a:latin typeface="+mn-lt"/>
                <a:ea typeface="+mn-ea"/>
                <a:cs typeface="+mn-cs"/>
              </a:rPr>
              <a:t>troppo vicino alle idee protestanti</a:t>
            </a:r>
            <a:r>
              <a:rPr lang="it-IT" sz="1200" b="0" i="0" kern="1200" dirty="0">
                <a:solidFill>
                  <a:schemeClr val="tx1"/>
                </a:solidFill>
                <a:effectLst/>
                <a:latin typeface="+mn-lt"/>
                <a:ea typeface="+mn-ea"/>
                <a:cs typeface="+mn-cs"/>
              </a:rPr>
              <a:t>. Una reputazione pericolosa come portare polvere da sparo in una biblioteca.</a:t>
            </a:r>
          </a:p>
          <a:p>
            <a:endParaRPr lang="it-IT" sz="1200" b="0" i="0" kern="1200" dirty="0">
              <a:solidFill>
                <a:schemeClr val="tx1"/>
              </a:solidFill>
              <a:effectLst/>
              <a:latin typeface="+mn-lt"/>
              <a:ea typeface="+mn-ea"/>
              <a:cs typeface="+mn-cs"/>
            </a:endParaRPr>
          </a:p>
          <a:p>
            <a:r>
              <a:rPr lang="it-IT" sz="1200" b="1" i="0" kern="1200" dirty="0">
                <a:solidFill>
                  <a:schemeClr val="tx1"/>
                </a:solidFill>
                <a:effectLst/>
                <a:latin typeface="+mn-lt"/>
                <a:ea typeface="+mn-ea"/>
                <a:cs typeface="+mn-cs"/>
              </a:rPr>
              <a:t>Il Concilio di Trento</a:t>
            </a:r>
          </a:p>
          <a:p>
            <a:r>
              <a:rPr lang="it-IT" sz="1200" b="0" i="0" kern="1200" dirty="0">
                <a:solidFill>
                  <a:schemeClr val="tx1"/>
                </a:solidFill>
                <a:effectLst/>
                <a:latin typeface="+mn-lt"/>
                <a:ea typeface="+mn-ea"/>
                <a:cs typeface="+mn-cs"/>
              </a:rPr>
              <a:t>Morone fu una delle figure più importanti del Concilio di Trento (1545–1563), il grande concilio che definì la risposta cattolica alla Riforma protestante.</a:t>
            </a:r>
          </a:p>
          <a:p>
            <a:r>
              <a:rPr lang="it-IT" sz="1200" b="0" i="0" kern="1200" dirty="0">
                <a:solidFill>
                  <a:schemeClr val="tx1"/>
                </a:solidFill>
                <a:effectLst/>
                <a:latin typeface="+mn-lt"/>
                <a:ea typeface="+mn-ea"/>
                <a:cs typeface="+mn-cs"/>
              </a:rPr>
              <a:t>Negli ultimi anni del concilio fu nominato </a:t>
            </a:r>
            <a:r>
              <a:rPr lang="it-IT" sz="1200" b="1" i="0" kern="1200" dirty="0">
                <a:solidFill>
                  <a:schemeClr val="tx1"/>
                </a:solidFill>
                <a:effectLst/>
                <a:latin typeface="+mn-lt"/>
                <a:ea typeface="+mn-ea"/>
                <a:cs typeface="+mn-cs"/>
              </a:rPr>
              <a:t>legato pontificio</a:t>
            </a:r>
            <a:r>
              <a:rPr lang="it-IT" sz="1200" b="0" i="0" kern="1200" dirty="0">
                <a:solidFill>
                  <a:schemeClr val="tx1"/>
                </a:solidFill>
                <a:effectLst/>
                <a:latin typeface="+mn-lt"/>
                <a:ea typeface="+mn-ea"/>
                <a:cs typeface="+mn-cs"/>
              </a:rPr>
              <a:t> e svolse un ruolo decisivo nel portare a termine i lavori nel 1563. Era noto per la sua </a:t>
            </a:r>
            <a:r>
              <a:rPr lang="it-IT" sz="1200" b="1" i="0" kern="1200" dirty="0">
                <a:solidFill>
                  <a:schemeClr val="tx1"/>
                </a:solidFill>
                <a:effectLst/>
                <a:latin typeface="+mn-lt"/>
                <a:ea typeface="+mn-ea"/>
                <a:cs typeface="+mn-cs"/>
              </a:rPr>
              <a:t>linea moderata e conciliatrice</a:t>
            </a:r>
            <a:r>
              <a:rPr lang="it-IT" sz="1200" b="0" i="0" kern="1200" dirty="0">
                <a:solidFill>
                  <a:schemeClr val="tx1"/>
                </a:solidFill>
                <a:effectLst/>
                <a:latin typeface="+mn-lt"/>
                <a:ea typeface="+mn-ea"/>
                <a:cs typeface="+mn-cs"/>
              </a:rPr>
              <a:t>, favorevole al dialogo pur restando fermo nella dottrina cattolica.</a:t>
            </a:r>
          </a:p>
          <a:p>
            <a:r>
              <a:rPr lang="it-IT" sz="1200" b="1" i="0" kern="1200" dirty="0">
                <a:solidFill>
                  <a:schemeClr val="tx1"/>
                </a:solidFill>
                <a:effectLst/>
                <a:latin typeface="+mn-lt"/>
                <a:ea typeface="+mn-ea"/>
                <a:cs typeface="+mn-cs"/>
              </a:rPr>
              <a:t>Accuse di eresia e prigionia</a:t>
            </a:r>
          </a:p>
          <a:p>
            <a:r>
              <a:rPr lang="it-IT" sz="1200" b="0" i="0" kern="1200" dirty="0">
                <a:solidFill>
                  <a:schemeClr val="tx1"/>
                </a:solidFill>
                <a:effectLst/>
                <a:latin typeface="+mn-lt"/>
                <a:ea typeface="+mn-ea"/>
                <a:cs typeface="+mn-cs"/>
              </a:rPr>
              <a:t>Durante il pontificato di Paolo IV, Morone cadde in sospetto di simpatie </a:t>
            </a:r>
            <a:r>
              <a:rPr lang="it-IT" sz="1200" b="0" i="0" kern="1200" dirty="0" err="1">
                <a:solidFill>
                  <a:schemeClr val="tx1"/>
                </a:solidFill>
                <a:effectLst/>
                <a:latin typeface="+mn-lt"/>
                <a:ea typeface="+mn-ea"/>
                <a:cs typeface="+mn-cs"/>
              </a:rPr>
              <a:t>filoprotestanti</a:t>
            </a:r>
            <a:r>
              <a:rPr lang="it-IT" sz="1200" b="0" i="0" kern="1200" dirty="0">
                <a:solidFill>
                  <a:schemeClr val="tx1"/>
                </a:solidFill>
                <a:effectLst/>
                <a:latin typeface="+mn-lt"/>
                <a:ea typeface="+mn-ea"/>
                <a:cs typeface="+mn-cs"/>
              </a:rPr>
              <a:t> a causa dei suoi contatti con ambienti riformatori.</a:t>
            </a:r>
          </a:p>
          <a:p>
            <a:r>
              <a:rPr lang="it-IT" sz="1200" b="0" i="0" kern="1200" dirty="0">
                <a:solidFill>
                  <a:schemeClr val="tx1"/>
                </a:solidFill>
                <a:effectLst/>
                <a:latin typeface="+mn-lt"/>
                <a:ea typeface="+mn-ea"/>
                <a:cs typeface="+mn-cs"/>
              </a:rPr>
              <a:t>Nel </a:t>
            </a:r>
            <a:r>
              <a:rPr lang="it-IT" sz="1200" b="1" i="0" kern="1200" dirty="0">
                <a:solidFill>
                  <a:schemeClr val="tx1"/>
                </a:solidFill>
                <a:effectLst/>
                <a:latin typeface="+mn-lt"/>
                <a:ea typeface="+mn-ea"/>
                <a:cs typeface="+mn-cs"/>
              </a:rPr>
              <a:t>1557 fu arrestato dall’Inquisizione romana</a:t>
            </a:r>
            <a:r>
              <a:rPr lang="it-IT" sz="1200" b="0" i="0" kern="1200" dirty="0">
                <a:solidFill>
                  <a:schemeClr val="tx1"/>
                </a:solidFill>
                <a:effectLst/>
                <a:latin typeface="+mn-lt"/>
                <a:ea typeface="+mn-ea"/>
                <a:cs typeface="+mn-cs"/>
              </a:rPr>
              <a:t> e rinchiuso a Castel Sant’Angelo.</a:t>
            </a:r>
          </a:p>
          <a:p>
            <a:r>
              <a:rPr lang="it-IT" sz="1200" b="0" i="0" kern="1200" dirty="0">
                <a:solidFill>
                  <a:schemeClr val="tx1"/>
                </a:solidFill>
                <a:effectLst/>
                <a:latin typeface="+mn-lt"/>
                <a:ea typeface="+mn-ea"/>
                <a:cs typeface="+mn-cs"/>
              </a:rPr>
              <a:t>Il papa Paolo IV, rigidissimo nella lotta all’eresia, fece </a:t>
            </a:r>
            <a:r>
              <a:rPr lang="it-IT" sz="1200" b="1" i="0" kern="1200" dirty="0">
                <a:solidFill>
                  <a:schemeClr val="tx1"/>
                </a:solidFill>
                <a:effectLst/>
                <a:latin typeface="+mn-lt"/>
                <a:ea typeface="+mn-ea"/>
                <a:cs typeface="+mn-cs"/>
              </a:rPr>
              <a:t>arrestare Morone dall’Inquisizione romana</a:t>
            </a:r>
            <a:r>
              <a:rPr lang="it-IT" sz="1200" b="0" i="0" kern="1200" dirty="0">
                <a:solidFill>
                  <a:schemeClr val="tx1"/>
                </a:solidFill>
                <a:effectLst/>
                <a:latin typeface="+mn-lt"/>
                <a:ea typeface="+mn-ea"/>
                <a:cs typeface="+mn-cs"/>
              </a:rPr>
              <a:t>.</a:t>
            </a:r>
          </a:p>
          <a:p>
            <a:r>
              <a:rPr lang="it-IT" sz="1200" b="0" i="0" kern="1200" dirty="0">
                <a:solidFill>
                  <a:schemeClr val="tx1"/>
                </a:solidFill>
                <a:effectLst/>
                <a:latin typeface="+mn-lt"/>
                <a:ea typeface="+mn-ea"/>
                <a:cs typeface="+mn-cs"/>
              </a:rPr>
              <a:t>Il cardinale venne rinchiuso a </a:t>
            </a:r>
            <a:r>
              <a:rPr lang="it-IT" sz="1200" b="1" i="0" kern="1200" dirty="0">
                <a:solidFill>
                  <a:schemeClr val="tx1"/>
                </a:solidFill>
                <a:effectLst/>
                <a:latin typeface="+mn-lt"/>
                <a:ea typeface="+mn-ea"/>
                <a:cs typeface="+mn-cs"/>
              </a:rPr>
              <a:t>Castel Sant’Angelo</a:t>
            </a:r>
            <a:r>
              <a:rPr lang="it-IT" sz="1200" b="0" i="0" kern="1200" dirty="0">
                <a:solidFill>
                  <a:schemeClr val="tx1"/>
                </a:solidFill>
                <a:effectLst/>
                <a:latin typeface="+mn-lt"/>
                <a:ea typeface="+mn-ea"/>
                <a:cs typeface="+mn-cs"/>
              </a:rPr>
              <a:t> a Roma.</a:t>
            </a:r>
            <a:br>
              <a:rPr lang="it-IT" sz="1200" b="0" i="0" kern="1200" dirty="0">
                <a:solidFill>
                  <a:schemeClr val="tx1"/>
                </a:solidFill>
                <a:effectLst/>
                <a:latin typeface="+mn-lt"/>
                <a:ea typeface="+mn-ea"/>
                <a:cs typeface="+mn-cs"/>
              </a:rPr>
            </a:br>
            <a:r>
              <a:rPr lang="it-IT" sz="1200" b="0" i="0" kern="1200" dirty="0">
                <a:solidFill>
                  <a:schemeClr val="tx1"/>
                </a:solidFill>
                <a:effectLst/>
                <a:latin typeface="+mn-lt"/>
                <a:ea typeface="+mn-ea"/>
                <a:cs typeface="+mn-cs"/>
              </a:rPr>
              <a:t>Immagina la scena: un uomo che aveva rappresentato il papa nelle corti europee ora chiuso in una fortezza come sospetto eretico.</a:t>
            </a:r>
          </a:p>
          <a:p>
            <a:r>
              <a:rPr lang="it-IT" sz="1200" b="0" i="0" kern="1200" dirty="0">
                <a:solidFill>
                  <a:schemeClr val="tx1"/>
                </a:solidFill>
                <a:effectLst/>
                <a:latin typeface="+mn-lt"/>
                <a:ea typeface="+mn-ea"/>
                <a:cs typeface="+mn-cs"/>
              </a:rPr>
              <a:t>Non fu mai formalmente condannato, ma rimase prigioniero finché Paolo IV morì nel 1559. Con il nuovo pontificato fu </a:t>
            </a:r>
            <a:r>
              <a:rPr lang="it-IT" sz="1200" b="1" i="0" kern="1200" dirty="0">
                <a:solidFill>
                  <a:schemeClr val="tx1"/>
                </a:solidFill>
                <a:effectLst/>
                <a:latin typeface="+mn-lt"/>
                <a:ea typeface="+mn-ea"/>
                <a:cs typeface="+mn-cs"/>
              </a:rPr>
              <a:t>completamente riabilitato</a:t>
            </a:r>
            <a:r>
              <a:rPr lang="it-IT" sz="1200" b="0" i="0" kern="1200" dirty="0">
                <a:solidFill>
                  <a:schemeClr val="tx1"/>
                </a:solidFill>
                <a:effectLst/>
                <a:latin typeface="+mn-lt"/>
                <a:ea typeface="+mn-ea"/>
                <a:cs typeface="+mn-cs"/>
              </a:rPr>
              <a:t>. Da sospetto eretico tornò improvvisamente a essere uno degli uomini più autorevoli della Chiesa.</a:t>
            </a:r>
          </a:p>
          <a:p>
            <a:r>
              <a:rPr lang="it-IT" sz="1200" b="0" i="0" kern="1200" dirty="0">
                <a:solidFill>
                  <a:schemeClr val="tx1"/>
                </a:solidFill>
                <a:effectLst/>
                <a:latin typeface="+mn-lt"/>
                <a:ea typeface="+mn-ea"/>
                <a:cs typeface="+mn-cs"/>
              </a:rPr>
              <a:t>Il grande Concilio di Trento rischiò più volte di fallire per rivalità politiche tra impero, papato e monarchie europee.</a:t>
            </a:r>
          </a:p>
          <a:p>
            <a:r>
              <a:rPr lang="it-IT" sz="1200" b="0" i="0" kern="1200" dirty="0">
                <a:solidFill>
                  <a:schemeClr val="tx1"/>
                </a:solidFill>
                <a:effectLst/>
                <a:latin typeface="+mn-lt"/>
                <a:ea typeface="+mn-ea"/>
                <a:cs typeface="+mn-cs"/>
              </a:rPr>
              <a:t>Negli ultimi mesi del concilio, Morone fu nominato </a:t>
            </a:r>
            <a:r>
              <a:rPr lang="it-IT" sz="1200" b="1" i="0" kern="1200" dirty="0">
                <a:solidFill>
                  <a:schemeClr val="tx1"/>
                </a:solidFill>
                <a:effectLst/>
                <a:latin typeface="+mn-lt"/>
                <a:ea typeface="+mn-ea"/>
                <a:cs typeface="+mn-cs"/>
              </a:rPr>
              <a:t>legato pontificio</a:t>
            </a:r>
            <a:r>
              <a:rPr lang="it-IT" sz="1200" b="0" i="0" kern="1200" dirty="0">
                <a:solidFill>
                  <a:schemeClr val="tx1"/>
                </a:solidFill>
                <a:effectLst/>
                <a:latin typeface="+mn-lt"/>
                <a:ea typeface="+mn-ea"/>
                <a:cs typeface="+mn-cs"/>
              </a:rPr>
              <a:t>. Con abilità diplomatica riuscì a far superare le tensioni tra delegazioni e a chiudere finalmente i lavori nel 1563.</a:t>
            </a:r>
          </a:p>
          <a:p>
            <a:r>
              <a:rPr lang="it-IT" sz="1200" b="0" i="0" kern="1200" dirty="0">
                <a:solidFill>
                  <a:schemeClr val="tx1"/>
                </a:solidFill>
                <a:effectLst/>
                <a:latin typeface="+mn-lt"/>
                <a:ea typeface="+mn-ea"/>
                <a:cs typeface="+mn-cs"/>
              </a:rPr>
              <a:t>Molti storici ritengono che senza di lui il concilio avrebbe potuto </a:t>
            </a:r>
            <a:r>
              <a:rPr lang="it-IT" sz="1200" b="1" i="0" kern="1200" dirty="0">
                <a:solidFill>
                  <a:schemeClr val="tx1"/>
                </a:solidFill>
                <a:effectLst/>
                <a:latin typeface="+mn-lt"/>
                <a:ea typeface="+mn-ea"/>
                <a:cs typeface="+mn-cs"/>
              </a:rPr>
              <a:t>finire senza conclusioni</a:t>
            </a:r>
            <a:r>
              <a:rPr lang="it-IT" sz="1200" b="0" i="0" kern="1200" dirty="0">
                <a:solidFill>
                  <a:schemeClr val="tx1"/>
                </a:solidFill>
                <a:effectLst/>
                <a:latin typeface="+mn-lt"/>
                <a:ea typeface="+mn-ea"/>
                <a:cs typeface="+mn-cs"/>
              </a:rPr>
              <a:t>, lasciando la Chiesa in una crisi ancora più profonda.</a:t>
            </a:r>
          </a:p>
          <a:p>
            <a:r>
              <a:rPr lang="it-IT" sz="1200" b="1" i="0" kern="1200" dirty="0">
                <a:solidFill>
                  <a:schemeClr val="tx1"/>
                </a:solidFill>
                <a:effectLst/>
                <a:latin typeface="+mn-lt"/>
                <a:ea typeface="+mn-ea"/>
                <a:cs typeface="+mn-cs"/>
              </a:rPr>
              <a:t>Ultimi anni e influenza</a:t>
            </a:r>
          </a:p>
          <a:p>
            <a:r>
              <a:rPr lang="it-IT" sz="1200" b="0" i="0" kern="1200" dirty="0">
                <a:solidFill>
                  <a:schemeClr val="tx1"/>
                </a:solidFill>
                <a:effectLst/>
                <a:latin typeface="+mn-lt"/>
                <a:ea typeface="+mn-ea"/>
                <a:cs typeface="+mn-cs"/>
              </a:rPr>
              <a:t>Negli anni successivi Morone rimase uno dei cardinali più autorevoli della Chiesa. Partecipò a diversi conclavi e fu considerato persino </a:t>
            </a:r>
            <a:r>
              <a:rPr lang="it-IT" sz="1200" b="1" i="0" kern="1200" dirty="0">
                <a:solidFill>
                  <a:schemeClr val="tx1"/>
                </a:solidFill>
                <a:effectLst/>
                <a:latin typeface="+mn-lt"/>
                <a:ea typeface="+mn-ea"/>
                <a:cs typeface="+mn-cs"/>
              </a:rPr>
              <a:t>papabile</a:t>
            </a:r>
            <a:r>
              <a:rPr lang="it-IT" sz="1200" b="0" i="0" kern="1200" dirty="0">
                <a:solidFill>
                  <a:schemeClr val="tx1"/>
                </a:solidFill>
                <a:effectLst/>
                <a:latin typeface="+mn-lt"/>
                <a:ea typeface="+mn-ea"/>
                <a:cs typeface="+mn-cs"/>
              </a:rPr>
              <a:t>. Continuò a lavorare per l’attuazione delle riforme tridentine e per la stabilità della Chiesa in un’Europa divisa dalla religione.</a:t>
            </a:r>
          </a:p>
          <a:p>
            <a:r>
              <a:rPr lang="it-IT" sz="1200" b="0" i="0" kern="1200" dirty="0">
                <a:solidFill>
                  <a:schemeClr val="tx1"/>
                </a:solidFill>
                <a:effectLst/>
                <a:latin typeface="+mn-lt"/>
                <a:ea typeface="+mn-ea"/>
                <a:cs typeface="+mn-cs"/>
              </a:rPr>
              <a:t>Morì a Roma nel 1580.</a:t>
            </a:r>
          </a:p>
          <a:p>
            <a:endParaRPr lang="it-IT" dirty="0"/>
          </a:p>
        </p:txBody>
      </p:sp>
      <p:sp>
        <p:nvSpPr>
          <p:cNvPr id="4" name="Segnaposto numero diapositiva 3"/>
          <p:cNvSpPr>
            <a:spLocks noGrp="1"/>
          </p:cNvSpPr>
          <p:nvPr>
            <p:ph type="sldNum" sz="quarter" idx="5"/>
          </p:nvPr>
        </p:nvSpPr>
        <p:spPr/>
        <p:txBody>
          <a:bodyPr/>
          <a:lstStyle/>
          <a:p>
            <a:fld id="{766E5A04-259C-6E4C-AEE1-31E6250EDE03}" type="slidenum">
              <a:rPr lang="it-IT" smtClean="0"/>
              <a:t>35</a:t>
            </a:fld>
            <a:endParaRPr lang="it-IT"/>
          </a:p>
        </p:txBody>
      </p:sp>
    </p:spTree>
    <p:extLst>
      <p:ext uri="{BB962C8B-B14F-4D97-AF65-F5344CB8AC3E}">
        <p14:creationId xmlns:p14="http://schemas.microsoft.com/office/powerpoint/2010/main" val="3743007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1" i="0" kern="1200" dirty="0">
                <a:solidFill>
                  <a:schemeClr val="tx1"/>
                </a:solidFill>
                <a:effectLst/>
                <a:latin typeface="+mn-lt"/>
                <a:ea typeface="+mn-ea"/>
                <a:cs typeface="+mn-cs"/>
              </a:rPr>
              <a:t>1. La critica protestante all’episcopato tradizionale</a:t>
            </a:r>
          </a:p>
          <a:p>
            <a:r>
              <a:rPr lang="it-IT" sz="1200" b="0" i="0" kern="1200" dirty="0">
                <a:solidFill>
                  <a:schemeClr val="tx1"/>
                </a:solidFill>
                <a:effectLst/>
                <a:latin typeface="+mn-lt"/>
                <a:ea typeface="+mn-ea"/>
                <a:cs typeface="+mn-cs"/>
              </a:rPr>
              <a:t>I riformatori legati a Martin Lutero sostenevano che la struttura gerarchica della Chiesa medievale non fosse di istituzione divina nel modo in cui la presentava Roma.</a:t>
            </a:r>
          </a:p>
          <a:p>
            <a:r>
              <a:rPr lang="it-IT" sz="1200" b="0" i="0" kern="1200" dirty="0">
                <a:solidFill>
                  <a:schemeClr val="tx1"/>
                </a:solidFill>
                <a:effectLst/>
                <a:latin typeface="+mn-lt"/>
                <a:ea typeface="+mn-ea"/>
                <a:cs typeface="+mn-cs"/>
              </a:rPr>
              <a:t>In particolare affermavano che:</a:t>
            </a:r>
          </a:p>
          <a:p>
            <a:r>
              <a:rPr lang="it-IT" sz="1200" b="1" i="0" kern="1200" dirty="0">
                <a:solidFill>
                  <a:schemeClr val="tx1"/>
                </a:solidFill>
                <a:effectLst/>
                <a:latin typeface="+mn-lt"/>
                <a:ea typeface="+mn-ea"/>
                <a:cs typeface="+mn-cs"/>
              </a:rPr>
              <a:t>Il vescovo non possiede un grado sacramentale superiore al presbitero.</a:t>
            </a:r>
            <a:br>
              <a:rPr lang="it-IT" sz="1200" b="0" i="0" kern="1200" dirty="0">
                <a:solidFill>
                  <a:schemeClr val="tx1"/>
                </a:solidFill>
                <a:effectLst/>
                <a:latin typeface="+mn-lt"/>
                <a:ea typeface="+mn-ea"/>
                <a:cs typeface="+mn-cs"/>
              </a:rPr>
            </a:br>
            <a:r>
              <a:rPr lang="it-IT" sz="1200" b="0" i="0" kern="1200" dirty="0">
                <a:solidFill>
                  <a:schemeClr val="tx1"/>
                </a:solidFill>
                <a:effectLst/>
                <a:latin typeface="+mn-lt"/>
                <a:ea typeface="+mn-ea"/>
                <a:cs typeface="+mn-cs"/>
              </a:rPr>
              <a:t>Per molti riformatori, vescovi e sacerdoti hanno </a:t>
            </a:r>
            <a:r>
              <a:rPr lang="it-IT" sz="1200" b="1" i="0" kern="1200" dirty="0">
                <a:solidFill>
                  <a:schemeClr val="tx1"/>
                </a:solidFill>
                <a:effectLst/>
                <a:latin typeface="+mn-lt"/>
                <a:ea typeface="+mn-ea"/>
                <a:cs typeface="+mn-cs"/>
              </a:rPr>
              <a:t>lo stesso ordine sacerdotale</a:t>
            </a:r>
            <a:r>
              <a:rPr lang="it-IT" sz="1200" b="0" i="0" kern="1200" dirty="0">
                <a:solidFill>
                  <a:schemeClr val="tx1"/>
                </a:solidFill>
                <a:effectLst/>
                <a:latin typeface="+mn-lt"/>
                <a:ea typeface="+mn-ea"/>
                <a:cs typeface="+mn-cs"/>
              </a:rPr>
              <a:t>.</a:t>
            </a:r>
          </a:p>
          <a:p>
            <a:r>
              <a:rPr lang="it-IT" sz="1200" b="1" i="0" kern="1200" dirty="0">
                <a:solidFill>
                  <a:schemeClr val="tx1"/>
                </a:solidFill>
                <a:effectLst/>
                <a:latin typeface="+mn-lt"/>
                <a:ea typeface="+mn-ea"/>
                <a:cs typeface="+mn-cs"/>
              </a:rPr>
              <a:t>Il potere episcopale deriva dalla comunità cristiana</a:t>
            </a:r>
            <a:r>
              <a:rPr lang="it-IT" sz="1200" b="0" i="0" kern="1200" dirty="0">
                <a:solidFill>
                  <a:schemeClr val="tx1"/>
                </a:solidFill>
                <a:effectLst/>
                <a:latin typeface="+mn-lt"/>
                <a:ea typeface="+mn-ea"/>
                <a:cs typeface="+mn-cs"/>
              </a:rPr>
              <a:t>, non da una successione sacramentale distinta.</a:t>
            </a:r>
          </a:p>
          <a:p>
            <a:r>
              <a:rPr lang="it-IT" sz="1200" b="1" i="0" kern="1200" dirty="0">
                <a:solidFill>
                  <a:schemeClr val="tx1"/>
                </a:solidFill>
                <a:effectLst/>
                <a:latin typeface="+mn-lt"/>
                <a:ea typeface="+mn-ea"/>
                <a:cs typeface="+mn-cs"/>
              </a:rPr>
              <a:t>La successione apostolica istituzionale non è necessaria</a:t>
            </a:r>
            <a:r>
              <a:rPr lang="it-IT" sz="1200" b="0" i="0" kern="1200" dirty="0">
                <a:solidFill>
                  <a:schemeClr val="tx1"/>
                </a:solidFill>
                <a:effectLst/>
                <a:latin typeface="+mn-lt"/>
                <a:ea typeface="+mn-ea"/>
                <a:cs typeface="+mn-cs"/>
              </a:rPr>
              <a:t> per la validità del ministero.</a:t>
            </a:r>
          </a:p>
          <a:p>
            <a:r>
              <a:rPr lang="it-IT" sz="1200" b="0" i="0" kern="1200" dirty="0">
                <a:solidFill>
                  <a:schemeClr val="tx1"/>
                </a:solidFill>
                <a:effectLst/>
                <a:latin typeface="+mn-lt"/>
                <a:ea typeface="+mn-ea"/>
                <a:cs typeface="+mn-cs"/>
              </a:rPr>
              <a:t>L’autorità ecclesiale dovrebbe essere </a:t>
            </a:r>
            <a:r>
              <a:rPr lang="it-IT" sz="1200" b="1" i="0" kern="1200" dirty="0">
                <a:solidFill>
                  <a:schemeClr val="tx1"/>
                </a:solidFill>
                <a:effectLst/>
                <a:latin typeface="+mn-lt"/>
                <a:ea typeface="+mn-ea"/>
                <a:cs typeface="+mn-cs"/>
              </a:rPr>
              <a:t>più collegiale e legata alla predicazione della Parola</a:t>
            </a:r>
            <a:r>
              <a:rPr lang="it-IT" sz="1200" b="0" i="0" kern="1200" dirty="0">
                <a:solidFill>
                  <a:schemeClr val="tx1"/>
                </a:solidFill>
                <a:effectLst/>
                <a:latin typeface="+mn-lt"/>
                <a:ea typeface="+mn-ea"/>
                <a:cs typeface="+mn-cs"/>
              </a:rPr>
              <a:t>, non alla gerarchia.</a:t>
            </a:r>
          </a:p>
          <a:p>
            <a:r>
              <a:rPr lang="it-IT" sz="1200" b="0" i="0" kern="1200" dirty="0">
                <a:solidFill>
                  <a:schemeClr val="tx1"/>
                </a:solidFill>
                <a:effectLst/>
                <a:latin typeface="+mn-lt"/>
                <a:ea typeface="+mn-ea"/>
                <a:cs typeface="+mn-cs"/>
              </a:rPr>
              <a:t>In breve: per gran parte del protestantesimo iniziale </a:t>
            </a:r>
            <a:r>
              <a:rPr lang="it-IT" sz="1200" b="1" i="0" kern="1200" dirty="0">
                <a:solidFill>
                  <a:schemeClr val="tx1"/>
                </a:solidFill>
                <a:effectLst/>
                <a:latin typeface="+mn-lt"/>
                <a:ea typeface="+mn-ea"/>
                <a:cs typeface="+mn-cs"/>
              </a:rPr>
              <a:t>l’episcopato non è un ordine sacramentale distinto</a:t>
            </a:r>
            <a:r>
              <a:rPr lang="it-IT" sz="1200" b="0" i="0" kern="1200" dirty="0">
                <a:solidFill>
                  <a:schemeClr val="tx1"/>
                </a:solidFill>
                <a:effectLst/>
                <a:latin typeface="+mn-lt"/>
                <a:ea typeface="+mn-ea"/>
                <a:cs typeface="+mn-cs"/>
              </a:rPr>
              <a:t>, ma piuttosto </a:t>
            </a:r>
            <a:r>
              <a:rPr lang="it-IT" sz="1200" b="1" i="0" kern="1200" dirty="0">
                <a:solidFill>
                  <a:schemeClr val="tx1"/>
                </a:solidFill>
                <a:effectLst/>
                <a:latin typeface="+mn-lt"/>
                <a:ea typeface="+mn-ea"/>
                <a:cs typeface="+mn-cs"/>
              </a:rPr>
              <a:t>una funzione organizzativa</a:t>
            </a:r>
            <a:r>
              <a:rPr lang="it-IT" sz="1200" b="0" i="0" kern="1200" dirty="0">
                <a:solidFill>
                  <a:schemeClr val="tx1"/>
                </a:solidFill>
                <a:effectLst/>
                <a:latin typeface="+mn-lt"/>
                <a:ea typeface="+mn-ea"/>
                <a:cs typeface="+mn-cs"/>
              </a:rPr>
              <a:t> nella comunità.</a:t>
            </a:r>
          </a:p>
          <a:p>
            <a:r>
              <a:rPr lang="it-IT" sz="1200" b="1" i="0" kern="1200" dirty="0">
                <a:solidFill>
                  <a:schemeClr val="tx1"/>
                </a:solidFill>
                <a:effectLst/>
                <a:latin typeface="+mn-lt"/>
                <a:ea typeface="+mn-ea"/>
                <a:cs typeface="+mn-cs"/>
              </a:rPr>
              <a:t>2. Il principio protestante del “sacerdozio universale”</a:t>
            </a:r>
          </a:p>
          <a:p>
            <a:r>
              <a:rPr lang="it-IT" sz="1200" b="0" i="0" kern="1200" dirty="0">
                <a:solidFill>
                  <a:schemeClr val="tx1"/>
                </a:solidFill>
                <a:effectLst/>
                <a:latin typeface="+mn-lt"/>
                <a:ea typeface="+mn-ea"/>
                <a:cs typeface="+mn-cs"/>
              </a:rPr>
              <a:t>Un’altra idea decisiva della Riforma era il </a:t>
            </a:r>
            <a:r>
              <a:rPr lang="it-IT" sz="1200" b="1" i="0" kern="1200" dirty="0">
                <a:solidFill>
                  <a:schemeClr val="tx1"/>
                </a:solidFill>
                <a:effectLst/>
                <a:latin typeface="+mn-lt"/>
                <a:ea typeface="+mn-ea"/>
                <a:cs typeface="+mn-cs"/>
              </a:rPr>
              <a:t>sacerdozio universale dei credenti</a:t>
            </a:r>
            <a:r>
              <a:rPr lang="it-IT" sz="1200" b="0" i="0" kern="1200" dirty="0">
                <a:solidFill>
                  <a:schemeClr val="tx1"/>
                </a:solidFill>
                <a:effectLst/>
                <a:latin typeface="+mn-lt"/>
                <a:ea typeface="+mn-ea"/>
                <a:cs typeface="+mn-cs"/>
              </a:rPr>
              <a:t>.</a:t>
            </a:r>
          </a:p>
          <a:p>
            <a:r>
              <a:rPr lang="it-IT" sz="1200" b="0" i="0" kern="1200" dirty="0">
                <a:solidFill>
                  <a:schemeClr val="tx1"/>
                </a:solidFill>
                <a:effectLst/>
                <a:latin typeface="+mn-lt"/>
                <a:ea typeface="+mn-ea"/>
                <a:cs typeface="+mn-cs"/>
              </a:rPr>
              <a:t>Secondo questa dottrina:</a:t>
            </a:r>
          </a:p>
          <a:p>
            <a:r>
              <a:rPr lang="it-IT" sz="1200" b="0" i="0" kern="1200" dirty="0">
                <a:solidFill>
                  <a:schemeClr val="tx1"/>
                </a:solidFill>
                <a:effectLst/>
                <a:latin typeface="+mn-lt"/>
                <a:ea typeface="+mn-ea"/>
                <a:cs typeface="+mn-cs"/>
              </a:rPr>
              <a:t>tutti i battezzati partecipano al sacerdozio di Cristo;</a:t>
            </a:r>
          </a:p>
          <a:p>
            <a:r>
              <a:rPr lang="it-IT" sz="1200" b="0" i="0" kern="1200" dirty="0">
                <a:solidFill>
                  <a:schemeClr val="tx1"/>
                </a:solidFill>
                <a:effectLst/>
                <a:latin typeface="+mn-lt"/>
                <a:ea typeface="+mn-ea"/>
                <a:cs typeface="+mn-cs"/>
              </a:rPr>
              <a:t>i ministri della Chiesa sono </a:t>
            </a:r>
            <a:r>
              <a:rPr lang="it-IT" sz="1200" b="1" i="0" kern="1200" dirty="0">
                <a:solidFill>
                  <a:schemeClr val="tx1"/>
                </a:solidFill>
                <a:effectLst/>
                <a:latin typeface="+mn-lt"/>
                <a:ea typeface="+mn-ea"/>
                <a:cs typeface="+mn-cs"/>
              </a:rPr>
              <a:t>servitori della comunità</a:t>
            </a:r>
            <a:r>
              <a:rPr lang="it-IT" sz="1200" b="0" i="0" kern="1200" dirty="0">
                <a:solidFill>
                  <a:schemeClr val="tx1"/>
                </a:solidFill>
                <a:effectLst/>
                <a:latin typeface="+mn-lt"/>
                <a:ea typeface="+mn-ea"/>
                <a:cs typeface="+mn-cs"/>
              </a:rPr>
              <a:t>, non una classe ontologicamente diversa.</a:t>
            </a:r>
          </a:p>
          <a:p>
            <a:r>
              <a:rPr lang="it-IT" sz="1200" b="0" i="0" kern="1200" dirty="0">
                <a:solidFill>
                  <a:schemeClr val="tx1"/>
                </a:solidFill>
                <a:effectLst/>
                <a:latin typeface="+mn-lt"/>
                <a:ea typeface="+mn-ea"/>
                <a:cs typeface="+mn-cs"/>
              </a:rPr>
              <a:t>Questo riduceva fortemente il ruolo sacrale dei vescovi.</a:t>
            </a:r>
          </a:p>
          <a:p>
            <a:r>
              <a:rPr lang="it-IT" sz="1200" b="1" i="0" kern="1200" dirty="0">
                <a:solidFill>
                  <a:schemeClr val="tx1"/>
                </a:solidFill>
                <a:effectLst/>
                <a:latin typeface="+mn-lt"/>
                <a:ea typeface="+mn-ea"/>
                <a:cs typeface="+mn-cs"/>
              </a:rPr>
              <a:t>3. La risposta del Concilio di Trento</a:t>
            </a:r>
          </a:p>
          <a:p>
            <a:r>
              <a:rPr lang="it-IT" sz="1200" b="0" i="0" kern="1200" dirty="0">
                <a:solidFill>
                  <a:schemeClr val="tx1"/>
                </a:solidFill>
                <a:effectLst/>
                <a:latin typeface="+mn-lt"/>
                <a:ea typeface="+mn-ea"/>
                <a:cs typeface="+mn-cs"/>
              </a:rPr>
              <a:t>Il Concilio di Trento reagì riaffermando la dottrina cattolica:</a:t>
            </a:r>
          </a:p>
          <a:p>
            <a:r>
              <a:rPr lang="it-IT" sz="1200" b="1" i="0" kern="1200" dirty="0">
                <a:solidFill>
                  <a:schemeClr val="tx1"/>
                </a:solidFill>
                <a:effectLst/>
                <a:latin typeface="+mn-lt"/>
                <a:ea typeface="+mn-ea"/>
                <a:cs typeface="+mn-cs"/>
              </a:rPr>
              <a:t>l’ordine sacro è un vero sacramento</a:t>
            </a:r>
            <a:r>
              <a:rPr lang="it-IT" sz="1200" b="0" i="0" kern="1200" dirty="0">
                <a:solidFill>
                  <a:schemeClr val="tx1"/>
                </a:solidFill>
                <a:effectLst/>
                <a:latin typeface="+mn-lt"/>
                <a:ea typeface="+mn-ea"/>
                <a:cs typeface="+mn-cs"/>
              </a:rPr>
              <a:t>;</a:t>
            </a:r>
          </a:p>
          <a:p>
            <a:r>
              <a:rPr lang="it-IT" sz="1200" b="0" i="0" kern="1200" dirty="0">
                <a:solidFill>
                  <a:schemeClr val="tx1"/>
                </a:solidFill>
                <a:effectLst/>
                <a:latin typeface="+mn-lt"/>
                <a:ea typeface="+mn-ea"/>
                <a:cs typeface="+mn-cs"/>
              </a:rPr>
              <a:t>esiste una </a:t>
            </a:r>
            <a:r>
              <a:rPr lang="it-IT" sz="1200" b="1" i="0" kern="1200" dirty="0">
                <a:solidFill>
                  <a:schemeClr val="tx1"/>
                </a:solidFill>
                <a:effectLst/>
                <a:latin typeface="+mn-lt"/>
                <a:ea typeface="+mn-ea"/>
                <a:cs typeface="+mn-cs"/>
              </a:rPr>
              <a:t>gerarchia sacramentale</a:t>
            </a:r>
            <a:r>
              <a:rPr lang="it-IT" sz="1200" b="0" i="0" kern="1200" dirty="0">
                <a:solidFill>
                  <a:schemeClr val="tx1"/>
                </a:solidFill>
                <a:effectLst/>
                <a:latin typeface="+mn-lt"/>
                <a:ea typeface="+mn-ea"/>
                <a:cs typeface="+mn-cs"/>
              </a:rPr>
              <a:t> (vescovi, presbiteri, diaconi);</a:t>
            </a:r>
          </a:p>
          <a:p>
            <a:r>
              <a:rPr lang="it-IT" sz="1200" b="0" i="0" kern="1200" dirty="0">
                <a:solidFill>
                  <a:schemeClr val="tx1"/>
                </a:solidFill>
                <a:effectLst/>
                <a:latin typeface="+mn-lt"/>
                <a:ea typeface="+mn-ea"/>
                <a:cs typeface="+mn-cs"/>
              </a:rPr>
              <a:t>i </a:t>
            </a:r>
            <a:r>
              <a:rPr lang="it-IT" sz="1200" b="1" i="0" kern="1200" dirty="0">
                <a:solidFill>
                  <a:schemeClr val="tx1"/>
                </a:solidFill>
                <a:effectLst/>
                <a:latin typeface="+mn-lt"/>
                <a:ea typeface="+mn-ea"/>
                <a:cs typeface="+mn-cs"/>
              </a:rPr>
              <a:t>vescovi sono successori degli apostoli</a:t>
            </a:r>
            <a:r>
              <a:rPr lang="it-IT" sz="1200" b="0" i="0" kern="1200" dirty="0">
                <a:solidFill>
                  <a:schemeClr val="tx1"/>
                </a:solidFill>
                <a:effectLst/>
                <a:latin typeface="+mn-lt"/>
                <a:ea typeface="+mn-ea"/>
                <a:cs typeface="+mn-cs"/>
              </a:rPr>
              <a:t>;</a:t>
            </a:r>
          </a:p>
          <a:p>
            <a:r>
              <a:rPr lang="it-IT" sz="1200" b="0" i="0" kern="1200" dirty="0">
                <a:solidFill>
                  <a:schemeClr val="tx1"/>
                </a:solidFill>
                <a:effectLst/>
                <a:latin typeface="+mn-lt"/>
                <a:ea typeface="+mn-ea"/>
                <a:cs typeface="+mn-cs"/>
              </a:rPr>
              <a:t>possiedono </a:t>
            </a:r>
            <a:r>
              <a:rPr lang="it-IT" sz="1200" b="1" i="0" kern="1200" dirty="0">
                <a:solidFill>
                  <a:schemeClr val="tx1"/>
                </a:solidFill>
                <a:effectLst/>
                <a:latin typeface="+mn-lt"/>
                <a:ea typeface="+mn-ea"/>
                <a:cs typeface="+mn-cs"/>
              </a:rPr>
              <a:t>pienezza del sacramento dell’ordine</a:t>
            </a:r>
            <a:r>
              <a:rPr lang="it-IT" sz="1200" b="0" i="0" kern="1200" dirty="0">
                <a:solidFill>
                  <a:schemeClr val="tx1"/>
                </a:solidFill>
                <a:effectLst/>
                <a:latin typeface="+mn-lt"/>
                <a:ea typeface="+mn-ea"/>
                <a:cs typeface="+mn-cs"/>
              </a:rPr>
              <a:t>.</a:t>
            </a:r>
          </a:p>
          <a:p>
            <a:r>
              <a:rPr lang="it-IT" sz="1200" b="0" i="0" kern="1200" dirty="0">
                <a:solidFill>
                  <a:schemeClr val="tx1"/>
                </a:solidFill>
                <a:effectLst/>
                <a:latin typeface="+mn-lt"/>
                <a:ea typeface="+mn-ea"/>
                <a:cs typeface="+mn-cs"/>
              </a:rPr>
              <a:t>Il concilio difese quindi la struttura gerarchica della Chiesa contro le tesi riformate.</a:t>
            </a:r>
          </a:p>
          <a:p>
            <a:r>
              <a:rPr lang="it-IT" sz="1200" b="1" i="0" kern="1200" dirty="0">
                <a:solidFill>
                  <a:schemeClr val="tx1"/>
                </a:solidFill>
                <a:effectLst/>
                <a:latin typeface="+mn-lt"/>
                <a:ea typeface="+mn-ea"/>
                <a:cs typeface="+mn-cs"/>
              </a:rPr>
              <a:t>4. Una discussione interna anche tra i cattolici</a:t>
            </a:r>
          </a:p>
          <a:p>
            <a:r>
              <a:rPr lang="it-IT" sz="1200" b="0" i="0" kern="1200" dirty="0">
                <a:solidFill>
                  <a:schemeClr val="tx1"/>
                </a:solidFill>
                <a:effectLst/>
                <a:latin typeface="+mn-lt"/>
                <a:ea typeface="+mn-ea"/>
                <a:cs typeface="+mn-cs"/>
              </a:rPr>
              <a:t>Curiosamente, anche tra i vescovi cattolici presenti al concilio ci fu un forte dibattito su </a:t>
            </a:r>
            <a:r>
              <a:rPr lang="it-IT" sz="1200" b="1" i="0" kern="1200" dirty="0">
                <a:solidFill>
                  <a:schemeClr val="tx1"/>
                </a:solidFill>
                <a:effectLst/>
                <a:latin typeface="+mn-lt"/>
                <a:ea typeface="+mn-ea"/>
                <a:cs typeface="+mn-cs"/>
              </a:rPr>
              <a:t>quanto fosse “divino” il potere dei vescovi</a:t>
            </a:r>
            <a:r>
              <a:rPr lang="it-IT" sz="1200" b="0" i="0" kern="1200" dirty="0">
                <a:solidFill>
                  <a:schemeClr val="tx1"/>
                </a:solidFill>
                <a:effectLst/>
                <a:latin typeface="+mn-lt"/>
                <a:ea typeface="+mn-ea"/>
                <a:cs typeface="+mn-cs"/>
              </a:rPr>
              <a:t> e quanto dipendesse dal papa.</a:t>
            </a:r>
          </a:p>
          <a:p>
            <a:r>
              <a:rPr lang="it-IT" sz="1200" b="0" i="0" kern="1200" dirty="0">
                <a:solidFill>
                  <a:schemeClr val="tx1"/>
                </a:solidFill>
                <a:effectLst/>
                <a:latin typeface="+mn-lt"/>
                <a:ea typeface="+mn-ea"/>
                <a:cs typeface="+mn-cs"/>
              </a:rPr>
              <a:t>Alcuni volevano affermare con forza l’origine divina dell’episcopato; altri temevano che ciò potesse limitare l’autorità papale. Figure come Giovanni Morone dovettero mediare tra queste posizioni.</a:t>
            </a:r>
          </a:p>
          <a:p>
            <a:endParaRPr lang="it-IT" sz="1200" b="0" i="0" kern="1200" dirty="0">
              <a:solidFill>
                <a:schemeClr val="tx1"/>
              </a:solidFill>
              <a:effectLst/>
              <a:latin typeface="+mn-lt"/>
              <a:ea typeface="+mn-ea"/>
              <a:cs typeface="+mn-cs"/>
            </a:endParaRPr>
          </a:p>
          <a:p>
            <a:r>
              <a:rPr lang="it-IT" sz="1200" b="0" i="0" kern="1200" dirty="0">
                <a:solidFill>
                  <a:schemeClr val="tx1"/>
                </a:solidFill>
                <a:effectLst/>
                <a:latin typeface="+mn-lt"/>
                <a:ea typeface="+mn-ea"/>
                <a:cs typeface="+mn-cs"/>
              </a:rPr>
              <a:t>Canone </a:t>
            </a:r>
            <a:r>
              <a:rPr lang="it-IT" sz="1200" b="0" i="0" kern="1200" dirty="0" err="1">
                <a:solidFill>
                  <a:schemeClr val="tx1"/>
                </a:solidFill>
                <a:effectLst/>
                <a:latin typeface="+mn-lt"/>
                <a:ea typeface="+mn-ea"/>
                <a:cs typeface="+mn-cs"/>
              </a:rPr>
              <a:t>Tametsi</a:t>
            </a:r>
            <a:r>
              <a:rPr lang="it-IT" sz="1200" b="0" i="0" kern="1200" dirty="0">
                <a:solidFill>
                  <a:schemeClr val="tx1"/>
                </a:solidFill>
                <a:effectLst/>
                <a:latin typeface="+mn-lt"/>
                <a:ea typeface="+mn-ea"/>
                <a:cs typeface="+mn-cs"/>
              </a:rPr>
              <a:t>:</a:t>
            </a:r>
          </a:p>
          <a:p>
            <a:r>
              <a:rPr lang="it-IT" sz="1200" b="0" i="0" kern="1200" dirty="0">
                <a:solidFill>
                  <a:schemeClr val="tx1"/>
                </a:solidFill>
                <a:effectLst/>
                <a:latin typeface="+mn-lt"/>
                <a:ea typeface="+mn-ea"/>
                <a:cs typeface="+mn-cs"/>
              </a:rPr>
              <a:t>Il decreto </a:t>
            </a:r>
            <a:r>
              <a:rPr lang="it-IT" sz="1200" b="0" i="1" kern="1200" dirty="0" err="1">
                <a:solidFill>
                  <a:schemeClr val="tx1"/>
                </a:solidFill>
                <a:effectLst/>
                <a:latin typeface="+mn-lt"/>
                <a:ea typeface="+mn-ea"/>
                <a:cs typeface="+mn-cs"/>
              </a:rPr>
              <a:t>Tametsi</a:t>
            </a:r>
            <a:r>
              <a:rPr lang="it-IT" sz="1200" b="0" i="0" kern="1200" dirty="0">
                <a:solidFill>
                  <a:schemeClr val="tx1"/>
                </a:solidFill>
                <a:effectLst/>
                <a:latin typeface="+mn-lt"/>
                <a:ea typeface="+mn-ea"/>
                <a:cs typeface="+mn-cs"/>
              </a:rPr>
              <a:t> stabilì una norma nuova e molto precisa:</a:t>
            </a:r>
          </a:p>
          <a:p>
            <a:r>
              <a:rPr lang="it-IT" sz="1200" b="0" i="0" kern="1200" dirty="0">
                <a:solidFill>
                  <a:schemeClr val="tx1"/>
                </a:solidFill>
                <a:effectLst/>
                <a:latin typeface="+mn-lt"/>
                <a:ea typeface="+mn-ea"/>
                <a:cs typeface="+mn-cs"/>
              </a:rPr>
              <a:t>Perché il matrimonio sia </a:t>
            </a:r>
            <a:r>
              <a:rPr lang="it-IT" sz="1200" b="1" i="0" kern="1200" dirty="0">
                <a:solidFill>
                  <a:schemeClr val="tx1"/>
                </a:solidFill>
                <a:effectLst/>
                <a:latin typeface="+mn-lt"/>
                <a:ea typeface="+mn-ea"/>
                <a:cs typeface="+mn-cs"/>
              </a:rPr>
              <a:t>valido</a:t>
            </a:r>
            <a:r>
              <a:rPr lang="it-IT" sz="1200" b="0" i="0" kern="1200" dirty="0">
                <a:solidFill>
                  <a:schemeClr val="tx1"/>
                </a:solidFill>
                <a:effectLst/>
                <a:latin typeface="+mn-lt"/>
                <a:ea typeface="+mn-ea"/>
                <a:cs typeface="+mn-cs"/>
              </a:rPr>
              <a:t>, deve essere celebrato:</a:t>
            </a:r>
          </a:p>
          <a:p>
            <a:r>
              <a:rPr lang="it-IT" sz="1200" b="1" i="0" kern="1200" dirty="0">
                <a:solidFill>
                  <a:schemeClr val="tx1"/>
                </a:solidFill>
                <a:effectLst/>
                <a:latin typeface="+mn-lt"/>
                <a:ea typeface="+mn-ea"/>
                <a:cs typeface="+mn-cs"/>
              </a:rPr>
              <a:t>davanti al parroco (o a un sacerdote delegato)</a:t>
            </a:r>
            <a:endParaRPr lang="it-IT" sz="1200" b="0" i="0" kern="1200" dirty="0">
              <a:solidFill>
                <a:schemeClr val="tx1"/>
              </a:solidFill>
              <a:effectLst/>
              <a:latin typeface="+mn-lt"/>
              <a:ea typeface="+mn-ea"/>
              <a:cs typeface="+mn-cs"/>
            </a:endParaRPr>
          </a:p>
          <a:p>
            <a:r>
              <a:rPr lang="it-IT" sz="1200" b="1" i="0" kern="1200" dirty="0">
                <a:solidFill>
                  <a:schemeClr val="tx1"/>
                </a:solidFill>
                <a:effectLst/>
                <a:latin typeface="+mn-lt"/>
                <a:ea typeface="+mn-ea"/>
                <a:cs typeface="+mn-cs"/>
              </a:rPr>
              <a:t>alla presenza di almeno due testimoni</a:t>
            </a:r>
            <a:endParaRPr lang="it-IT" sz="1200" b="0" i="0" kern="1200" dirty="0">
              <a:solidFill>
                <a:schemeClr val="tx1"/>
              </a:solidFill>
              <a:effectLst/>
              <a:latin typeface="+mn-lt"/>
              <a:ea typeface="+mn-ea"/>
              <a:cs typeface="+mn-cs"/>
            </a:endParaRPr>
          </a:p>
          <a:p>
            <a:r>
              <a:rPr lang="it-IT" sz="1200" b="1" i="0" kern="1200" dirty="0">
                <a:solidFill>
                  <a:schemeClr val="tx1"/>
                </a:solidFill>
                <a:effectLst/>
                <a:latin typeface="+mn-lt"/>
                <a:ea typeface="+mn-ea"/>
                <a:cs typeface="+mn-cs"/>
              </a:rPr>
              <a:t>dopo la pubblicazione delle </a:t>
            </a:r>
            <a:r>
              <a:rPr lang="it-IT" sz="1200" b="1" i="0" kern="1200" dirty="0" err="1">
                <a:solidFill>
                  <a:schemeClr val="tx1"/>
                </a:solidFill>
                <a:effectLst/>
                <a:latin typeface="+mn-lt"/>
                <a:ea typeface="+mn-ea"/>
                <a:cs typeface="+mn-cs"/>
              </a:rPr>
              <a:t>banns</a:t>
            </a:r>
            <a:r>
              <a:rPr lang="it-IT" sz="1200" b="0" i="0" kern="1200" dirty="0">
                <a:solidFill>
                  <a:schemeClr val="tx1"/>
                </a:solidFill>
                <a:effectLst/>
                <a:latin typeface="+mn-lt"/>
                <a:ea typeface="+mn-ea"/>
                <a:cs typeface="+mn-cs"/>
              </a:rPr>
              <a:t> (annunci pubblici del matrimonio).</a:t>
            </a:r>
          </a:p>
          <a:p>
            <a:r>
              <a:rPr lang="it-IT" sz="1200" b="0" i="0" kern="1200" dirty="0">
                <a:solidFill>
                  <a:schemeClr val="tx1"/>
                </a:solidFill>
                <a:effectLst/>
                <a:latin typeface="+mn-lt"/>
                <a:ea typeface="+mn-ea"/>
                <a:cs typeface="+mn-cs"/>
              </a:rPr>
              <a:t>Se queste condizioni non sono rispettate, il matrimonio è </a:t>
            </a:r>
            <a:r>
              <a:rPr lang="it-IT" sz="1200" b="1" i="0" kern="1200" dirty="0">
                <a:solidFill>
                  <a:schemeClr val="tx1"/>
                </a:solidFill>
                <a:effectLst/>
                <a:latin typeface="+mn-lt"/>
                <a:ea typeface="+mn-ea"/>
                <a:cs typeface="+mn-cs"/>
              </a:rPr>
              <a:t>nullo</a:t>
            </a:r>
            <a:r>
              <a:rPr lang="it-IT" sz="1200" b="0" i="0" kern="1200" dirty="0">
                <a:solidFill>
                  <a:schemeClr val="tx1"/>
                </a:solidFill>
                <a:effectLst/>
                <a:latin typeface="+mn-lt"/>
                <a:ea typeface="+mn-ea"/>
                <a:cs typeface="+mn-cs"/>
              </a:rPr>
              <a:t>.</a:t>
            </a:r>
          </a:p>
          <a:p>
            <a:r>
              <a:rPr lang="it-IT" sz="1200" b="0" i="0" kern="1200" dirty="0">
                <a:solidFill>
                  <a:schemeClr val="tx1"/>
                </a:solidFill>
                <a:effectLst/>
                <a:latin typeface="+mn-lt"/>
                <a:ea typeface="+mn-ea"/>
                <a:cs typeface="+mn-cs"/>
              </a:rPr>
              <a:t>Questa fu una svolta enorme: la Chiesa passò da un sistema basato quasi solo sul consenso privato a </a:t>
            </a:r>
            <a:r>
              <a:rPr lang="it-IT" sz="1200" b="1" i="0" kern="1200" dirty="0">
                <a:solidFill>
                  <a:schemeClr val="tx1"/>
                </a:solidFill>
                <a:effectLst/>
                <a:latin typeface="+mn-lt"/>
                <a:ea typeface="+mn-ea"/>
                <a:cs typeface="+mn-cs"/>
              </a:rPr>
              <a:t>una forma pubblica e controllata di celebrazione</a:t>
            </a:r>
            <a:r>
              <a:rPr lang="it-IT" sz="1200" b="0" i="0" kern="1200" dirty="0">
                <a:solidFill>
                  <a:schemeClr val="tx1"/>
                </a:solidFill>
                <a:effectLst/>
                <a:latin typeface="+mn-lt"/>
                <a:ea typeface="+mn-ea"/>
                <a:cs typeface="+mn-cs"/>
              </a:rPr>
              <a:t>.</a:t>
            </a:r>
          </a:p>
          <a:p>
            <a:r>
              <a:rPr lang="it-IT" sz="1200" b="1" i="0" kern="1200" dirty="0">
                <a:solidFill>
                  <a:schemeClr val="tx1"/>
                </a:solidFill>
                <a:effectLst/>
                <a:latin typeface="+mn-lt"/>
                <a:ea typeface="+mn-ea"/>
                <a:cs typeface="+mn-cs"/>
              </a:rPr>
              <a:t>Un dettaglio curioso</a:t>
            </a:r>
          </a:p>
          <a:p>
            <a:r>
              <a:rPr lang="it-IT" sz="1200" b="0" i="0" kern="1200" dirty="0">
                <a:solidFill>
                  <a:schemeClr val="tx1"/>
                </a:solidFill>
                <a:effectLst/>
                <a:latin typeface="+mn-lt"/>
                <a:ea typeface="+mn-ea"/>
                <a:cs typeface="+mn-cs"/>
              </a:rPr>
              <a:t>Il decreto non fu applicato automaticamente ovunque.</a:t>
            </a:r>
          </a:p>
          <a:p>
            <a:r>
              <a:rPr lang="it-IT" sz="1200" b="0" i="0" kern="1200" dirty="0">
                <a:solidFill>
                  <a:schemeClr val="tx1"/>
                </a:solidFill>
                <a:effectLst/>
                <a:latin typeface="+mn-lt"/>
                <a:ea typeface="+mn-ea"/>
                <a:cs typeface="+mn-cs"/>
              </a:rPr>
              <a:t>Il </a:t>
            </a:r>
            <a:r>
              <a:rPr lang="it-IT" sz="1200" b="0" i="1" kern="1200" dirty="0" err="1">
                <a:solidFill>
                  <a:schemeClr val="tx1"/>
                </a:solidFill>
                <a:effectLst/>
                <a:latin typeface="+mn-lt"/>
                <a:ea typeface="+mn-ea"/>
                <a:cs typeface="+mn-cs"/>
              </a:rPr>
              <a:t>Tametsi</a:t>
            </a:r>
            <a:r>
              <a:rPr lang="it-IT" sz="1200" b="0" i="0" kern="1200" dirty="0">
                <a:solidFill>
                  <a:schemeClr val="tx1"/>
                </a:solidFill>
                <a:effectLst/>
                <a:latin typeface="+mn-lt"/>
                <a:ea typeface="+mn-ea"/>
                <a:cs typeface="+mn-cs"/>
              </a:rPr>
              <a:t> entrava in vigore </a:t>
            </a:r>
            <a:r>
              <a:rPr lang="it-IT" sz="1200" b="1" i="0" kern="1200" dirty="0">
                <a:solidFill>
                  <a:schemeClr val="tx1"/>
                </a:solidFill>
                <a:effectLst/>
                <a:latin typeface="+mn-lt"/>
                <a:ea typeface="+mn-ea"/>
                <a:cs typeface="+mn-cs"/>
              </a:rPr>
              <a:t>solo nelle diocesi in cui veniva promulgato dal vescovo</a:t>
            </a:r>
            <a:r>
              <a:rPr lang="it-IT" sz="1200" b="0" i="0" kern="1200" dirty="0">
                <a:solidFill>
                  <a:schemeClr val="tx1"/>
                </a:solidFill>
                <a:effectLst/>
                <a:latin typeface="+mn-lt"/>
                <a:ea typeface="+mn-ea"/>
                <a:cs typeface="+mn-cs"/>
              </a:rPr>
              <a:t>. In alcune regioni europee l’applicazione fu quindi graduale.</a:t>
            </a:r>
          </a:p>
          <a:p>
            <a:r>
              <a:rPr lang="it-IT" sz="1200" b="1" i="0" kern="1200" dirty="0">
                <a:solidFill>
                  <a:schemeClr val="tx1"/>
                </a:solidFill>
                <a:effectLst/>
                <a:latin typeface="+mn-lt"/>
                <a:ea typeface="+mn-ea"/>
                <a:cs typeface="+mn-cs"/>
              </a:rPr>
              <a:t>Conseguenze storiche</a:t>
            </a:r>
          </a:p>
          <a:p>
            <a:r>
              <a:rPr lang="it-IT" sz="1200" b="0" i="0" kern="1200" dirty="0">
                <a:solidFill>
                  <a:schemeClr val="tx1"/>
                </a:solidFill>
                <a:effectLst/>
                <a:latin typeface="+mn-lt"/>
                <a:ea typeface="+mn-ea"/>
                <a:cs typeface="+mn-cs"/>
              </a:rPr>
              <a:t>Il canone </a:t>
            </a:r>
            <a:r>
              <a:rPr lang="it-IT" sz="1200" b="0" i="1" kern="1200" dirty="0" err="1">
                <a:solidFill>
                  <a:schemeClr val="tx1"/>
                </a:solidFill>
                <a:effectLst/>
                <a:latin typeface="+mn-lt"/>
                <a:ea typeface="+mn-ea"/>
                <a:cs typeface="+mn-cs"/>
              </a:rPr>
              <a:t>Tametsi</a:t>
            </a:r>
            <a:r>
              <a:rPr lang="it-IT" sz="1200" b="0" i="0" kern="1200" dirty="0">
                <a:solidFill>
                  <a:schemeClr val="tx1"/>
                </a:solidFill>
                <a:effectLst/>
                <a:latin typeface="+mn-lt"/>
                <a:ea typeface="+mn-ea"/>
                <a:cs typeface="+mn-cs"/>
              </a:rPr>
              <a:t>:</a:t>
            </a:r>
          </a:p>
          <a:p>
            <a:r>
              <a:rPr lang="it-IT" sz="1200" b="0" i="0" kern="1200" dirty="0">
                <a:solidFill>
                  <a:schemeClr val="tx1"/>
                </a:solidFill>
                <a:effectLst/>
                <a:latin typeface="+mn-lt"/>
                <a:ea typeface="+mn-ea"/>
                <a:cs typeface="+mn-cs"/>
              </a:rPr>
              <a:t>eliminò in gran parte i matrimoni clandestini</a:t>
            </a:r>
          </a:p>
          <a:p>
            <a:r>
              <a:rPr lang="it-IT" sz="1200" b="0" i="0" kern="1200" dirty="0">
                <a:solidFill>
                  <a:schemeClr val="tx1"/>
                </a:solidFill>
                <a:effectLst/>
                <a:latin typeface="+mn-lt"/>
                <a:ea typeface="+mn-ea"/>
                <a:cs typeface="+mn-cs"/>
              </a:rPr>
              <a:t>rafforzò il </a:t>
            </a:r>
            <a:r>
              <a:rPr lang="it-IT" sz="1200" b="1" i="0" kern="1200" dirty="0">
                <a:solidFill>
                  <a:schemeClr val="tx1"/>
                </a:solidFill>
                <a:effectLst/>
                <a:latin typeface="+mn-lt"/>
                <a:ea typeface="+mn-ea"/>
                <a:cs typeface="+mn-cs"/>
              </a:rPr>
              <a:t>controllo pastorale della Chiesa sul matrimonio</a:t>
            </a:r>
            <a:endParaRPr lang="it-IT" sz="1200" b="0" i="0" kern="1200" dirty="0">
              <a:solidFill>
                <a:schemeClr val="tx1"/>
              </a:solidFill>
              <a:effectLst/>
              <a:latin typeface="+mn-lt"/>
              <a:ea typeface="+mn-ea"/>
              <a:cs typeface="+mn-cs"/>
            </a:endParaRPr>
          </a:p>
          <a:p>
            <a:r>
              <a:rPr lang="it-IT" sz="1200" b="0" i="0" kern="1200" dirty="0">
                <a:solidFill>
                  <a:schemeClr val="tx1"/>
                </a:solidFill>
                <a:effectLst/>
                <a:latin typeface="+mn-lt"/>
                <a:ea typeface="+mn-ea"/>
                <a:cs typeface="+mn-cs"/>
              </a:rPr>
              <a:t>contribuì alla nascita dei </a:t>
            </a:r>
            <a:r>
              <a:rPr lang="it-IT" sz="1200" b="1" i="0" kern="1200" dirty="0">
                <a:solidFill>
                  <a:schemeClr val="tx1"/>
                </a:solidFill>
                <a:effectLst/>
                <a:latin typeface="+mn-lt"/>
                <a:ea typeface="+mn-ea"/>
                <a:cs typeface="+mn-cs"/>
              </a:rPr>
              <a:t>registri parrocchiali di stato civile</a:t>
            </a:r>
            <a:r>
              <a:rPr lang="it-IT" sz="1200" b="0" i="0" kern="1200" dirty="0">
                <a:solidFill>
                  <a:schemeClr val="tx1"/>
                </a:solidFill>
                <a:effectLst/>
                <a:latin typeface="+mn-lt"/>
                <a:ea typeface="+mn-ea"/>
                <a:cs typeface="+mn-cs"/>
              </a:rPr>
              <a:t>.</a:t>
            </a:r>
          </a:p>
          <a:p>
            <a:r>
              <a:rPr lang="it-IT" sz="1200" b="0" i="0" kern="1200" dirty="0">
                <a:solidFill>
                  <a:schemeClr val="tx1"/>
                </a:solidFill>
                <a:effectLst/>
                <a:latin typeface="+mn-lt"/>
                <a:ea typeface="+mn-ea"/>
                <a:cs typeface="+mn-cs"/>
              </a:rPr>
              <a:t>In molte zone cattoliche questi registri divennero i primi veri archivi sistematici della popolazione.</a:t>
            </a:r>
          </a:p>
          <a:p>
            <a:endParaRPr lang="it-IT" sz="1200" b="0" i="0" kern="1200" dirty="0">
              <a:solidFill>
                <a:schemeClr val="tx1"/>
              </a:solidFill>
              <a:effectLst/>
              <a:latin typeface="+mn-lt"/>
              <a:ea typeface="+mn-ea"/>
              <a:cs typeface="+mn-cs"/>
            </a:endParaRPr>
          </a:p>
          <a:p>
            <a:endParaRPr lang="it-IT" sz="1200" b="0" i="0" kern="1200" dirty="0">
              <a:solidFill>
                <a:schemeClr val="tx1"/>
              </a:solidFill>
              <a:effectLst/>
              <a:latin typeface="+mn-lt"/>
              <a:ea typeface="+mn-ea"/>
              <a:cs typeface="+mn-cs"/>
            </a:endParaRPr>
          </a:p>
        </p:txBody>
      </p:sp>
      <p:sp>
        <p:nvSpPr>
          <p:cNvPr id="4" name="Segnaposto numero diapositiva 3"/>
          <p:cNvSpPr>
            <a:spLocks noGrp="1"/>
          </p:cNvSpPr>
          <p:nvPr>
            <p:ph type="sldNum" sz="quarter" idx="5"/>
          </p:nvPr>
        </p:nvSpPr>
        <p:spPr/>
        <p:txBody>
          <a:bodyPr/>
          <a:lstStyle/>
          <a:p>
            <a:fld id="{766E5A04-259C-6E4C-AEE1-31E6250EDE03}" type="slidenum">
              <a:rPr lang="it-IT" smtClean="0"/>
              <a:t>36</a:t>
            </a:fld>
            <a:endParaRPr lang="it-IT"/>
          </a:p>
        </p:txBody>
      </p:sp>
    </p:spTree>
    <p:extLst>
      <p:ext uri="{BB962C8B-B14F-4D97-AF65-F5344CB8AC3E}">
        <p14:creationId xmlns:p14="http://schemas.microsoft.com/office/powerpoint/2010/main" val="864347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1" i="0" kern="1200" dirty="0">
                <a:solidFill>
                  <a:schemeClr val="tx1"/>
                </a:solidFill>
                <a:effectLst/>
                <a:latin typeface="+mn-lt"/>
                <a:ea typeface="+mn-ea"/>
                <a:cs typeface="+mn-cs"/>
              </a:rPr>
              <a:t>1. Rafforzamento della clausura</a:t>
            </a:r>
          </a:p>
          <a:p>
            <a:r>
              <a:rPr lang="it-IT" sz="1200" b="0" i="0" kern="1200" dirty="0">
                <a:solidFill>
                  <a:schemeClr val="tx1"/>
                </a:solidFill>
                <a:effectLst/>
                <a:latin typeface="+mn-lt"/>
                <a:ea typeface="+mn-ea"/>
                <a:cs typeface="+mn-cs"/>
              </a:rPr>
              <a:t>Una delle decisioni più note riguardò soprattutto i </a:t>
            </a:r>
            <a:r>
              <a:rPr lang="it-IT" sz="1200" b="1" i="0" kern="1200" dirty="0">
                <a:solidFill>
                  <a:schemeClr val="tx1"/>
                </a:solidFill>
                <a:effectLst/>
                <a:latin typeface="+mn-lt"/>
                <a:ea typeface="+mn-ea"/>
                <a:cs typeface="+mn-cs"/>
              </a:rPr>
              <a:t>monasteri femminili</a:t>
            </a:r>
            <a:r>
              <a:rPr lang="it-IT" sz="1200" b="0" i="0" kern="1200" dirty="0">
                <a:solidFill>
                  <a:schemeClr val="tx1"/>
                </a:solidFill>
                <a:effectLst/>
                <a:latin typeface="+mn-lt"/>
                <a:ea typeface="+mn-ea"/>
                <a:cs typeface="+mn-cs"/>
              </a:rPr>
              <a:t>.</a:t>
            </a:r>
          </a:p>
          <a:p>
            <a:r>
              <a:rPr lang="it-IT" sz="1200" b="0" i="0" kern="1200" dirty="0">
                <a:solidFill>
                  <a:schemeClr val="tx1"/>
                </a:solidFill>
                <a:effectLst/>
                <a:latin typeface="+mn-lt"/>
                <a:ea typeface="+mn-ea"/>
                <a:cs typeface="+mn-cs"/>
              </a:rPr>
              <a:t>Il concilio stabilì che le monache dovessero osservare una </a:t>
            </a:r>
            <a:r>
              <a:rPr lang="it-IT" sz="1200" b="1" i="0" kern="1200" dirty="0">
                <a:solidFill>
                  <a:schemeClr val="tx1"/>
                </a:solidFill>
                <a:effectLst/>
                <a:latin typeface="+mn-lt"/>
                <a:ea typeface="+mn-ea"/>
                <a:cs typeface="+mn-cs"/>
              </a:rPr>
              <a:t>clausura rigorosa</a:t>
            </a:r>
            <a:r>
              <a:rPr lang="it-IT" sz="1200" b="0" i="0" kern="1200" dirty="0">
                <a:solidFill>
                  <a:schemeClr val="tx1"/>
                </a:solidFill>
                <a:effectLst/>
                <a:latin typeface="+mn-lt"/>
                <a:ea typeface="+mn-ea"/>
                <a:cs typeface="+mn-cs"/>
              </a:rPr>
              <a:t>, cioè la permanenza stabile nel monastero senza uscire liberamente.</a:t>
            </a:r>
          </a:p>
          <a:p>
            <a:r>
              <a:rPr lang="it-IT" sz="1200" b="0" i="0" kern="1200" dirty="0">
                <a:solidFill>
                  <a:schemeClr val="tx1"/>
                </a:solidFill>
                <a:effectLst/>
                <a:latin typeface="+mn-lt"/>
                <a:ea typeface="+mn-ea"/>
                <a:cs typeface="+mn-cs"/>
              </a:rPr>
              <a:t>Le norme prevedevano:</a:t>
            </a:r>
          </a:p>
          <a:p>
            <a:r>
              <a:rPr lang="it-IT" sz="1200" b="0" i="0" kern="1200" dirty="0">
                <a:solidFill>
                  <a:schemeClr val="tx1"/>
                </a:solidFill>
                <a:effectLst/>
                <a:latin typeface="+mn-lt"/>
                <a:ea typeface="+mn-ea"/>
                <a:cs typeface="+mn-cs"/>
              </a:rPr>
              <a:t>uscita dal monastero solo per </a:t>
            </a:r>
            <a:r>
              <a:rPr lang="it-IT" sz="1200" b="1" i="0" kern="1200" dirty="0">
                <a:solidFill>
                  <a:schemeClr val="tx1"/>
                </a:solidFill>
                <a:effectLst/>
                <a:latin typeface="+mn-lt"/>
                <a:ea typeface="+mn-ea"/>
                <a:cs typeface="+mn-cs"/>
              </a:rPr>
              <a:t>gravi motivi e con autorizzazione del vescovo</a:t>
            </a:r>
            <a:endParaRPr lang="it-IT" sz="1200" b="0" i="0" kern="1200" dirty="0">
              <a:solidFill>
                <a:schemeClr val="tx1"/>
              </a:solidFill>
              <a:effectLst/>
              <a:latin typeface="+mn-lt"/>
              <a:ea typeface="+mn-ea"/>
              <a:cs typeface="+mn-cs"/>
            </a:endParaRPr>
          </a:p>
          <a:p>
            <a:r>
              <a:rPr lang="it-IT" sz="1200" b="0" i="0" kern="1200" dirty="0">
                <a:solidFill>
                  <a:schemeClr val="tx1"/>
                </a:solidFill>
                <a:effectLst/>
                <a:latin typeface="+mn-lt"/>
                <a:ea typeface="+mn-ea"/>
                <a:cs typeface="+mn-cs"/>
              </a:rPr>
              <a:t>controllo più severo degli ingressi di persone esterne</a:t>
            </a:r>
          </a:p>
          <a:p>
            <a:r>
              <a:rPr lang="it-IT" sz="1200" b="0" i="0" kern="1200" dirty="0">
                <a:solidFill>
                  <a:schemeClr val="tx1"/>
                </a:solidFill>
                <a:effectLst/>
                <a:latin typeface="+mn-lt"/>
                <a:ea typeface="+mn-ea"/>
                <a:cs typeface="+mn-cs"/>
              </a:rPr>
              <a:t>pene ecclesiastiche per chi violava la clausura.</a:t>
            </a:r>
          </a:p>
          <a:p>
            <a:r>
              <a:rPr lang="it-IT" sz="1200" b="0" i="0" kern="1200" dirty="0">
                <a:solidFill>
                  <a:schemeClr val="tx1"/>
                </a:solidFill>
                <a:effectLst/>
                <a:latin typeface="+mn-lt"/>
                <a:ea typeface="+mn-ea"/>
                <a:cs typeface="+mn-cs"/>
              </a:rPr>
              <a:t>Questa misura voleva proteggere la vita contemplativa e prevenire abusi che in alcuni monasteri erano diventati frequenti.</a:t>
            </a:r>
          </a:p>
          <a:p>
            <a:br>
              <a:rPr lang="it-IT" dirty="0"/>
            </a:br>
            <a:endParaRPr lang="it-IT" dirty="0"/>
          </a:p>
          <a:p>
            <a:r>
              <a:rPr lang="it-IT" sz="1200" b="1" i="0" kern="1200" dirty="0">
                <a:solidFill>
                  <a:schemeClr val="tx1"/>
                </a:solidFill>
                <a:effectLst/>
                <a:latin typeface="+mn-lt"/>
                <a:ea typeface="+mn-ea"/>
                <a:cs typeface="+mn-cs"/>
              </a:rPr>
              <a:t>2. Libertà della professione religiosa</a:t>
            </a:r>
          </a:p>
          <a:p>
            <a:r>
              <a:rPr lang="it-IT" sz="1200" b="0" i="0" kern="1200" dirty="0">
                <a:solidFill>
                  <a:schemeClr val="tx1"/>
                </a:solidFill>
                <a:effectLst/>
                <a:latin typeface="+mn-lt"/>
                <a:ea typeface="+mn-ea"/>
                <a:cs typeface="+mn-cs"/>
              </a:rPr>
              <a:t>Il concilio affrontò anche il problema delle </a:t>
            </a:r>
            <a:r>
              <a:rPr lang="it-IT" sz="1200" b="1" i="0" kern="1200" dirty="0">
                <a:solidFill>
                  <a:schemeClr val="tx1"/>
                </a:solidFill>
                <a:effectLst/>
                <a:latin typeface="+mn-lt"/>
                <a:ea typeface="+mn-ea"/>
                <a:cs typeface="+mn-cs"/>
              </a:rPr>
              <a:t>vocazioni forzate</a:t>
            </a:r>
            <a:r>
              <a:rPr lang="it-IT" sz="1200" b="0" i="0" kern="1200" dirty="0">
                <a:solidFill>
                  <a:schemeClr val="tx1"/>
                </a:solidFill>
                <a:effectLst/>
                <a:latin typeface="+mn-lt"/>
                <a:ea typeface="+mn-ea"/>
                <a:cs typeface="+mn-cs"/>
              </a:rPr>
              <a:t>, molto diffuso tra le famiglie nobili.</a:t>
            </a:r>
          </a:p>
          <a:p>
            <a:r>
              <a:rPr lang="it-IT" sz="1200" b="0" i="0" kern="1200" dirty="0">
                <a:solidFill>
                  <a:schemeClr val="tx1"/>
                </a:solidFill>
                <a:effectLst/>
                <a:latin typeface="+mn-lt"/>
                <a:ea typeface="+mn-ea"/>
                <a:cs typeface="+mn-cs"/>
              </a:rPr>
              <a:t>Per evitare che giovani venissero costrette alla vita monastica:</a:t>
            </a:r>
          </a:p>
          <a:p>
            <a:r>
              <a:rPr lang="it-IT" sz="1200" b="0" i="0" kern="1200" dirty="0">
                <a:solidFill>
                  <a:schemeClr val="tx1"/>
                </a:solidFill>
                <a:effectLst/>
                <a:latin typeface="+mn-lt"/>
                <a:ea typeface="+mn-ea"/>
                <a:cs typeface="+mn-cs"/>
              </a:rPr>
              <a:t>venne stabilita </a:t>
            </a:r>
            <a:r>
              <a:rPr lang="it-IT" sz="1200" b="1" i="0" kern="1200" dirty="0">
                <a:solidFill>
                  <a:schemeClr val="tx1"/>
                </a:solidFill>
                <a:effectLst/>
                <a:latin typeface="+mn-lt"/>
                <a:ea typeface="+mn-ea"/>
                <a:cs typeface="+mn-cs"/>
              </a:rPr>
              <a:t>un’età minima per la professione solenne</a:t>
            </a:r>
            <a:r>
              <a:rPr lang="it-IT" sz="1200" b="0" i="0" kern="1200" dirty="0">
                <a:solidFill>
                  <a:schemeClr val="tx1"/>
                </a:solidFill>
                <a:effectLst/>
                <a:latin typeface="+mn-lt"/>
                <a:ea typeface="+mn-ea"/>
                <a:cs typeface="+mn-cs"/>
              </a:rPr>
              <a:t> (generalmente 16 anni)</a:t>
            </a:r>
          </a:p>
          <a:p>
            <a:r>
              <a:rPr lang="it-IT" sz="1200" b="0" i="0" kern="1200" dirty="0">
                <a:solidFill>
                  <a:schemeClr val="tx1"/>
                </a:solidFill>
                <a:effectLst/>
                <a:latin typeface="+mn-lt"/>
                <a:ea typeface="+mn-ea"/>
                <a:cs typeface="+mn-cs"/>
              </a:rPr>
              <a:t>la professione doveva essere </a:t>
            </a:r>
            <a:r>
              <a:rPr lang="it-IT" sz="1200" b="1" i="0" kern="1200" dirty="0">
                <a:solidFill>
                  <a:schemeClr val="tx1"/>
                </a:solidFill>
                <a:effectLst/>
                <a:latin typeface="+mn-lt"/>
                <a:ea typeface="+mn-ea"/>
                <a:cs typeface="+mn-cs"/>
              </a:rPr>
              <a:t>libera e consapevole</a:t>
            </a:r>
            <a:endParaRPr lang="it-IT" sz="1200" b="0" i="0" kern="1200" dirty="0">
              <a:solidFill>
                <a:schemeClr val="tx1"/>
              </a:solidFill>
              <a:effectLst/>
              <a:latin typeface="+mn-lt"/>
              <a:ea typeface="+mn-ea"/>
              <a:cs typeface="+mn-cs"/>
            </a:endParaRPr>
          </a:p>
          <a:p>
            <a:r>
              <a:rPr lang="it-IT" sz="1200" b="0" i="0" kern="1200" dirty="0">
                <a:solidFill>
                  <a:schemeClr val="tx1"/>
                </a:solidFill>
                <a:effectLst/>
                <a:latin typeface="+mn-lt"/>
                <a:ea typeface="+mn-ea"/>
                <a:cs typeface="+mn-cs"/>
              </a:rPr>
              <a:t>furono previsti controlli per verificare l’assenza di costrizione.</a:t>
            </a:r>
          </a:p>
          <a:p>
            <a:r>
              <a:rPr lang="it-IT" dirty="0"/>
              <a:t>Problema della vita religiosa femminile (monacazioni forzate) cfr. P.  Vismara, </a:t>
            </a:r>
            <a:r>
              <a:rPr lang="it-IT" i="1" dirty="0"/>
              <a:t>Per </a:t>
            </a:r>
            <a:r>
              <a:rPr lang="it-IT" i="1" dirty="0" err="1"/>
              <a:t>vim</a:t>
            </a:r>
            <a:r>
              <a:rPr lang="it-IT" i="1" dirty="0"/>
              <a:t> et </a:t>
            </a:r>
            <a:r>
              <a:rPr lang="it-IT" i="1" dirty="0" err="1"/>
              <a:t>metu</a:t>
            </a:r>
            <a:r>
              <a:rPr lang="it-IT" dirty="0"/>
              <a:t>. </a:t>
            </a:r>
            <a:r>
              <a:rPr lang="it-IT" i="1" dirty="0"/>
              <a:t>Il caso di Paola Teresa Pietra, </a:t>
            </a:r>
            <a:r>
              <a:rPr lang="it-IT" dirty="0"/>
              <a:t>1991</a:t>
            </a:r>
          </a:p>
          <a:p>
            <a:r>
              <a:rPr lang="it-IT" dirty="0">
                <a:hlinkClick r:id="rId3"/>
              </a:rPr>
              <a:t>http://dspace-roma3.caspur.it/bitstream/2307/4241/1/TESI.pdf</a:t>
            </a:r>
            <a:r>
              <a:rPr lang="it-IT"/>
              <a:t> </a:t>
            </a:r>
          </a:p>
          <a:p>
            <a:endParaRPr lang="it-IT" sz="1200" b="0" i="0" kern="1200" dirty="0">
              <a:solidFill>
                <a:schemeClr val="tx1"/>
              </a:solidFill>
              <a:effectLst/>
              <a:latin typeface="+mn-lt"/>
              <a:ea typeface="+mn-ea"/>
              <a:cs typeface="+mn-cs"/>
            </a:endParaRPr>
          </a:p>
          <a:p>
            <a:br>
              <a:rPr lang="it-IT" dirty="0"/>
            </a:br>
            <a:endParaRPr lang="it-IT" dirty="0"/>
          </a:p>
          <a:p>
            <a:r>
              <a:rPr lang="it-IT" sz="1200" b="1" i="0" kern="1200" dirty="0">
                <a:solidFill>
                  <a:schemeClr val="tx1"/>
                </a:solidFill>
                <a:effectLst/>
                <a:latin typeface="+mn-lt"/>
                <a:ea typeface="+mn-ea"/>
                <a:cs typeface="+mn-cs"/>
              </a:rPr>
              <a:t>3. Riforma della disciplina negli ordini</a:t>
            </a:r>
          </a:p>
          <a:p>
            <a:r>
              <a:rPr lang="it-IT" sz="1200" b="0" i="0" kern="1200" dirty="0">
                <a:solidFill>
                  <a:schemeClr val="tx1"/>
                </a:solidFill>
                <a:effectLst/>
                <a:latin typeface="+mn-lt"/>
                <a:ea typeface="+mn-ea"/>
                <a:cs typeface="+mn-cs"/>
              </a:rPr>
              <a:t>Il concilio impose un ritorno più rigoroso alle </a:t>
            </a:r>
            <a:r>
              <a:rPr lang="it-IT" sz="1200" b="1" i="0" kern="1200" dirty="0">
                <a:solidFill>
                  <a:schemeClr val="tx1"/>
                </a:solidFill>
                <a:effectLst/>
                <a:latin typeface="+mn-lt"/>
                <a:ea typeface="+mn-ea"/>
                <a:cs typeface="+mn-cs"/>
              </a:rPr>
              <a:t>regole originarie degli ordini religiosi</a:t>
            </a:r>
            <a:r>
              <a:rPr lang="it-IT" sz="1200" b="0" i="0" kern="1200" dirty="0">
                <a:solidFill>
                  <a:schemeClr val="tx1"/>
                </a:solidFill>
                <a:effectLst/>
                <a:latin typeface="+mn-lt"/>
                <a:ea typeface="+mn-ea"/>
                <a:cs typeface="+mn-cs"/>
              </a:rPr>
              <a:t>.</a:t>
            </a:r>
          </a:p>
          <a:p>
            <a:r>
              <a:rPr lang="it-IT" sz="1200" b="0" i="0" kern="1200" dirty="0">
                <a:solidFill>
                  <a:schemeClr val="tx1"/>
                </a:solidFill>
                <a:effectLst/>
                <a:latin typeface="+mn-lt"/>
                <a:ea typeface="+mn-ea"/>
                <a:cs typeface="+mn-cs"/>
              </a:rPr>
              <a:t>Tra le prescrizioni principali:</a:t>
            </a:r>
          </a:p>
          <a:p>
            <a:r>
              <a:rPr lang="it-IT" sz="1200" b="0" i="0" kern="1200" dirty="0">
                <a:solidFill>
                  <a:schemeClr val="tx1"/>
                </a:solidFill>
                <a:effectLst/>
                <a:latin typeface="+mn-lt"/>
                <a:ea typeface="+mn-ea"/>
                <a:cs typeface="+mn-cs"/>
              </a:rPr>
              <a:t>maggiore osservanza dei </a:t>
            </a:r>
            <a:r>
              <a:rPr lang="it-IT" sz="1200" b="1" i="0" kern="1200" dirty="0">
                <a:solidFill>
                  <a:schemeClr val="tx1"/>
                </a:solidFill>
                <a:effectLst/>
                <a:latin typeface="+mn-lt"/>
                <a:ea typeface="+mn-ea"/>
                <a:cs typeface="+mn-cs"/>
              </a:rPr>
              <a:t>voti di povertà, castità e obbedienza</a:t>
            </a:r>
            <a:endParaRPr lang="it-IT" sz="1200" b="0" i="0" kern="1200" dirty="0">
              <a:solidFill>
                <a:schemeClr val="tx1"/>
              </a:solidFill>
              <a:effectLst/>
              <a:latin typeface="+mn-lt"/>
              <a:ea typeface="+mn-ea"/>
              <a:cs typeface="+mn-cs"/>
            </a:endParaRPr>
          </a:p>
          <a:p>
            <a:r>
              <a:rPr lang="it-IT" sz="1200" b="0" i="0" kern="1200" dirty="0">
                <a:solidFill>
                  <a:schemeClr val="tx1"/>
                </a:solidFill>
                <a:effectLst/>
                <a:latin typeface="+mn-lt"/>
                <a:ea typeface="+mn-ea"/>
                <a:cs typeface="+mn-cs"/>
              </a:rPr>
              <a:t>obbligo di una vita comunitaria più regolare</a:t>
            </a:r>
          </a:p>
          <a:p>
            <a:r>
              <a:rPr lang="it-IT" sz="1200" b="0" i="0" kern="1200" dirty="0">
                <a:solidFill>
                  <a:schemeClr val="tx1"/>
                </a:solidFill>
                <a:effectLst/>
                <a:latin typeface="+mn-lt"/>
                <a:ea typeface="+mn-ea"/>
                <a:cs typeface="+mn-cs"/>
              </a:rPr>
              <a:t>controllo più severo sulle finanze dei conventi.</a:t>
            </a:r>
          </a:p>
          <a:p>
            <a:r>
              <a:rPr lang="it-IT" sz="1200" b="0" i="0" kern="1200" dirty="0">
                <a:solidFill>
                  <a:schemeClr val="tx1"/>
                </a:solidFill>
                <a:effectLst/>
                <a:latin typeface="+mn-lt"/>
                <a:ea typeface="+mn-ea"/>
                <a:cs typeface="+mn-cs"/>
              </a:rPr>
              <a:t>Molti ordini dovettero quindi intraprendere </a:t>
            </a:r>
            <a:r>
              <a:rPr lang="it-IT" sz="1200" b="1" i="0" kern="1200" dirty="0">
                <a:solidFill>
                  <a:schemeClr val="tx1"/>
                </a:solidFill>
                <a:effectLst/>
                <a:latin typeface="+mn-lt"/>
                <a:ea typeface="+mn-ea"/>
                <a:cs typeface="+mn-cs"/>
              </a:rPr>
              <a:t>processi interni di riforma</a:t>
            </a:r>
            <a:r>
              <a:rPr lang="it-IT" sz="1200" b="0" i="0" kern="1200" dirty="0">
                <a:solidFill>
                  <a:schemeClr val="tx1"/>
                </a:solidFill>
                <a:effectLst/>
                <a:latin typeface="+mn-lt"/>
                <a:ea typeface="+mn-ea"/>
                <a:cs typeface="+mn-cs"/>
              </a:rPr>
              <a:t>.</a:t>
            </a:r>
          </a:p>
          <a:p>
            <a:br>
              <a:rPr lang="it-IT" dirty="0"/>
            </a:br>
            <a:endParaRPr lang="it-IT" dirty="0"/>
          </a:p>
          <a:p>
            <a:r>
              <a:rPr lang="it-IT" sz="1200" b="1" i="0" kern="1200" dirty="0">
                <a:solidFill>
                  <a:schemeClr val="tx1"/>
                </a:solidFill>
                <a:effectLst/>
                <a:latin typeface="+mn-lt"/>
                <a:ea typeface="+mn-ea"/>
                <a:cs typeface="+mn-cs"/>
              </a:rPr>
              <a:t>4. Vigilanza dei vescovi</a:t>
            </a:r>
          </a:p>
          <a:p>
            <a:r>
              <a:rPr lang="it-IT" sz="1200" b="0" i="0" kern="1200" dirty="0">
                <a:solidFill>
                  <a:schemeClr val="tx1"/>
                </a:solidFill>
                <a:effectLst/>
                <a:latin typeface="+mn-lt"/>
                <a:ea typeface="+mn-ea"/>
                <a:cs typeface="+mn-cs"/>
              </a:rPr>
              <a:t>Un cambiamento importante fu il rafforzamento del ruolo dei </a:t>
            </a:r>
            <a:r>
              <a:rPr lang="it-IT" sz="1200" b="1" i="0" kern="1200" dirty="0">
                <a:solidFill>
                  <a:schemeClr val="tx1"/>
                </a:solidFill>
                <a:effectLst/>
                <a:latin typeface="+mn-lt"/>
                <a:ea typeface="+mn-ea"/>
                <a:cs typeface="+mn-cs"/>
              </a:rPr>
              <a:t>vescovi diocesani</a:t>
            </a:r>
            <a:r>
              <a:rPr lang="it-IT" sz="1200" b="0" i="0" kern="1200" dirty="0">
                <a:solidFill>
                  <a:schemeClr val="tx1"/>
                </a:solidFill>
                <a:effectLst/>
                <a:latin typeface="+mn-lt"/>
                <a:ea typeface="+mn-ea"/>
                <a:cs typeface="+mn-cs"/>
              </a:rPr>
              <a:t>.</a:t>
            </a:r>
          </a:p>
          <a:p>
            <a:r>
              <a:rPr lang="it-IT" sz="1200" b="0" i="0" kern="1200" dirty="0">
                <a:solidFill>
                  <a:schemeClr val="tx1"/>
                </a:solidFill>
                <a:effectLst/>
                <a:latin typeface="+mn-lt"/>
                <a:ea typeface="+mn-ea"/>
                <a:cs typeface="+mn-cs"/>
              </a:rPr>
              <a:t>Il concilio stabilì che:</a:t>
            </a:r>
          </a:p>
          <a:p>
            <a:r>
              <a:rPr lang="it-IT" sz="1200" b="0" i="0" kern="1200" dirty="0">
                <a:solidFill>
                  <a:schemeClr val="tx1"/>
                </a:solidFill>
                <a:effectLst/>
                <a:latin typeface="+mn-lt"/>
                <a:ea typeface="+mn-ea"/>
                <a:cs typeface="+mn-cs"/>
              </a:rPr>
              <a:t>i vescovi potessero </a:t>
            </a:r>
            <a:r>
              <a:rPr lang="it-IT" sz="1200" b="1" i="0" kern="1200" dirty="0">
                <a:solidFill>
                  <a:schemeClr val="tx1"/>
                </a:solidFill>
                <a:effectLst/>
                <a:latin typeface="+mn-lt"/>
                <a:ea typeface="+mn-ea"/>
                <a:cs typeface="+mn-cs"/>
              </a:rPr>
              <a:t>visitare monasteri e conventi</a:t>
            </a:r>
            <a:r>
              <a:rPr lang="it-IT" sz="1200" b="0" i="0" kern="1200" dirty="0">
                <a:solidFill>
                  <a:schemeClr val="tx1"/>
                </a:solidFill>
                <a:effectLst/>
                <a:latin typeface="+mn-lt"/>
                <a:ea typeface="+mn-ea"/>
                <a:cs typeface="+mn-cs"/>
              </a:rPr>
              <a:t> nella loro diocesi</a:t>
            </a:r>
          </a:p>
          <a:p>
            <a:r>
              <a:rPr lang="it-IT" sz="1200" b="0" i="0" kern="1200" dirty="0">
                <a:solidFill>
                  <a:schemeClr val="tx1"/>
                </a:solidFill>
                <a:effectLst/>
                <a:latin typeface="+mn-lt"/>
                <a:ea typeface="+mn-ea"/>
                <a:cs typeface="+mn-cs"/>
              </a:rPr>
              <a:t>potessero intervenire in caso di abusi disciplinari.</a:t>
            </a:r>
          </a:p>
          <a:p>
            <a:r>
              <a:rPr lang="it-IT" sz="1200" b="0" i="0" kern="1200" dirty="0">
                <a:solidFill>
                  <a:schemeClr val="tx1"/>
                </a:solidFill>
                <a:effectLst/>
                <a:latin typeface="+mn-lt"/>
                <a:ea typeface="+mn-ea"/>
                <a:cs typeface="+mn-cs"/>
              </a:rPr>
              <a:t>Questo limitava l’autonomia assoluta che alcuni monasteri avevano rivendicato in passato.</a:t>
            </a:r>
          </a:p>
          <a:p>
            <a:br>
              <a:rPr lang="it-IT" dirty="0"/>
            </a:br>
            <a:endParaRPr lang="it-IT" dirty="0"/>
          </a:p>
          <a:p>
            <a:r>
              <a:rPr lang="it-IT" sz="1200" b="1" i="0" kern="1200" dirty="0">
                <a:solidFill>
                  <a:schemeClr val="tx1"/>
                </a:solidFill>
                <a:effectLst/>
                <a:latin typeface="+mn-lt"/>
                <a:ea typeface="+mn-ea"/>
                <a:cs typeface="+mn-cs"/>
              </a:rPr>
              <a:t>5. Controllo sulle nuove fondazioni</a:t>
            </a:r>
          </a:p>
          <a:p>
            <a:r>
              <a:rPr lang="it-IT" sz="1200" b="0" i="0" kern="1200" dirty="0">
                <a:solidFill>
                  <a:schemeClr val="tx1"/>
                </a:solidFill>
                <a:effectLst/>
                <a:latin typeface="+mn-lt"/>
                <a:ea typeface="+mn-ea"/>
                <a:cs typeface="+mn-cs"/>
              </a:rPr>
              <a:t>Per evitare proliferazioni disordinate di conventi, il concilio stabilì che:</a:t>
            </a:r>
          </a:p>
          <a:p>
            <a:r>
              <a:rPr lang="it-IT" sz="1200" b="1" i="0" kern="1200" dirty="0">
                <a:solidFill>
                  <a:schemeClr val="tx1"/>
                </a:solidFill>
                <a:effectLst/>
                <a:latin typeface="+mn-lt"/>
                <a:ea typeface="+mn-ea"/>
                <a:cs typeface="+mn-cs"/>
              </a:rPr>
              <a:t>la fondazione di nuovi monasteri richiedeva autorizzazioni ecclesiastiche</a:t>
            </a:r>
            <a:endParaRPr lang="it-IT" sz="1200" b="0" i="0" kern="1200" dirty="0">
              <a:solidFill>
                <a:schemeClr val="tx1"/>
              </a:solidFill>
              <a:effectLst/>
              <a:latin typeface="+mn-lt"/>
              <a:ea typeface="+mn-ea"/>
              <a:cs typeface="+mn-cs"/>
            </a:endParaRPr>
          </a:p>
          <a:p>
            <a:r>
              <a:rPr lang="it-IT" sz="1200" b="0" i="0" kern="1200" dirty="0">
                <a:solidFill>
                  <a:schemeClr val="tx1"/>
                </a:solidFill>
                <a:effectLst/>
                <a:latin typeface="+mn-lt"/>
                <a:ea typeface="+mn-ea"/>
                <a:cs typeface="+mn-cs"/>
              </a:rPr>
              <a:t>le comunità dovevano avere </a:t>
            </a:r>
            <a:r>
              <a:rPr lang="it-IT" sz="1200" b="1" i="0" kern="1200" dirty="0">
                <a:solidFill>
                  <a:schemeClr val="tx1"/>
                </a:solidFill>
                <a:effectLst/>
                <a:latin typeface="+mn-lt"/>
                <a:ea typeface="+mn-ea"/>
                <a:cs typeface="+mn-cs"/>
              </a:rPr>
              <a:t>risorse economiche sufficienti</a:t>
            </a:r>
            <a:r>
              <a:rPr lang="it-IT" sz="1200" b="0" i="0" kern="1200" dirty="0">
                <a:solidFill>
                  <a:schemeClr val="tx1"/>
                </a:solidFill>
                <a:effectLst/>
                <a:latin typeface="+mn-lt"/>
                <a:ea typeface="+mn-ea"/>
                <a:cs typeface="+mn-cs"/>
              </a:rPr>
              <a:t> per sostenersi.</a:t>
            </a:r>
          </a:p>
          <a:p>
            <a:br>
              <a:rPr lang="it-IT" dirty="0"/>
            </a:br>
            <a:endParaRPr lang="it-IT" dirty="0"/>
          </a:p>
          <a:p>
            <a:r>
              <a:rPr lang="it-IT" sz="1200" b="1" i="0" kern="1200" dirty="0">
                <a:solidFill>
                  <a:schemeClr val="tx1"/>
                </a:solidFill>
                <a:effectLst/>
                <a:latin typeface="+mn-lt"/>
                <a:ea typeface="+mn-ea"/>
                <a:cs typeface="+mn-cs"/>
              </a:rPr>
              <a:t>6. Formazione religiosa più seria</a:t>
            </a:r>
          </a:p>
          <a:p>
            <a:r>
              <a:rPr lang="it-IT" sz="1200" b="0" i="0" kern="1200" dirty="0">
                <a:solidFill>
                  <a:schemeClr val="tx1"/>
                </a:solidFill>
                <a:effectLst/>
                <a:latin typeface="+mn-lt"/>
                <a:ea typeface="+mn-ea"/>
                <a:cs typeface="+mn-cs"/>
              </a:rPr>
              <a:t>Il clima di riforma tridentina promosse anche:</a:t>
            </a:r>
          </a:p>
          <a:p>
            <a:r>
              <a:rPr lang="it-IT" sz="1200" b="0" i="0" kern="1200" dirty="0">
                <a:solidFill>
                  <a:schemeClr val="tx1"/>
                </a:solidFill>
                <a:effectLst/>
                <a:latin typeface="+mn-lt"/>
                <a:ea typeface="+mn-ea"/>
                <a:cs typeface="+mn-cs"/>
              </a:rPr>
              <a:t>una </a:t>
            </a:r>
            <a:r>
              <a:rPr lang="it-IT" sz="1200" b="1" i="0" kern="1200" dirty="0">
                <a:solidFill>
                  <a:schemeClr val="tx1"/>
                </a:solidFill>
                <a:effectLst/>
                <a:latin typeface="+mn-lt"/>
                <a:ea typeface="+mn-ea"/>
                <a:cs typeface="+mn-cs"/>
              </a:rPr>
              <a:t>formazione spirituale e teologica più solida</a:t>
            </a:r>
            <a:r>
              <a:rPr lang="it-IT" sz="1200" b="0" i="0" kern="1200" dirty="0">
                <a:solidFill>
                  <a:schemeClr val="tx1"/>
                </a:solidFill>
                <a:effectLst/>
                <a:latin typeface="+mn-lt"/>
                <a:ea typeface="+mn-ea"/>
                <a:cs typeface="+mn-cs"/>
              </a:rPr>
              <a:t> per i religiosi</a:t>
            </a:r>
          </a:p>
          <a:p>
            <a:r>
              <a:rPr lang="it-IT" sz="1200" b="0" i="0" kern="1200" dirty="0">
                <a:solidFill>
                  <a:schemeClr val="tx1"/>
                </a:solidFill>
                <a:effectLst/>
                <a:latin typeface="+mn-lt"/>
                <a:ea typeface="+mn-ea"/>
                <a:cs typeface="+mn-cs"/>
              </a:rPr>
              <a:t>maggiore attenzione alla predicazione, allo studio e alla disciplina.</a:t>
            </a:r>
          </a:p>
          <a:p>
            <a:r>
              <a:rPr lang="it-IT" sz="1200" b="0" i="0" kern="1200" dirty="0">
                <a:solidFill>
                  <a:schemeClr val="tx1"/>
                </a:solidFill>
                <a:effectLst/>
                <a:latin typeface="+mn-lt"/>
                <a:ea typeface="+mn-ea"/>
                <a:cs typeface="+mn-cs"/>
              </a:rPr>
              <a:t>Ordini rinnovati o nuovi, come la Compagnia di Gesù fondata da Ignazio di Loyola, incarnarono questo nuovo modello di vita religiosa.</a:t>
            </a:r>
          </a:p>
          <a:p>
            <a:endParaRPr lang="it-IT" dirty="0"/>
          </a:p>
        </p:txBody>
      </p:sp>
      <p:sp>
        <p:nvSpPr>
          <p:cNvPr id="4" name="Segnaposto numero diapositiva 3"/>
          <p:cNvSpPr>
            <a:spLocks noGrp="1"/>
          </p:cNvSpPr>
          <p:nvPr>
            <p:ph type="sldNum" sz="quarter" idx="5"/>
          </p:nvPr>
        </p:nvSpPr>
        <p:spPr/>
        <p:txBody>
          <a:bodyPr/>
          <a:lstStyle/>
          <a:p>
            <a:fld id="{766E5A04-259C-6E4C-AEE1-31E6250EDE03}" type="slidenum">
              <a:rPr lang="it-IT" smtClean="0"/>
              <a:t>40</a:t>
            </a:fld>
            <a:endParaRPr lang="it-IT"/>
          </a:p>
        </p:txBody>
      </p:sp>
    </p:spTree>
    <p:extLst>
      <p:ext uri="{BB962C8B-B14F-4D97-AF65-F5344CB8AC3E}">
        <p14:creationId xmlns:p14="http://schemas.microsoft.com/office/powerpoint/2010/main" val="207745757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it-IT"/>
              <a:t>Fare clic per modificare stile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3/6/26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942361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87157CC2-0FC8-4686-B024-99790E0F5162}" type="datetimeFigureOut">
              <a:rPr lang="en-US" smtClean="0"/>
              <a:t>3/6/26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a:p>
        </p:txBody>
      </p:sp>
    </p:spTree>
    <p:extLst>
      <p:ext uri="{BB962C8B-B14F-4D97-AF65-F5344CB8AC3E}">
        <p14:creationId xmlns:p14="http://schemas.microsoft.com/office/powerpoint/2010/main" val="3536256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it-IT"/>
              <a:t>Fare clic per modificare stile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3/6/26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a:p>
        </p:txBody>
      </p:sp>
    </p:spTree>
    <p:extLst>
      <p:ext uri="{BB962C8B-B14F-4D97-AF65-F5344CB8AC3E}">
        <p14:creationId xmlns:p14="http://schemas.microsoft.com/office/powerpoint/2010/main" val="1358651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3/6/26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a:p>
        </p:txBody>
      </p:sp>
    </p:spTree>
    <p:extLst>
      <p:ext uri="{BB962C8B-B14F-4D97-AF65-F5344CB8AC3E}">
        <p14:creationId xmlns:p14="http://schemas.microsoft.com/office/powerpoint/2010/main" val="3405082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it-IT"/>
              <a:t>Fare clic per modificare stile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smtClean="0"/>
              <a:t>3/6/26</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304355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stile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3/6/26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‹N›</a:t>
            </a:fld>
            <a:endParaRPr lang="en-US"/>
          </a:p>
        </p:txBody>
      </p:sp>
    </p:spTree>
    <p:extLst>
      <p:ext uri="{BB962C8B-B14F-4D97-AF65-F5344CB8AC3E}">
        <p14:creationId xmlns:p14="http://schemas.microsoft.com/office/powerpoint/2010/main" val="4249378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3/6/26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‹N›</a:t>
            </a:fld>
            <a:endParaRPr lang="en-US"/>
          </a:p>
        </p:txBody>
      </p:sp>
      <p:sp>
        <p:nvSpPr>
          <p:cNvPr id="10" name="Title 9"/>
          <p:cNvSpPr>
            <a:spLocks noGrp="1"/>
          </p:cNvSpPr>
          <p:nvPr>
            <p:ph type="title"/>
          </p:nvPr>
        </p:nvSpPr>
        <p:spPr/>
        <p:txBody>
          <a:bodyPr/>
          <a:lstStyle/>
          <a:p>
            <a:r>
              <a:rPr lang="it-IT"/>
              <a:t>Fare clic per modificare stile</a:t>
            </a:r>
            <a:endParaRPr lang="en-US" dirty="0"/>
          </a:p>
        </p:txBody>
      </p:sp>
    </p:spTree>
    <p:extLst>
      <p:ext uri="{BB962C8B-B14F-4D97-AF65-F5344CB8AC3E}">
        <p14:creationId xmlns:p14="http://schemas.microsoft.com/office/powerpoint/2010/main" val="1072378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lo tito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77919A6-33EB-49BD-A62F-1FA56B9F9712}" type="datetimeFigureOut">
              <a:rPr lang="en-US" smtClean="0"/>
              <a:t>3/6/26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‹N›</a:t>
            </a:fld>
            <a:endParaRPr lang="en-US"/>
          </a:p>
        </p:txBody>
      </p:sp>
      <p:sp>
        <p:nvSpPr>
          <p:cNvPr id="6" name="Title 5"/>
          <p:cNvSpPr>
            <a:spLocks noGrp="1"/>
          </p:cNvSpPr>
          <p:nvPr>
            <p:ph type="title"/>
          </p:nvPr>
        </p:nvSpPr>
        <p:spPr/>
        <p:txBody>
          <a:bodyPr/>
          <a:lstStyle/>
          <a:p>
            <a:r>
              <a:rPr lang="it-IT"/>
              <a:t>Fare clic per modificare stile</a:t>
            </a:r>
            <a:endParaRPr lang="en-US"/>
          </a:p>
        </p:txBody>
      </p:sp>
    </p:spTree>
    <p:extLst>
      <p:ext uri="{BB962C8B-B14F-4D97-AF65-F5344CB8AC3E}">
        <p14:creationId xmlns:p14="http://schemas.microsoft.com/office/powerpoint/2010/main" val="3681886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3/6/26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t>‹N›</a:t>
            </a:fld>
            <a:endParaRPr lang="en-US"/>
          </a:p>
        </p:txBody>
      </p:sp>
    </p:spTree>
    <p:extLst>
      <p:ext uri="{BB962C8B-B14F-4D97-AF65-F5344CB8AC3E}">
        <p14:creationId xmlns:p14="http://schemas.microsoft.com/office/powerpoint/2010/main" val="492262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it-IT"/>
              <a:t>Fare clic per modificare stile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DA16AA21-1863-4931-97CB-99D0A168701B}" type="datetimeFigureOut">
              <a:rPr lang="en-US" smtClean="0"/>
              <a:t>3/6/26</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4FAB73BC-B049-4115-A692-8D63A059BFB8}" type="slidenum">
              <a:rPr lang="en-US" smtClean="0"/>
              <a:t>‹N›</a:t>
            </a:fld>
            <a:endParaRPr lang="en-US"/>
          </a:p>
        </p:txBody>
      </p:sp>
    </p:spTree>
    <p:extLst>
      <p:ext uri="{BB962C8B-B14F-4D97-AF65-F5344CB8AC3E}">
        <p14:creationId xmlns:p14="http://schemas.microsoft.com/office/powerpoint/2010/main" val="1483897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it-IT"/>
              <a:t>Fare clic per modificare stile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Trascinare l'immagine su un segnaposto o fare clic sull'icona per aggiungerla</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3772C379-9A7C-4C87-A116-CBE9F58B04C5}" type="datetimeFigureOut">
              <a:rPr lang="en-US" smtClean="0"/>
              <a:t>3/6/26</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4FAB73BC-B049-4115-A692-8D63A059BFB8}" type="slidenum">
              <a:rPr lang="en-US" smtClean="0"/>
              <a:t>‹N›</a:t>
            </a:fld>
            <a:endParaRPr lang="en-US"/>
          </a:p>
        </p:txBody>
      </p:sp>
    </p:spTree>
    <p:extLst>
      <p:ext uri="{BB962C8B-B14F-4D97-AF65-F5344CB8AC3E}">
        <p14:creationId xmlns:p14="http://schemas.microsoft.com/office/powerpoint/2010/main" val="421661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it-IT"/>
              <a:t>Fare clic per modificare stile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smtClean="0"/>
              <a:t>3/6/26</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4.tiff"/><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6.tiff"/><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8.tiff"/></Relationships>
</file>

<file path=ppt/slides/_rels/slide15.xml.rels><?xml version="1.0" encoding="UTF-8" standalone="yes"?>
<Relationships xmlns="http://schemas.openxmlformats.org/package/2006/relationships"><Relationship Id="rId3" Type="http://schemas.openxmlformats.org/officeDocument/2006/relationships/hyperlink" Target="https://www.ofielcatolico.com.br/2015/12/o-concilio-ecumenico-de-trento-um-marco.html" TargetMode="External"/><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2.wdp"/><Relationship Id="rId7" Type="http://schemas.openxmlformats.org/officeDocument/2006/relationships/diagramColors" Target="../diagrams/colors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6.png"/><Relationship Id="rId7" Type="http://schemas.openxmlformats.org/officeDocument/2006/relationships/diagramData" Target="../diagrams/data2.xml"/><Relationship Id="rId2" Type="http://schemas.openxmlformats.org/officeDocument/2006/relationships/image" Target="../media/image21.png"/><Relationship Id="rId1" Type="http://schemas.openxmlformats.org/officeDocument/2006/relationships/slideLayout" Target="../slideLayouts/slideLayout2.xml"/><Relationship Id="rId6" Type="http://schemas.microsoft.com/office/2007/relationships/hdphoto" Target="../media/hdphoto1.wdp"/><Relationship Id="rId11" Type="http://schemas.microsoft.com/office/2007/relationships/diagramDrawing" Target="../diagrams/drawing2.xml"/><Relationship Id="rId5" Type="http://schemas.openxmlformats.org/officeDocument/2006/relationships/image" Target="../media/image2.png"/><Relationship Id="rId10" Type="http://schemas.openxmlformats.org/officeDocument/2006/relationships/diagramColors" Target="../diagrams/colors2.xml"/><Relationship Id="rId4" Type="http://schemas.microsoft.com/office/2007/relationships/hdphoto" Target="../media/hdphoto2.wdp"/><Relationship Id="rId9"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9.tiff"/></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0.tiff"/></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2.tiff"/></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4.tiff"/><Relationship Id="rId5" Type="http://schemas.openxmlformats.org/officeDocument/2006/relationships/image" Target="../media/image2.png"/><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5.jpeg"/><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9.tiff"/><Relationship Id="rId5" Type="http://schemas.microsoft.com/office/2007/relationships/hdphoto" Target="../media/hdphoto2.wdp"/><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tiff"/><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3.tiff"/><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28659E-412C-4600-B45E-BAE370BC2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unicipio illuminato di San Francisco">
            <a:extLst>
              <a:ext uri="{FF2B5EF4-FFF2-40B4-BE49-F238E27FC236}">
                <a16:creationId xmlns:a16="http://schemas.microsoft.com/office/drawing/2014/main" id="{8970FB95-B40C-90E2-7052-1222F262F36C}"/>
              </a:ext>
            </a:extLst>
          </p:cNvPr>
          <p:cNvPicPr>
            <a:picLocks noChangeAspect="1"/>
          </p:cNvPicPr>
          <p:nvPr/>
        </p:nvPicPr>
        <p:blipFill>
          <a:blip r:embed="rId2"/>
          <a:srcRect t="15730"/>
          <a:stretch>
            <a:fillRect/>
          </a:stretch>
        </p:blipFill>
        <p:spPr>
          <a:xfrm>
            <a:off x="20" y="10"/>
            <a:ext cx="12191980" cy="6857989"/>
          </a:xfrm>
          <a:prstGeom prst="rect">
            <a:avLst/>
          </a:prstGeom>
        </p:spPr>
      </p:pic>
      <p:sp>
        <p:nvSpPr>
          <p:cNvPr id="11" name="Rectangle 10">
            <a:extLst>
              <a:ext uri="{FF2B5EF4-FFF2-40B4-BE49-F238E27FC236}">
                <a16:creationId xmlns:a16="http://schemas.microsoft.com/office/drawing/2014/main" id="{AE95896B-6905-4618-A7DF-DED8A61FB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748BD8C-4984-4138-94CA-2DC5F39DC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p:cNvSpPr>
            <a:spLocks noGrp="1"/>
          </p:cNvSpPr>
          <p:nvPr>
            <p:ph type="ctrTitle"/>
          </p:nvPr>
        </p:nvSpPr>
        <p:spPr>
          <a:xfrm>
            <a:off x="1051560" y="1432223"/>
            <a:ext cx="9966960" cy="3035808"/>
          </a:xfrm>
        </p:spPr>
        <p:txBody>
          <a:bodyPr anchor="b">
            <a:normAutofit/>
          </a:bodyPr>
          <a:lstStyle/>
          <a:p>
            <a:r>
              <a:rPr lang="it-IT">
                <a:solidFill>
                  <a:srgbClr val="FFFFFF"/>
                </a:solidFill>
              </a:rPr>
              <a:t>Il concilio di trento</a:t>
            </a:r>
          </a:p>
        </p:txBody>
      </p:sp>
      <p:sp>
        <p:nvSpPr>
          <p:cNvPr id="3" name="Sottotitolo 2"/>
          <p:cNvSpPr>
            <a:spLocks noGrp="1"/>
          </p:cNvSpPr>
          <p:nvPr>
            <p:ph type="subTitle" idx="1"/>
          </p:nvPr>
        </p:nvSpPr>
        <p:spPr>
          <a:xfrm>
            <a:off x="1069848" y="4389120"/>
            <a:ext cx="7891272" cy="1069848"/>
          </a:xfrm>
        </p:spPr>
        <p:txBody>
          <a:bodyPr>
            <a:normAutofit/>
          </a:bodyPr>
          <a:lstStyle/>
          <a:p>
            <a:r>
              <a:rPr lang="it-IT">
                <a:solidFill>
                  <a:srgbClr val="FFFFFF"/>
                </a:solidFill>
              </a:rPr>
              <a:t>1545-1563</a:t>
            </a:r>
          </a:p>
          <a:p>
            <a:endParaRPr lang="it-IT">
              <a:solidFill>
                <a:srgbClr val="FFFFFF"/>
              </a:solidFill>
            </a:endParaRPr>
          </a:p>
        </p:txBody>
      </p:sp>
    </p:spTree>
    <p:extLst>
      <p:ext uri="{BB962C8B-B14F-4D97-AF65-F5344CB8AC3E}">
        <p14:creationId xmlns:p14="http://schemas.microsoft.com/office/powerpoint/2010/main" val="317252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12188656"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4" name="Immagine 3"/>
          <p:cNvPicPr>
            <a:picLocks noChangeAspect="1"/>
          </p:cNvPicPr>
          <p:nvPr/>
        </p:nvPicPr>
        <p:blipFill rotWithShape="1">
          <a:blip r:embed="rId5"/>
          <a:srcRect l="7829" r="1830"/>
          <a:stretch/>
        </p:blipFill>
        <p:spPr>
          <a:xfrm>
            <a:off x="3344" y="10"/>
            <a:ext cx="4646726" cy="6857990"/>
          </a:xfrm>
          <a:prstGeom prst="rect">
            <a:avLst/>
          </a:prstGeom>
        </p:spPr>
      </p:pic>
      <p:sp>
        <p:nvSpPr>
          <p:cNvPr id="2" name="Titolo 1"/>
          <p:cNvSpPr>
            <a:spLocks noGrp="1"/>
          </p:cNvSpPr>
          <p:nvPr>
            <p:ph type="title"/>
          </p:nvPr>
        </p:nvSpPr>
        <p:spPr>
          <a:xfrm>
            <a:off x="4970109" y="484632"/>
            <a:ext cx="6730277" cy="1609344"/>
          </a:xfrm>
          <a:ln>
            <a:noFill/>
          </a:ln>
        </p:spPr>
        <p:txBody>
          <a:bodyPr>
            <a:normAutofit/>
          </a:bodyPr>
          <a:lstStyle/>
          <a:p>
            <a:r>
              <a:rPr lang="it-IT" sz="4800" dirty="0"/>
              <a:t>Paolo III (1468-1549)</a:t>
            </a:r>
          </a:p>
        </p:txBody>
      </p:sp>
      <p:sp>
        <p:nvSpPr>
          <p:cNvPr id="3" name="Segnaposto contenuto 2"/>
          <p:cNvSpPr>
            <a:spLocks noGrp="1"/>
          </p:cNvSpPr>
          <p:nvPr>
            <p:ph idx="1"/>
          </p:nvPr>
        </p:nvSpPr>
        <p:spPr>
          <a:xfrm>
            <a:off x="4970109" y="2121408"/>
            <a:ext cx="6730276" cy="4050792"/>
          </a:xfrm>
        </p:spPr>
        <p:txBody>
          <a:bodyPr>
            <a:normAutofit/>
          </a:bodyPr>
          <a:lstStyle/>
          <a:p>
            <a:r>
              <a:rPr lang="it-IT" sz="1800" dirty="0"/>
              <a:t>Alessandro Farnese, fratello di Giulia, amante di Alessandro VI, ebbe il cappello cardinalizio a </a:t>
            </a:r>
            <a:r>
              <a:rPr lang="it-IT" sz="1800" dirty="0" err="1"/>
              <a:t>ventitrè</a:t>
            </a:r>
            <a:r>
              <a:rPr lang="it-IT" sz="1800" dirty="0"/>
              <a:t> anni (1493)</a:t>
            </a:r>
          </a:p>
          <a:p>
            <a:r>
              <a:rPr lang="it-IT" sz="1800" dirty="0"/>
              <a:t>Ebbe un’amante e quattro figli, ma intorno al 1515 (a circa </a:t>
            </a:r>
            <a:r>
              <a:rPr lang="it-IT" sz="1800" dirty="0" err="1"/>
              <a:t>quarantacinque-cinquant’anni</a:t>
            </a:r>
            <a:r>
              <a:rPr lang="it-IT" sz="1800" dirty="0"/>
              <a:t>) cambiò tenore di vita.</a:t>
            </a:r>
          </a:p>
          <a:p>
            <a:r>
              <a:rPr lang="it-IT" sz="1800" dirty="0"/>
              <a:t>All’epoca dell’elezione aveva già sessantasei anni, ma era un uomo di grande intelligenza e consapevole dei problemi della Chiesa.</a:t>
            </a:r>
          </a:p>
          <a:p>
            <a:endParaRPr lang="it-IT" sz="1800" dirty="0"/>
          </a:p>
        </p:txBody>
      </p:sp>
    </p:spTree>
    <p:extLst>
      <p:ext uri="{BB962C8B-B14F-4D97-AF65-F5344CB8AC3E}">
        <p14:creationId xmlns:p14="http://schemas.microsoft.com/office/powerpoint/2010/main" val="2193290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863AD45-F025-4500-8898-7DE237E4CB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45274" cy="6857999"/>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382280" y="484632"/>
            <a:ext cx="6743844" cy="1609344"/>
          </a:xfrm>
        </p:spPr>
        <p:txBody>
          <a:bodyPr>
            <a:normAutofit/>
          </a:bodyPr>
          <a:lstStyle/>
          <a:p>
            <a:r>
              <a:rPr lang="it-IT" sz="4800"/>
              <a:t>Paolo III</a:t>
            </a:r>
          </a:p>
        </p:txBody>
      </p:sp>
      <p:sp>
        <p:nvSpPr>
          <p:cNvPr id="3" name="Segnaposto contenuto 2"/>
          <p:cNvSpPr>
            <a:spLocks noGrp="1"/>
          </p:cNvSpPr>
          <p:nvPr>
            <p:ph idx="1"/>
          </p:nvPr>
        </p:nvSpPr>
        <p:spPr>
          <a:xfrm>
            <a:off x="382279" y="2121408"/>
            <a:ext cx="6743845" cy="4050792"/>
          </a:xfrm>
        </p:spPr>
        <p:txBody>
          <a:bodyPr>
            <a:normAutofit/>
          </a:bodyPr>
          <a:lstStyle/>
          <a:p>
            <a:r>
              <a:rPr lang="it-IT" sz="1800" dirty="0"/>
              <a:t>Adottò cinque importanti misure per la riforma della Chiesa:	</a:t>
            </a:r>
          </a:p>
          <a:p>
            <a:pPr marL="617220" lvl="1" indent="-342900">
              <a:buFont typeface="+mj-lt"/>
              <a:buAutoNum type="arabicPeriod"/>
            </a:pPr>
            <a:r>
              <a:rPr lang="it-IT" dirty="0"/>
              <a:t>Rinnovamento del collegio cardinalizio con l’inserimento di personalità favorevoli al rinnovamento come Gasparo Contarini, Giovanni Maria Ciocchi del Monte, Marcello Cervini, Gian Pietro Carafa, </a:t>
            </a:r>
            <a:r>
              <a:rPr lang="it-IT" u="sng" dirty="0"/>
              <a:t>John Fisher</a:t>
            </a:r>
            <a:r>
              <a:rPr lang="it-IT" dirty="0"/>
              <a:t>, Reginald Pole, Giovanni Morone.</a:t>
            </a:r>
          </a:p>
          <a:p>
            <a:pPr marL="617220" lvl="1" indent="-342900">
              <a:buFont typeface="+mj-lt"/>
              <a:buAutoNum type="arabicPeriod"/>
            </a:pPr>
            <a:r>
              <a:rPr lang="it-IT" dirty="0"/>
              <a:t>Inquisizione romana </a:t>
            </a:r>
          </a:p>
          <a:p>
            <a:pPr marL="617220" lvl="1" indent="-342900">
              <a:buFont typeface="+mj-lt"/>
              <a:buAutoNum type="arabicPeriod"/>
            </a:pPr>
            <a:r>
              <a:rPr lang="it-IT" i="1" dirty="0"/>
              <a:t>Consilium de </a:t>
            </a:r>
            <a:r>
              <a:rPr lang="it-IT" i="1" dirty="0" err="1"/>
              <a:t>emendanda</a:t>
            </a:r>
            <a:r>
              <a:rPr lang="it-IT" i="1" dirty="0"/>
              <a:t> ecclesia</a:t>
            </a:r>
          </a:p>
          <a:p>
            <a:pPr marL="617220" lvl="1" indent="-342900">
              <a:buFont typeface="+mj-lt"/>
              <a:buAutoNum type="arabicPeriod"/>
            </a:pPr>
            <a:r>
              <a:rPr lang="it-IT" dirty="0"/>
              <a:t>Riorganizzazione dei dicasteri finanziari della Curia (Dataria, Cancelleria, Camera Apostolica, Rota, Penitenzieria</a:t>
            </a:r>
          </a:p>
          <a:p>
            <a:pPr marL="617220" lvl="1" indent="-342900">
              <a:buFont typeface="+mj-lt"/>
              <a:buAutoNum type="arabicPeriod"/>
            </a:pPr>
            <a:r>
              <a:rPr lang="it-IT" dirty="0"/>
              <a:t>Rientro dei vescovi nelle loro diocesi di residenza</a:t>
            </a:r>
          </a:p>
          <a:p>
            <a:pPr marL="617220" lvl="1" indent="-342900">
              <a:buFont typeface="+mj-lt"/>
              <a:buAutoNum type="arabicPeriod"/>
            </a:pPr>
            <a:endParaRPr lang="it-IT" dirty="0"/>
          </a:p>
        </p:txBody>
      </p:sp>
      <p:pic>
        <p:nvPicPr>
          <p:cNvPr id="2050" name="Picture 2">
            <a:extLst>
              <a:ext uri="{FF2B5EF4-FFF2-40B4-BE49-F238E27FC236}">
                <a16:creationId xmlns:a16="http://schemas.microsoft.com/office/drawing/2014/main" id="{2F1226FE-96CD-A6D5-86F7-9A93932BD0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076" r="11746" b="3"/>
          <a:stretch>
            <a:fillRect/>
          </a:stretch>
        </p:blipFill>
        <p:spPr bwMode="auto">
          <a:xfrm>
            <a:off x="8203460" y="640080"/>
            <a:ext cx="3369177" cy="5280471"/>
          </a:xfrm>
          <a:prstGeom prst="rect">
            <a:avLst/>
          </a:prstGeom>
          <a:noFill/>
          <a:extLst>
            <a:ext uri="{909E8E84-426E-40DD-AFC4-6F175D3DCCD1}">
              <a14:hiddenFill xmlns:a14="http://schemas.microsoft.com/office/drawing/2010/main">
                <a:solidFill>
                  <a:srgbClr val="FFFFFF"/>
                </a:solidFill>
              </a14:hiddenFill>
            </a:ext>
          </a:extLst>
        </p:spPr>
      </p:pic>
      <p:grpSp>
        <p:nvGrpSpPr>
          <p:cNvPr id="2057" name="Group 2056">
            <a:extLst>
              <a:ext uri="{FF2B5EF4-FFF2-40B4-BE49-F238E27FC236}">
                <a16:creationId xmlns:a16="http://schemas.microsoft.com/office/drawing/2014/main" id="{639A5BF8-72C2-43E2-A19E-D54875260B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058" name="Oval 2057">
              <a:extLst>
                <a:ext uri="{FF2B5EF4-FFF2-40B4-BE49-F238E27FC236}">
                  <a16:creationId xmlns:a16="http://schemas.microsoft.com/office/drawing/2014/main" id="{892693D9-6EE8-42C4-B9CB-C347A34A56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59" name="Oval 2058">
              <a:extLst>
                <a:ext uri="{FF2B5EF4-FFF2-40B4-BE49-F238E27FC236}">
                  <a16:creationId xmlns:a16="http://schemas.microsoft.com/office/drawing/2014/main" id="{6EB50024-24B3-46AB-9E69-716EE18835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471022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6" name="Oval 15"/>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7" name="Oval 16"/>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7" name="Segnaposto contenuto 3"/>
          <p:cNvPicPr>
            <a:picLocks noChangeAspect="1"/>
          </p:cNvPicPr>
          <p:nvPr/>
        </p:nvPicPr>
        <p:blipFill>
          <a:blip r:embed="rId5"/>
          <a:stretch>
            <a:fillRect/>
          </a:stretch>
        </p:blipFill>
        <p:spPr>
          <a:xfrm>
            <a:off x="633999" y="1145776"/>
            <a:ext cx="6882269" cy="4576708"/>
          </a:xfrm>
          <a:prstGeom prst="rect">
            <a:avLst/>
          </a:prstGeom>
        </p:spPr>
      </p:pic>
      <p:sp>
        <p:nvSpPr>
          <p:cNvPr id="9" name="Content Placeholder 8"/>
          <p:cNvSpPr>
            <a:spLocks noGrp="1"/>
          </p:cNvSpPr>
          <p:nvPr>
            <p:ph idx="1"/>
          </p:nvPr>
        </p:nvSpPr>
        <p:spPr>
          <a:xfrm>
            <a:off x="8156351" y="2121408"/>
            <a:ext cx="3544034" cy="4050792"/>
          </a:xfrm>
        </p:spPr>
        <p:txBody>
          <a:bodyPr>
            <a:normAutofit/>
          </a:bodyPr>
          <a:lstStyle/>
          <a:p>
            <a:r>
              <a:rPr lang="en-US" sz="1600" dirty="0"/>
              <a:t>Sebastiano Ricci, </a:t>
            </a:r>
            <a:r>
              <a:rPr lang="en-US" sz="1600" i="1" dirty="0"/>
              <a:t>Papa Paolo III ha la </a:t>
            </a:r>
            <a:r>
              <a:rPr lang="en-US" sz="1600" i="1" dirty="0" err="1"/>
              <a:t>visione</a:t>
            </a:r>
            <a:r>
              <a:rPr lang="en-US" sz="1600" i="1" dirty="0"/>
              <a:t> del </a:t>
            </a:r>
            <a:r>
              <a:rPr lang="en-US" sz="1600" i="1" dirty="0" err="1"/>
              <a:t>Concilio</a:t>
            </a:r>
            <a:r>
              <a:rPr lang="en-US" sz="1600" i="1" dirty="0"/>
              <a:t> di Trento</a:t>
            </a:r>
            <a:r>
              <a:rPr lang="en-US" sz="1600" dirty="0"/>
              <a:t>. Olio </a:t>
            </a:r>
            <a:r>
              <a:rPr lang="en-US" sz="1600" dirty="0" err="1"/>
              <a:t>su</a:t>
            </a:r>
            <a:r>
              <a:rPr lang="en-US" sz="1600" dirty="0"/>
              <a:t> </a:t>
            </a:r>
            <a:r>
              <a:rPr lang="en-US" sz="1600" dirty="0" err="1"/>
              <a:t>tela</a:t>
            </a:r>
            <a:r>
              <a:rPr lang="en-US" sz="1600" dirty="0"/>
              <a:t>, 1687-1688. Piacenza, </a:t>
            </a:r>
            <a:r>
              <a:rPr lang="en-US" sz="1600" dirty="0" err="1"/>
              <a:t>Musei</a:t>
            </a:r>
            <a:r>
              <a:rPr lang="en-US" sz="1600" dirty="0"/>
              <a:t> </a:t>
            </a:r>
            <a:r>
              <a:rPr lang="en-US" sz="1600" dirty="0" err="1"/>
              <a:t>Civici</a:t>
            </a:r>
            <a:endParaRPr lang="en-US" sz="1600" dirty="0"/>
          </a:p>
        </p:txBody>
      </p:sp>
    </p:spTree>
    <p:extLst>
      <p:ext uri="{BB962C8B-B14F-4D97-AF65-F5344CB8AC3E}">
        <p14:creationId xmlns:p14="http://schemas.microsoft.com/office/powerpoint/2010/main" val="492586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6386284" y="484632"/>
            <a:ext cx="4741963" cy="1971964"/>
          </a:xfrm>
        </p:spPr>
        <p:txBody>
          <a:bodyPr>
            <a:normAutofit/>
          </a:bodyPr>
          <a:lstStyle/>
          <a:p>
            <a:r>
              <a:rPr lang="it-IT" sz="4400"/>
              <a:t>I tentativi di convocazione di un concilio</a:t>
            </a:r>
          </a:p>
        </p:txBody>
      </p:sp>
      <p:pic>
        <p:nvPicPr>
          <p:cNvPr id="3074" name="Picture 2" descr="undefined">
            <a:extLst>
              <a:ext uri="{FF2B5EF4-FFF2-40B4-BE49-F238E27FC236}">
                <a16:creationId xmlns:a16="http://schemas.microsoft.com/office/drawing/2014/main" id="{A561851B-C3A0-C4CE-D9A3-D4C4C98E05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10278"/>
          <a:stretch>
            <a:fillRect/>
          </a:stretch>
        </p:blipFill>
        <p:spPr bwMode="auto">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noFill/>
          <a:extLst>
            <a:ext uri="{909E8E84-426E-40DD-AFC4-6F175D3DCCD1}">
              <a14:hiddenFill xmlns:a14="http://schemas.microsoft.com/office/drawing/2010/main">
                <a:solidFill>
                  <a:srgbClr val="FFFFFF"/>
                </a:solidFill>
              </a14:hiddenFill>
            </a:ext>
          </a:extLst>
        </p:spPr>
      </p:pic>
      <p:sp>
        <p:nvSpPr>
          <p:cNvPr id="3081" name="Freeform: Shape 3080">
            <a:extLst>
              <a:ext uri="{FF2B5EF4-FFF2-40B4-BE49-F238E27FC236}">
                <a16:creationId xmlns:a16="http://schemas.microsoft.com/office/drawing/2014/main" id="{0060CE1A-A2ED-43AC-857D-05822177F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598"/>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3" name="Segnaposto contenuto 2"/>
          <p:cNvSpPr>
            <a:spLocks noGrp="1"/>
          </p:cNvSpPr>
          <p:nvPr>
            <p:ph idx="1"/>
          </p:nvPr>
        </p:nvSpPr>
        <p:spPr>
          <a:xfrm>
            <a:off x="6386286" y="2456596"/>
            <a:ext cx="4741962" cy="3715603"/>
          </a:xfrm>
        </p:spPr>
        <p:txBody>
          <a:bodyPr>
            <a:normAutofit/>
          </a:bodyPr>
          <a:lstStyle/>
          <a:p>
            <a:r>
              <a:rPr lang="it-IT" sz="1500" dirty="0"/>
              <a:t>Mantova, 1537</a:t>
            </a:r>
          </a:p>
          <a:p>
            <a:r>
              <a:rPr lang="it-IT" sz="1500" dirty="0"/>
              <a:t>Trento, 1542</a:t>
            </a:r>
          </a:p>
          <a:p>
            <a:r>
              <a:rPr lang="it-IT" sz="1500" dirty="0"/>
              <a:t>Trento, 1545</a:t>
            </a:r>
          </a:p>
          <a:p>
            <a:r>
              <a:rPr lang="it-IT" sz="1500" dirty="0"/>
              <a:t>Il concilio si apre il 13 dicembre 1545 alla presenza di 31 persone, più i tre cardinali legati Del Monte, Cervini e </a:t>
            </a:r>
            <a:r>
              <a:rPr lang="it-IT" sz="1500" u="sng" dirty="0"/>
              <a:t>Reginald Pole</a:t>
            </a:r>
            <a:r>
              <a:rPr lang="it-IT" sz="1500" dirty="0"/>
              <a:t>.</a:t>
            </a:r>
          </a:p>
          <a:p>
            <a:r>
              <a:rPr lang="it-IT" sz="1500" dirty="0"/>
              <a:t>Quattro obiettivi:</a:t>
            </a:r>
          </a:p>
          <a:p>
            <a:pPr lvl="1"/>
            <a:r>
              <a:rPr lang="it-IT" sz="1500" dirty="0"/>
              <a:t>estinguere l’eresia</a:t>
            </a:r>
          </a:p>
          <a:p>
            <a:pPr lvl="1"/>
            <a:r>
              <a:rPr lang="it-IT" sz="1500" dirty="0"/>
              <a:t>riformare la Chiesa</a:t>
            </a:r>
          </a:p>
          <a:p>
            <a:pPr lvl="1"/>
            <a:r>
              <a:rPr lang="it-IT" sz="1500" dirty="0"/>
              <a:t>riportare l’unità tra i cristiani</a:t>
            </a:r>
          </a:p>
          <a:p>
            <a:pPr lvl="1"/>
            <a:r>
              <a:rPr lang="it-IT" sz="1500" dirty="0"/>
              <a:t>trovare un accordo tra i principi cristiani per far fronte al pericolo turco</a:t>
            </a:r>
          </a:p>
        </p:txBody>
      </p:sp>
      <p:grpSp>
        <p:nvGrpSpPr>
          <p:cNvPr id="3083" name="Group 3082">
            <a:extLst>
              <a:ext uri="{FF2B5EF4-FFF2-40B4-BE49-F238E27FC236}">
                <a16:creationId xmlns:a16="http://schemas.microsoft.com/office/drawing/2014/main" id="{D68B9961-F007-40D1-AF51-61B6DE5106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084" name="Oval 3083">
              <a:extLst>
                <a:ext uri="{FF2B5EF4-FFF2-40B4-BE49-F238E27FC236}">
                  <a16:creationId xmlns:a16="http://schemas.microsoft.com/office/drawing/2014/main" id="{E9FDF494-C7FB-47DF-BD39-1F65FA550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it-IT"/>
            </a:p>
          </p:txBody>
        </p:sp>
        <p:sp>
          <p:nvSpPr>
            <p:cNvPr id="3085" name="Oval 3084">
              <a:extLst>
                <a:ext uri="{FF2B5EF4-FFF2-40B4-BE49-F238E27FC236}">
                  <a16:creationId xmlns:a16="http://schemas.microsoft.com/office/drawing/2014/main" id="{3A822E1C-4C1A-4BEE-B19C-0FFB2D57B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it-IT"/>
            </a:p>
          </p:txBody>
        </p:sp>
      </p:grpSp>
    </p:spTree>
    <p:extLst>
      <p:ext uri="{BB962C8B-B14F-4D97-AF65-F5344CB8AC3E}">
        <p14:creationId xmlns:p14="http://schemas.microsoft.com/office/powerpoint/2010/main" val="1414357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CF043BA-0C52-4068-BCF5-2B2D89BA9D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Segnaposto contenuto 3"/>
          <p:cNvPicPr>
            <a:picLocks noChangeAspect="1"/>
          </p:cNvPicPr>
          <p:nvPr/>
        </p:nvPicPr>
        <p:blipFill>
          <a:blip r:embed="rId4"/>
          <a:srcRect l="18971" r="10581"/>
          <a:stretch>
            <a:fillRect/>
          </a:stretch>
        </p:blipFill>
        <p:spPr>
          <a:xfrm>
            <a:off x="3343" y="10"/>
            <a:ext cx="7548923" cy="6857990"/>
          </a:xfrm>
          <a:prstGeom prst="rect">
            <a:avLst/>
          </a:prstGeom>
        </p:spPr>
      </p:pic>
      <p:sp>
        <p:nvSpPr>
          <p:cNvPr id="9" name="Content Placeholder 8"/>
          <p:cNvSpPr>
            <a:spLocks noGrp="1"/>
          </p:cNvSpPr>
          <p:nvPr>
            <p:ph idx="1"/>
          </p:nvPr>
        </p:nvSpPr>
        <p:spPr>
          <a:xfrm>
            <a:off x="7883611" y="2121408"/>
            <a:ext cx="3816774" cy="4050792"/>
          </a:xfrm>
        </p:spPr>
        <p:txBody>
          <a:bodyPr>
            <a:normAutofit/>
          </a:bodyPr>
          <a:lstStyle/>
          <a:p>
            <a:r>
              <a:rPr lang="it-IT" sz="1600" i="1" dirty="0"/>
              <a:t>Congregazione generale del Concilio nella chiesa di S. Maria Maggiore, </a:t>
            </a:r>
            <a:r>
              <a:rPr lang="it-IT" sz="1600" dirty="0"/>
              <a:t>Museo del Palazzo del Buonconsiglio, Trento.</a:t>
            </a:r>
          </a:p>
          <a:p>
            <a:endParaRPr lang="en-US" sz="1600" dirty="0"/>
          </a:p>
        </p:txBody>
      </p:sp>
      <p:grpSp>
        <p:nvGrpSpPr>
          <p:cNvPr id="24" name="Group 23">
            <a:extLst>
              <a:ext uri="{FF2B5EF4-FFF2-40B4-BE49-F238E27FC236}">
                <a16:creationId xmlns:a16="http://schemas.microsoft.com/office/drawing/2014/main" id="{789ACCC8-A635-400E-B9C0-AD9CA57109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5" name="Oval 24">
              <a:extLst>
                <a:ext uri="{FF2B5EF4-FFF2-40B4-BE49-F238E27FC236}">
                  <a16:creationId xmlns:a16="http://schemas.microsoft.com/office/drawing/2014/main" id="{CBC21CEB-233C-4B50-8CCA-829AD0428F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6" name="Oval 25">
              <a:extLst>
                <a:ext uri="{FF2B5EF4-FFF2-40B4-BE49-F238E27FC236}">
                  <a16:creationId xmlns:a16="http://schemas.microsoft.com/office/drawing/2014/main" id="{F3DF2D74-CD63-49A8-A93B-9DA2F59511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655128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069848" y="484632"/>
            <a:ext cx="10058400" cy="1609344"/>
          </a:xfrm>
        </p:spPr>
        <p:txBody>
          <a:bodyPr>
            <a:normAutofit/>
          </a:bodyPr>
          <a:lstStyle/>
          <a:p>
            <a:r>
              <a:rPr lang="it-IT"/>
              <a:t>organizzazione del concilio</a:t>
            </a:r>
          </a:p>
        </p:txBody>
      </p:sp>
      <p:sp>
        <p:nvSpPr>
          <p:cNvPr id="3" name="Segnaposto contenuto 2"/>
          <p:cNvSpPr>
            <a:spLocks noGrp="1"/>
          </p:cNvSpPr>
          <p:nvPr>
            <p:ph idx="1"/>
          </p:nvPr>
        </p:nvSpPr>
        <p:spPr>
          <a:xfrm>
            <a:off x="1069848" y="2121408"/>
            <a:ext cx="4759452" cy="4050792"/>
          </a:xfrm>
        </p:spPr>
        <p:txBody>
          <a:bodyPr>
            <a:normAutofit/>
          </a:bodyPr>
          <a:lstStyle/>
          <a:p>
            <a:r>
              <a:rPr lang="it-IT" sz="1500"/>
              <a:t>Modalità dei lavori: </a:t>
            </a:r>
          </a:p>
          <a:p>
            <a:pPr lvl="1"/>
            <a:r>
              <a:rPr lang="it-IT" sz="1500"/>
              <a:t>presidenza dei legati papali, che stabilivano l’ordine del giorno</a:t>
            </a:r>
          </a:p>
          <a:p>
            <a:pPr lvl="1"/>
            <a:r>
              <a:rPr lang="it-IT" sz="1500"/>
              <a:t>questioni dottrinali e disciplinari dovevano essere affrontate insieme</a:t>
            </a:r>
          </a:p>
          <a:p>
            <a:pPr lvl="1"/>
            <a:r>
              <a:rPr lang="it-IT" sz="1500"/>
              <a:t>votazioni </a:t>
            </a:r>
            <a:r>
              <a:rPr lang="it-IT" sz="1500" i="1"/>
              <a:t>pro capite </a:t>
            </a:r>
            <a:r>
              <a:rPr lang="it-IT" sz="1500"/>
              <a:t>ma i membri non potevano delegare dei procuratori; il voto dei rappresentanti degli ordini mendicanti e degli abati valeva 1/3.</a:t>
            </a:r>
          </a:p>
          <a:p>
            <a:r>
              <a:rPr lang="it-IT" sz="1500"/>
              <a:t>Il concilio durò 18 anni ed ebbe tre sessioni:</a:t>
            </a:r>
          </a:p>
          <a:p>
            <a:pPr lvl="1"/>
            <a:r>
              <a:rPr lang="it-IT" sz="1500"/>
              <a:t>1545-1549, sotto Paolo III (con momentanea traslazione a Bologna)</a:t>
            </a:r>
          </a:p>
          <a:p>
            <a:pPr lvl="1"/>
            <a:r>
              <a:rPr lang="it-IT" sz="1500"/>
              <a:t>1551-1552, sotto Giulio III</a:t>
            </a:r>
          </a:p>
          <a:p>
            <a:pPr lvl="1"/>
            <a:r>
              <a:rPr lang="it-IT" sz="1500"/>
              <a:t>1562-1563, sotto Pio IV</a:t>
            </a:r>
          </a:p>
          <a:p>
            <a:endParaRPr lang="it-IT" sz="1500"/>
          </a:p>
          <a:p>
            <a:endParaRPr lang="it-IT" sz="1500"/>
          </a:p>
        </p:txBody>
      </p:sp>
      <p:pic>
        <p:nvPicPr>
          <p:cNvPr id="16" name="Picture 4" descr="Immagine che contiene vestiti, persona, pubblico, sala&#10;&#10;Descrizione generata automaticamente">
            <a:extLst>
              <a:ext uri="{FF2B5EF4-FFF2-40B4-BE49-F238E27FC236}">
                <a16:creationId xmlns:a16="http://schemas.microsoft.com/office/drawing/2014/main" id="{40848561-BF5B-FB23-E439-CFD033F06AE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0837" r="13215" b="2"/>
          <a:stretch>
            <a:fillRect/>
          </a:stretch>
        </p:blipFill>
        <p:spPr>
          <a:xfrm>
            <a:off x="6361113" y="2193036"/>
            <a:ext cx="4773168" cy="3980688"/>
          </a:xfrm>
          <a:prstGeom prst="rect">
            <a:avLst/>
          </a:prstGeom>
        </p:spPr>
      </p:pic>
      <p:sp>
        <p:nvSpPr>
          <p:cNvPr id="4" name="CasellaDiTesto 3">
            <a:extLst>
              <a:ext uri="{FF2B5EF4-FFF2-40B4-BE49-F238E27FC236}">
                <a16:creationId xmlns:a16="http://schemas.microsoft.com/office/drawing/2014/main" id="{E5FE757F-C8F8-B9EA-E29A-D24CE97D42A6}"/>
              </a:ext>
            </a:extLst>
          </p:cNvPr>
          <p:cNvSpPr txBox="1"/>
          <p:nvPr/>
        </p:nvSpPr>
        <p:spPr>
          <a:xfrm>
            <a:off x="7929558" y="5973669"/>
            <a:ext cx="3204723" cy="200055"/>
          </a:xfrm>
          <a:prstGeom prst="rect">
            <a:avLst/>
          </a:prstGeom>
          <a:solidFill>
            <a:srgbClr val="000000"/>
          </a:solidFill>
        </p:spPr>
        <p:txBody>
          <a:bodyPr wrap="none" rtlCol="0">
            <a:spAutoFit/>
          </a:bodyPr>
          <a:lstStyle/>
          <a:p>
            <a:pPr algn="r">
              <a:spcAft>
                <a:spcPts val="600"/>
              </a:spcAft>
            </a:pPr>
            <a:r>
              <a:rPr lang="it-IT" sz="700">
                <a:solidFill>
                  <a:srgbClr val="FFFFFF"/>
                </a:solidFill>
                <a:hlinkClick r:id="rId3" tooltip="https://www.ofielcatolico.com.br/2015/12/o-concilio-ecumenico-de-trento-um-marco.html">
                  <a:extLst>
                    <a:ext uri="{A12FA001-AC4F-418D-AE19-62706E023703}">
                      <ahyp:hlinkClr xmlns:ahyp="http://schemas.microsoft.com/office/drawing/2018/hyperlinkcolor" val="tx"/>
                    </a:ext>
                  </a:extLst>
                </a:hlinkClick>
              </a:rPr>
              <a:t>Questa foto</a:t>
            </a:r>
            <a:r>
              <a:rPr lang="it-IT" sz="700">
                <a:solidFill>
                  <a:srgbClr val="FFFFFF"/>
                </a:solidFill>
              </a:rPr>
              <a:t> di Autore sconosciuto è concesso in licenza da </a:t>
            </a:r>
            <a:r>
              <a:rPr lang="it-IT"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it-IT" sz="700">
              <a:solidFill>
                <a:srgbClr val="FFFFFF"/>
              </a:solidFill>
            </a:endParaRPr>
          </a:p>
        </p:txBody>
      </p:sp>
    </p:spTree>
    <p:extLst>
      <p:ext uri="{BB962C8B-B14F-4D97-AF65-F5344CB8AC3E}">
        <p14:creationId xmlns:p14="http://schemas.microsoft.com/office/powerpoint/2010/main" val="1878643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069848" y="484632"/>
            <a:ext cx="10058400" cy="1609344"/>
          </a:xfrm>
        </p:spPr>
        <p:txBody>
          <a:bodyPr>
            <a:normAutofit/>
          </a:bodyPr>
          <a:lstStyle/>
          <a:p>
            <a:r>
              <a:rPr lang="it-IT"/>
              <a:t>il primo periodo</a:t>
            </a:r>
            <a:endParaRPr lang="it-IT" dirty="0"/>
          </a:p>
        </p:txBody>
      </p:sp>
      <p:sp>
        <p:nvSpPr>
          <p:cNvPr id="11" name="Rectangle 8">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Segnaposto contenuto 2">
            <a:extLst>
              <a:ext uri="{FF2B5EF4-FFF2-40B4-BE49-F238E27FC236}">
                <a16:creationId xmlns:a16="http://schemas.microsoft.com/office/drawing/2014/main" id="{A84F22B2-2F20-206A-0B28-74832C36BD59}"/>
              </a:ext>
            </a:extLst>
          </p:cNvPr>
          <p:cNvGraphicFramePr>
            <a:graphicFrameLocks noGrp="1"/>
          </p:cNvGraphicFramePr>
          <p:nvPr>
            <p:ph idx="1"/>
            <p:extLst>
              <p:ext uri="{D42A27DB-BD31-4B8C-83A1-F6EECF244321}">
                <p14:modId xmlns:p14="http://schemas.microsoft.com/office/powerpoint/2010/main" val="971871211"/>
              </p:ext>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51901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3E2FE9-FAF3-450E-861A-54D0A8CFB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1069848" y="4588335"/>
            <a:ext cx="10058400" cy="1609344"/>
          </a:xfrm>
        </p:spPr>
        <p:txBody>
          <a:bodyPr>
            <a:normAutofit/>
          </a:bodyPr>
          <a:lstStyle/>
          <a:p>
            <a:r>
              <a:rPr lang="it-IT" dirty="0"/>
              <a:t>Un’idea organica</a:t>
            </a:r>
          </a:p>
        </p:txBody>
      </p:sp>
      <p:sp>
        <p:nvSpPr>
          <p:cNvPr id="3" name="Segnaposto contenuto 2"/>
          <p:cNvSpPr>
            <a:spLocks noGrp="1"/>
          </p:cNvSpPr>
          <p:nvPr>
            <p:ph idx="1"/>
          </p:nvPr>
        </p:nvSpPr>
        <p:spPr>
          <a:xfrm>
            <a:off x="1069848" y="643467"/>
            <a:ext cx="10058400" cy="3463351"/>
          </a:xfrm>
        </p:spPr>
        <p:txBody>
          <a:bodyPr anchor="b">
            <a:normAutofit/>
          </a:bodyPr>
          <a:lstStyle/>
          <a:p>
            <a:r>
              <a:rPr lang="it-IT" dirty="0"/>
              <a:t>«Alla questione delle fonti della rivelazione, fa seguito la tematica del peccato originale, vale a dire la considerazione dell’attuale situazione storica dell’uomo. Da qui si passa coerentemente al tema della sua riabilitazione (la “giustificazione”) ovvero alla dottrina della redenzione, per trattare infine del dono della grazia che si realizza nel tempo mediante i sacramenti. Si tratta, come si vede, d’una particolare scelta e successione logica e di argomenti che obbedisce all’esigenza di offrire alla cattolicità una base di fede sicura, guadagnata per opposizione alle tesi dei “novatori” giudicate inaccettabili » (Buzzi, 20-21).</a:t>
            </a:r>
          </a:p>
          <a:p>
            <a:endParaRPr lang="it-IT" dirty="0"/>
          </a:p>
        </p:txBody>
      </p:sp>
      <p:sp>
        <p:nvSpPr>
          <p:cNvPr id="10" name="Rectangle 9">
            <a:extLst>
              <a:ext uri="{FF2B5EF4-FFF2-40B4-BE49-F238E27FC236}">
                <a16:creationId xmlns:a16="http://schemas.microsoft.com/office/drawing/2014/main" id="{B4CD5EDE-D3EC-49C1-9A9B-88C47606DB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4431215"/>
            <a:ext cx="10058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C33E4ED5-D66B-4F39-9509-117636F0BD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8573AAF9-111A-4C2F-A36D-746158924E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1809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olo 1"/>
          <p:cNvSpPr>
            <a:spLocks noGrp="1"/>
          </p:cNvSpPr>
          <p:nvPr>
            <p:ph type="title"/>
          </p:nvPr>
        </p:nvSpPr>
        <p:spPr>
          <a:xfrm>
            <a:off x="643468" y="643466"/>
            <a:ext cx="3686312" cy="5528734"/>
          </a:xfrm>
        </p:spPr>
        <p:txBody>
          <a:bodyPr>
            <a:normAutofit/>
          </a:bodyPr>
          <a:lstStyle/>
          <a:p>
            <a:pPr algn="r"/>
            <a:r>
              <a:rPr lang="it-IT" sz="4800">
                <a:solidFill>
                  <a:srgbClr val="FFFFFF"/>
                </a:solidFill>
              </a:rPr>
              <a:t>il conflitto tra carlo v e paolo iii</a:t>
            </a:r>
          </a:p>
        </p:txBody>
      </p:sp>
      <p:sp>
        <p:nvSpPr>
          <p:cNvPr id="3" name="Segnaposto contenuto 2"/>
          <p:cNvSpPr>
            <a:spLocks noGrp="1"/>
          </p:cNvSpPr>
          <p:nvPr>
            <p:ph idx="1"/>
          </p:nvPr>
        </p:nvSpPr>
        <p:spPr>
          <a:xfrm>
            <a:off x="5053780" y="599768"/>
            <a:ext cx="6074467" cy="5572432"/>
          </a:xfrm>
        </p:spPr>
        <p:txBody>
          <a:bodyPr anchor="ctr">
            <a:normAutofit/>
          </a:bodyPr>
          <a:lstStyle/>
          <a:p>
            <a:r>
              <a:rPr lang="it-IT" sz="1900"/>
              <a:t>L’imperatore stava per avere la meglio sulla Lega di Smalcalda (</a:t>
            </a:r>
            <a:r>
              <a:rPr lang="it-IT" sz="1900" err="1"/>
              <a:t>Muehlberg</a:t>
            </a:r>
            <a:r>
              <a:rPr lang="it-IT" sz="1900"/>
              <a:t> 1547)</a:t>
            </a:r>
          </a:p>
          <a:p>
            <a:r>
              <a:rPr lang="it-IT" sz="1900"/>
              <a:t>Muoiono Francesco I di Francia e Enrico VIII d’Inghilterra</a:t>
            </a:r>
          </a:p>
          <a:p>
            <a:r>
              <a:rPr lang="it-IT" sz="1900"/>
              <a:t>Paolo III ritira il contingente pontificio inviato a sostegno di Carlo V</a:t>
            </a:r>
          </a:p>
          <a:p>
            <a:r>
              <a:rPr lang="it-IT" sz="1900"/>
              <a:t>La Curia romana medita di trasferire il Concilio altrove</a:t>
            </a:r>
          </a:p>
          <a:p>
            <a:r>
              <a:rPr lang="it-IT" sz="1900"/>
              <a:t>Epidemia di tifo a Trento</a:t>
            </a:r>
          </a:p>
          <a:p>
            <a:r>
              <a:rPr lang="it-IT" sz="1900"/>
              <a:t>Trasferimento del Concilio a Bologna (marzo 1547)</a:t>
            </a:r>
          </a:p>
          <a:p>
            <a:r>
              <a:rPr lang="it-IT" sz="1900"/>
              <a:t>Carlo V decide di muoversi autonomamente per risolvere le questioni religiose dell’Impero: </a:t>
            </a:r>
            <a:r>
              <a:rPr lang="it-IT" sz="1900" i="1"/>
              <a:t>Interim</a:t>
            </a:r>
            <a:r>
              <a:rPr lang="it-IT" sz="1900"/>
              <a:t> di Augusta 1548.</a:t>
            </a:r>
          </a:p>
          <a:p>
            <a:r>
              <a:rPr lang="it-IT" sz="1900"/>
              <a:t>10 settembre 1547: assassinio di Pier Luigi Farnese (figlio del papa) e occupazione della città di Piacenza da parte delle truppe imperiali</a:t>
            </a:r>
          </a:p>
          <a:p>
            <a:endParaRPr lang="it-IT" sz="1900"/>
          </a:p>
        </p:txBody>
      </p:sp>
      <p:sp>
        <p:nvSpPr>
          <p:cNvPr id="12" name="Oval 11">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45371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0" name="Group 9">
            <a:extLst>
              <a:ext uri="{FF2B5EF4-FFF2-40B4-BE49-F238E27FC236}">
                <a16:creationId xmlns:a16="http://schemas.microsoft.com/office/drawing/2014/main" id="{E799C3D5-7D55-4046-808C-F290F456D6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1035" y="1679569"/>
            <a:ext cx="3498864" cy="3498858"/>
            <a:chOff x="1061035" y="1679569"/>
            <a:chExt cx="3498864" cy="3498858"/>
          </a:xfrm>
        </p:grpSpPr>
        <p:sp>
          <p:nvSpPr>
            <p:cNvPr id="11" name="Oval 10">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olo 1"/>
          <p:cNvSpPr>
            <a:spLocks noGrp="1"/>
          </p:cNvSpPr>
          <p:nvPr>
            <p:ph type="title"/>
          </p:nvPr>
        </p:nvSpPr>
        <p:spPr>
          <a:xfrm>
            <a:off x="1490145" y="2376862"/>
            <a:ext cx="2640646" cy="2104273"/>
          </a:xfrm>
          <a:noFill/>
        </p:spPr>
        <p:txBody>
          <a:bodyPr>
            <a:normAutofit/>
          </a:bodyPr>
          <a:lstStyle/>
          <a:p>
            <a:pPr algn="ctr"/>
            <a:r>
              <a:rPr lang="it-IT" sz="3000">
                <a:solidFill>
                  <a:srgbClr val="FFFFFF"/>
                </a:solidFill>
              </a:rPr>
              <a:t>Hubert Jedin:</a:t>
            </a:r>
          </a:p>
        </p:txBody>
      </p:sp>
      <p:sp>
        <p:nvSpPr>
          <p:cNvPr id="14" name="Rectangle 13">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3" name="Segnaposto contenuto 2"/>
          <p:cNvSpPr>
            <a:spLocks noGrp="1"/>
          </p:cNvSpPr>
          <p:nvPr>
            <p:ph idx="1"/>
          </p:nvPr>
        </p:nvSpPr>
        <p:spPr>
          <a:xfrm>
            <a:off x="6081089" y="725394"/>
            <a:ext cx="5142658" cy="5407212"/>
          </a:xfrm>
        </p:spPr>
        <p:txBody>
          <a:bodyPr anchor="ctr">
            <a:normAutofit/>
          </a:bodyPr>
          <a:lstStyle/>
          <a:p>
            <a:r>
              <a:rPr lang="it-IT" dirty="0"/>
              <a:t>«le due parti continuarono a cercare di evitare una rottura completa. Il papa lasciò che il concilio bolognese trattasse, ma non pubblicasse alcun decreto; l’imperatore diede alla Chiesa dell’impero un assetto provvisorio, senza la collaborazione diretta del pontefice, ma con la sua tacita tolleranza» </a:t>
            </a:r>
          </a:p>
        </p:txBody>
      </p:sp>
    </p:spTree>
    <p:extLst>
      <p:ext uri="{BB962C8B-B14F-4D97-AF65-F5344CB8AC3E}">
        <p14:creationId xmlns:p14="http://schemas.microsoft.com/office/powerpoint/2010/main" val="1063369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olonne bianche">
            <a:extLst>
              <a:ext uri="{FF2B5EF4-FFF2-40B4-BE49-F238E27FC236}">
                <a16:creationId xmlns:a16="http://schemas.microsoft.com/office/drawing/2014/main" id="{0C4DF68A-B3A0-9B38-BFCE-9E7BFEBDD3B8}"/>
              </a:ext>
            </a:extLst>
          </p:cNvPr>
          <p:cNvPicPr>
            <a:picLocks noChangeAspect="1"/>
          </p:cNvPicPr>
          <p:nvPr/>
        </p:nvPicPr>
        <p:blipFill>
          <a:blip r:embed="rId2"/>
          <a:srcRect t="15730"/>
          <a:stretch>
            <a:fillRect/>
          </a:stretch>
        </p:blipFill>
        <p:spPr>
          <a:xfrm>
            <a:off x="20" y="10"/>
            <a:ext cx="12191980" cy="6857989"/>
          </a:xfrm>
          <a:prstGeom prst="rect">
            <a:avLst/>
          </a:prstGeom>
        </p:spPr>
      </p:pic>
      <p:sp>
        <p:nvSpPr>
          <p:cNvPr id="9" name="Rectangle 8">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1069848" y="484632"/>
            <a:ext cx="10058400" cy="1609344"/>
          </a:xfrm>
        </p:spPr>
        <p:txBody>
          <a:bodyPr anchor="ctr">
            <a:normAutofit/>
          </a:bodyPr>
          <a:lstStyle/>
          <a:p>
            <a:r>
              <a:rPr lang="it-IT">
                <a:solidFill>
                  <a:schemeClr val="tx1"/>
                </a:solidFill>
              </a:rPr>
              <a:t>La convocazione del concilio</a:t>
            </a:r>
          </a:p>
        </p:txBody>
      </p:sp>
      <p:sp>
        <p:nvSpPr>
          <p:cNvPr id="3" name="Segnaposto contenuto 2"/>
          <p:cNvSpPr>
            <a:spLocks noGrp="1"/>
          </p:cNvSpPr>
          <p:nvPr>
            <p:ph idx="1"/>
          </p:nvPr>
        </p:nvSpPr>
        <p:spPr>
          <a:xfrm>
            <a:off x="1069848" y="2121408"/>
            <a:ext cx="10058400" cy="4050792"/>
          </a:xfrm>
        </p:spPr>
        <p:txBody>
          <a:bodyPr>
            <a:normAutofit/>
          </a:bodyPr>
          <a:lstStyle/>
          <a:p>
            <a:r>
              <a:rPr lang="it-IT" sz="1700" err="1"/>
              <a:t>Benchè</a:t>
            </a:r>
            <a:r>
              <a:rPr lang="it-IT" sz="1700"/>
              <a:t> a lungo richiesto, il concilio generale fu convocato più di vent’anni dopo lo scoppio della crisi luterana: per quali motivi?</a:t>
            </a:r>
          </a:p>
          <a:p>
            <a:pPr lvl="1"/>
            <a:r>
              <a:rPr lang="it-IT" sz="1700"/>
              <a:t>differente idea di concilio tra riformatori e curia romana</a:t>
            </a:r>
          </a:p>
          <a:p>
            <a:pPr lvl="2"/>
            <a:r>
              <a:rPr lang="it-IT" sz="1700"/>
              <a:t>per Roma il concilio doveva essere convocato e guidato dal papa</a:t>
            </a:r>
          </a:p>
          <a:p>
            <a:pPr lvl="2"/>
            <a:r>
              <a:rPr lang="it-IT" sz="1700"/>
              <a:t>per i tedeschi, il concilio avrebbe dovuto essere </a:t>
            </a:r>
            <a:r>
              <a:rPr lang="it-IT" sz="1700" i="1"/>
              <a:t>libero, cristiano e in terra tedesca</a:t>
            </a:r>
            <a:r>
              <a:rPr lang="it-IT" sz="1700"/>
              <a:t> </a:t>
            </a:r>
          </a:p>
          <a:p>
            <a:pPr lvl="1"/>
            <a:r>
              <a:rPr lang="it-IT" sz="1700"/>
              <a:t>Il problema è, ancora una volta, l’ecclesiologia conciliarista</a:t>
            </a:r>
          </a:p>
          <a:p>
            <a:r>
              <a:rPr lang="it-IT" sz="1700"/>
              <a:t>Il papato, fino a Paolo III, manca dell’autorevolezza necessaria per compiere un passo di questa portata, perché non ha ancora aderito al rinnovamento in atto nella Chiesa</a:t>
            </a:r>
          </a:p>
          <a:p>
            <a:r>
              <a:rPr lang="it-IT" sz="1700"/>
              <a:t>I papi di questo periodo:</a:t>
            </a:r>
          </a:p>
          <a:p>
            <a:pPr lvl="1"/>
            <a:r>
              <a:rPr lang="it-IT" sz="1700"/>
              <a:t>Leone X</a:t>
            </a:r>
          </a:p>
          <a:p>
            <a:pPr lvl="1"/>
            <a:r>
              <a:rPr lang="it-IT" sz="1700"/>
              <a:t>Adriano VI</a:t>
            </a:r>
          </a:p>
          <a:p>
            <a:pPr lvl="1"/>
            <a:r>
              <a:rPr lang="it-IT" sz="1700"/>
              <a:t>Clemente VII</a:t>
            </a:r>
          </a:p>
        </p:txBody>
      </p:sp>
      <p:grpSp>
        <p:nvGrpSpPr>
          <p:cNvPr id="13" name="Group 12">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4" name="Oval 13">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6357789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6386284" y="484632"/>
            <a:ext cx="4741963" cy="1971964"/>
          </a:xfrm>
        </p:spPr>
        <p:txBody>
          <a:bodyPr>
            <a:normAutofit/>
          </a:bodyPr>
          <a:lstStyle/>
          <a:p>
            <a:r>
              <a:rPr lang="it-IT" sz="4800"/>
              <a:t>il concilio a bologna</a:t>
            </a:r>
          </a:p>
        </p:txBody>
      </p:sp>
      <p:pic>
        <p:nvPicPr>
          <p:cNvPr id="4098" name="Picture 2" descr="Foto">
            <a:extLst>
              <a:ext uri="{FF2B5EF4-FFF2-40B4-BE49-F238E27FC236}">
                <a16:creationId xmlns:a16="http://schemas.microsoft.com/office/drawing/2014/main" id="{E433975C-6DDB-3586-D7A7-59EC366943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791" r="5102"/>
          <a:stretch>
            <a:fillRect/>
          </a:stretch>
        </p:blipFill>
        <p:spPr bwMode="auto">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noFill/>
          <a:extLst>
            <a:ext uri="{909E8E84-426E-40DD-AFC4-6F175D3DCCD1}">
              <a14:hiddenFill xmlns:a14="http://schemas.microsoft.com/office/drawing/2010/main">
                <a:solidFill>
                  <a:srgbClr val="FFFFFF"/>
                </a:solidFill>
              </a14:hiddenFill>
            </a:ext>
          </a:extLst>
        </p:spPr>
      </p:pic>
      <p:sp>
        <p:nvSpPr>
          <p:cNvPr id="4105" name="Freeform: Shape 4104">
            <a:extLst>
              <a:ext uri="{FF2B5EF4-FFF2-40B4-BE49-F238E27FC236}">
                <a16:creationId xmlns:a16="http://schemas.microsoft.com/office/drawing/2014/main" id="{0060CE1A-A2ED-43AC-857D-05822177F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598"/>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nvGrpSpPr>
          <p:cNvPr id="4107" name="Group 4106">
            <a:extLst>
              <a:ext uri="{FF2B5EF4-FFF2-40B4-BE49-F238E27FC236}">
                <a16:creationId xmlns:a16="http://schemas.microsoft.com/office/drawing/2014/main" id="{D68B9961-F007-40D1-AF51-61B6DE5106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4108" name="Oval 4107">
              <a:extLst>
                <a:ext uri="{FF2B5EF4-FFF2-40B4-BE49-F238E27FC236}">
                  <a16:creationId xmlns:a16="http://schemas.microsoft.com/office/drawing/2014/main" id="{E9FDF494-C7FB-47DF-BD39-1F65FA550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it-IT"/>
            </a:p>
          </p:txBody>
        </p:sp>
        <p:sp>
          <p:nvSpPr>
            <p:cNvPr id="4109" name="Oval 4108">
              <a:extLst>
                <a:ext uri="{FF2B5EF4-FFF2-40B4-BE49-F238E27FC236}">
                  <a16:creationId xmlns:a16="http://schemas.microsoft.com/office/drawing/2014/main" id="{3A822E1C-4C1A-4BEE-B19C-0FFB2D57B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it-IT"/>
            </a:p>
          </p:txBody>
        </p:sp>
      </p:grpSp>
      <p:graphicFrame>
        <p:nvGraphicFramePr>
          <p:cNvPr id="5" name="Segnaposto contenuto 2">
            <a:extLst>
              <a:ext uri="{FF2B5EF4-FFF2-40B4-BE49-F238E27FC236}">
                <a16:creationId xmlns:a16="http://schemas.microsoft.com/office/drawing/2014/main" id="{7DEC1C6C-B23E-E791-6CC2-68809D0B956C}"/>
              </a:ext>
            </a:extLst>
          </p:cNvPr>
          <p:cNvGraphicFramePr>
            <a:graphicFrameLocks noGrp="1"/>
          </p:cNvGraphicFramePr>
          <p:nvPr>
            <p:ph idx="1"/>
            <p:extLst>
              <p:ext uri="{D42A27DB-BD31-4B8C-83A1-F6EECF244321}">
                <p14:modId xmlns:p14="http://schemas.microsoft.com/office/powerpoint/2010/main" val="1081597787"/>
              </p:ext>
            </p:extLst>
          </p:nvPr>
        </p:nvGraphicFramePr>
        <p:xfrm>
          <a:off x="6386286" y="2456596"/>
          <a:ext cx="4741962" cy="371560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12083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6386284" y="484632"/>
            <a:ext cx="4741963" cy="1971964"/>
          </a:xfrm>
        </p:spPr>
        <p:txBody>
          <a:bodyPr>
            <a:normAutofit/>
          </a:bodyPr>
          <a:lstStyle/>
          <a:p>
            <a:r>
              <a:rPr lang="it-IT" sz="4800">
                <a:solidFill>
                  <a:schemeClr val="tx1"/>
                </a:solidFill>
              </a:rPr>
              <a:t>Giulio III</a:t>
            </a:r>
          </a:p>
        </p:txBody>
      </p:sp>
      <p:sp>
        <p:nvSpPr>
          <p:cNvPr id="20" name="Freeform: Shape 19">
            <a:extLst>
              <a:ext uri="{FF2B5EF4-FFF2-40B4-BE49-F238E27FC236}">
                <a16:creationId xmlns:a16="http://schemas.microsoft.com/office/drawing/2014/main" id="{E5821A2D-F010-4C2B-8819-23281D9C77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magine 3"/>
          <p:cNvPicPr>
            <a:picLocks noChangeAspect="1"/>
          </p:cNvPicPr>
          <p:nvPr/>
        </p:nvPicPr>
        <p:blipFill rotWithShape="1">
          <a:blip r:embed="rId3"/>
          <a:srcRect l="4733" r="11098"/>
          <a:stretch/>
        </p:blipFill>
        <p:spPr>
          <a:xfrm>
            <a:off x="1128499" y="1287596"/>
            <a:ext cx="2963468" cy="4373733"/>
          </a:xfrm>
          <a:prstGeom prst="rect">
            <a:avLst/>
          </a:prstGeom>
        </p:spPr>
      </p:pic>
      <p:sp>
        <p:nvSpPr>
          <p:cNvPr id="3" name="Segnaposto contenuto 2"/>
          <p:cNvSpPr>
            <a:spLocks noGrp="1"/>
          </p:cNvSpPr>
          <p:nvPr>
            <p:ph idx="1"/>
          </p:nvPr>
        </p:nvSpPr>
        <p:spPr>
          <a:xfrm>
            <a:off x="6386286" y="2456596"/>
            <a:ext cx="4741962" cy="3715603"/>
          </a:xfrm>
        </p:spPr>
        <p:txBody>
          <a:bodyPr>
            <a:normAutofit/>
          </a:bodyPr>
          <a:lstStyle/>
          <a:p>
            <a:r>
              <a:rPr lang="it-IT" sz="1700"/>
              <a:t>Giovanni Maria Ciocchi del Monte </a:t>
            </a:r>
          </a:p>
          <a:p>
            <a:r>
              <a:rPr lang="it-IT" sz="1700"/>
              <a:t>Nato 1487</a:t>
            </a:r>
          </a:p>
          <a:p>
            <a:r>
              <a:rPr lang="it-IT" sz="1700"/>
              <a:t>Eletto 1550</a:t>
            </a:r>
          </a:p>
          <a:p>
            <a:r>
              <a:rPr lang="it-IT" sz="1700"/>
              <a:t>Defunto 1555</a:t>
            </a:r>
          </a:p>
          <a:p>
            <a:r>
              <a:rPr lang="it-IT" sz="1700"/>
              <a:t>Vescovo di Pavia dal 1521 al 1530 e dal 1544 al 1550</a:t>
            </a:r>
          </a:p>
          <a:p>
            <a:r>
              <a:rPr lang="it-IT" sz="1700"/>
              <a:t>Bolla </a:t>
            </a:r>
            <a:r>
              <a:rPr lang="it-IT" sz="1700" i="1"/>
              <a:t>Cum tollenda</a:t>
            </a:r>
            <a:r>
              <a:rPr lang="it-IT" sz="1700"/>
              <a:t>: stabilisce la </a:t>
            </a:r>
            <a:r>
              <a:rPr lang="it-IT" sz="1700" i="1"/>
              <a:t>continuatio</a:t>
            </a:r>
            <a:r>
              <a:rPr lang="it-IT" sz="1700"/>
              <a:t> del Concilio e la sua </a:t>
            </a:r>
            <a:r>
              <a:rPr lang="it-IT" sz="1700" i="1"/>
              <a:t>reductio</a:t>
            </a:r>
            <a:r>
              <a:rPr lang="it-IT" sz="1700"/>
              <a:t> (ritorno) a Trento.</a:t>
            </a:r>
          </a:p>
          <a:p>
            <a:r>
              <a:rPr lang="it-IT" sz="1700"/>
              <a:t>Sessioni XI-XVI, dal maggio 1551 all’aprile 1552</a:t>
            </a:r>
          </a:p>
        </p:txBody>
      </p:sp>
      <p:grpSp>
        <p:nvGrpSpPr>
          <p:cNvPr id="22" name="Group 21">
            <a:extLst>
              <a:ext uri="{FF2B5EF4-FFF2-40B4-BE49-F238E27FC236}">
                <a16:creationId xmlns:a16="http://schemas.microsoft.com/office/drawing/2014/main" id="{D68B9961-F007-40D1-AF51-61B6DE5106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3" name="Oval 22">
              <a:extLst>
                <a:ext uri="{FF2B5EF4-FFF2-40B4-BE49-F238E27FC236}">
                  <a16:creationId xmlns:a16="http://schemas.microsoft.com/office/drawing/2014/main" id="{E9FDF494-C7FB-47DF-BD39-1F65FA550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it-IT"/>
            </a:p>
          </p:txBody>
        </p:sp>
        <p:sp>
          <p:nvSpPr>
            <p:cNvPr id="24" name="Oval 23">
              <a:extLst>
                <a:ext uri="{FF2B5EF4-FFF2-40B4-BE49-F238E27FC236}">
                  <a16:creationId xmlns:a16="http://schemas.microsoft.com/office/drawing/2014/main" id="{3A822E1C-4C1A-4BEE-B19C-0FFB2D57B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it-IT"/>
            </a:p>
          </p:txBody>
        </p:sp>
      </p:grpSp>
    </p:spTree>
    <p:extLst>
      <p:ext uri="{BB962C8B-B14F-4D97-AF65-F5344CB8AC3E}">
        <p14:creationId xmlns:p14="http://schemas.microsoft.com/office/powerpoint/2010/main" val="773330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 name="Titolo 1"/>
          <p:cNvSpPr>
            <a:spLocks noGrp="1"/>
          </p:cNvSpPr>
          <p:nvPr>
            <p:ph type="title"/>
          </p:nvPr>
        </p:nvSpPr>
        <p:spPr>
          <a:xfrm>
            <a:off x="1069848" y="484632"/>
            <a:ext cx="10058400" cy="1609344"/>
          </a:xfrm>
        </p:spPr>
        <p:txBody>
          <a:bodyPr>
            <a:normAutofit/>
          </a:bodyPr>
          <a:lstStyle/>
          <a:p>
            <a:r>
              <a:rPr lang="it-IT" dirty="0"/>
              <a:t>la ripresa del concilio	</a:t>
            </a:r>
          </a:p>
        </p:txBody>
      </p:sp>
      <p:sp>
        <p:nvSpPr>
          <p:cNvPr id="3" name="Segnaposto contenuto 2"/>
          <p:cNvSpPr>
            <a:spLocks noGrp="1"/>
          </p:cNvSpPr>
          <p:nvPr>
            <p:ph idx="1"/>
          </p:nvPr>
        </p:nvSpPr>
        <p:spPr>
          <a:xfrm>
            <a:off x="1069848" y="2320412"/>
            <a:ext cx="10058400" cy="3851787"/>
          </a:xfrm>
        </p:spPr>
        <p:txBody>
          <a:bodyPr>
            <a:normAutofit/>
          </a:bodyPr>
          <a:lstStyle/>
          <a:p>
            <a:r>
              <a:rPr lang="it-IT" sz="1700"/>
              <a:t>Nuova organizzazione: un solo legato (card. Crescenzio, canonista ma non favorevole alle riforme), e due copresidenti (</a:t>
            </a:r>
            <a:r>
              <a:rPr lang="it-IT" sz="1700" err="1"/>
              <a:t>Lippomani</a:t>
            </a:r>
            <a:r>
              <a:rPr lang="it-IT" sz="1700"/>
              <a:t> e </a:t>
            </a:r>
            <a:r>
              <a:rPr lang="it-IT" sz="1700" err="1"/>
              <a:t>Pighino</a:t>
            </a:r>
            <a:r>
              <a:rPr lang="it-IT" sz="1700"/>
              <a:t>)</a:t>
            </a:r>
          </a:p>
          <a:p>
            <a:r>
              <a:rPr lang="it-IT" sz="1700"/>
              <a:t>Scarsa presenza italiana, molto forte quella spagnola, e anche quella di personalità di area tedesca; del tutto assenti i francesi.</a:t>
            </a:r>
          </a:p>
          <a:p>
            <a:r>
              <a:rPr lang="it-IT" sz="1700"/>
              <a:t>Il lavoro compiuto a Bologna permise di velocizzare le discussioni</a:t>
            </a:r>
          </a:p>
          <a:p>
            <a:r>
              <a:rPr lang="it-IT" sz="1700"/>
              <a:t>Decreti dogmatici su Eucaristia (presenza reale, transustanziazione), Penitenza e Unzione degli infermi. Stile più attento alla realtà pastorale</a:t>
            </a:r>
          </a:p>
          <a:p>
            <a:r>
              <a:rPr lang="it-IT" sz="1700"/>
              <a:t>Decreti disciplinari: molte discussioni su esenzione dei religiosi, modo di conferire gli ordini e benefici, su commende, ma senza risultati.</a:t>
            </a:r>
          </a:p>
          <a:p>
            <a:r>
              <a:rPr lang="it-IT" sz="1700"/>
              <a:t>Sospensione del concilio nell’aprile del 1552 per lo scoppio del conflitto tra Carlo V e Maurizio di Sassonia: i vescovi tedeschi lasciano Trento</a:t>
            </a:r>
          </a:p>
          <a:p>
            <a:r>
              <a:rPr lang="it-IT" sz="1700"/>
              <a:t>Giulio III muore tre anni dopo senza riuscire a riconvocare il concilio né a riformare la Curia.</a:t>
            </a:r>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09334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62E11DD-B54B-4751-9C17-39DAF9EF4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382280" y="484632"/>
            <a:ext cx="6743844" cy="1609344"/>
          </a:xfrm>
        </p:spPr>
        <p:txBody>
          <a:bodyPr>
            <a:normAutofit/>
          </a:bodyPr>
          <a:lstStyle/>
          <a:p>
            <a:r>
              <a:rPr lang="it-IT" sz="4800"/>
              <a:t>Marcello II</a:t>
            </a:r>
          </a:p>
        </p:txBody>
      </p:sp>
      <p:sp>
        <p:nvSpPr>
          <p:cNvPr id="3" name="Segnaposto contenuto 2"/>
          <p:cNvSpPr>
            <a:spLocks noGrp="1"/>
          </p:cNvSpPr>
          <p:nvPr>
            <p:ph idx="1"/>
          </p:nvPr>
        </p:nvSpPr>
        <p:spPr>
          <a:xfrm>
            <a:off x="382279" y="2121408"/>
            <a:ext cx="6743845" cy="4050792"/>
          </a:xfrm>
        </p:spPr>
        <p:txBody>
          <a:bodyPr>
            <a:normAutofit/>
          </a:bodyPr>
          <a:lstStyle/>
          <a:p>
            <a:r>
              <a:rPr lang="it-IT" sz="1500"/>
              <a:t>Nato 1501</a:t>
            </a:r>
          </a:p>
          <a:p>
            <a:r>
              <a:rPr lang="it-IT" sz="1500"/>
              <a:t>Eletto papa per acclamazione il 9 aprile 1555</a:t>
            </a:r>
          </a:p>
          <a:p>
            <a:r>
              <a:rPr lang="it-IT" sz="1500"/>
              <a:t>Morto il 1° maggio 1555</a:t>
            </a:r>
          </a:p>
          <a:p>
            <a:r>
              <a:rPr lang="it-IT" sz="1500"/>
              <a:t>Eminente umanista ed autentico riformatore, Marcello Cervini, già dal nome (</a:t>
            </a:r>
            <a:r>
              <a:rPr lang="it-IT" sz="1500" b="1"/>
              <a:t>Marcello II</a:t>
            </a:r>
            <a:r>
              <a:rPr lang="it-IT" sz="1500"/>
              <a:t>) volle far intendere di voler restare da papa quello che era stato prima. </a:t>
            </a:r>
          </a:p>
          <a:p>
            <a:r>
              <a:rPr lang="it-IT" sz="1500"/>
              <a:t>Si impegnò immediatamente a corrispondere concretamente alla esigenza che gli era stata manifestata subito dopo la sua elezione: «Da vent’anni si è parlato di riforma e si è apertamente ammessa la sua necessità, ma nulla si è fatto». </a:t>
            </a:r>
          </a:p>
          <a:p>
            <a:r>
              <a:rPr lang="it-IT" sz="1500"/>
              <a:t>Egli volle passare dalle parole ai fatti ma gli mancò il tempo, perché morì dopo soli venti giorni di pontificato. Ciò non impedì ad Hubert Jedin di indicarlo come «il primo papa della riforma cattolica » (Jedin, </a:t>
            </a:r>
            <a:r>
              <a:rPr lang="it-IT" sz="1500" i="1"/>
              <a:t>Gli inizi, </a:t>
            </a:r>
            <a:r>
              <a:rPr lang="it-IT" sz="1500"/>
              <a:t>579-580).</a:t>
            </a:r>
          </a:p>
          <a:p>
            <a:endParaRPr lang="it-IT" sz="1500"/>
          </a:p>
        </p:txBody>
      </p:sp>
      <p:pic>
        <p:nvPicPr>
          <p:cNvPr id="4" name="Immagine 3"/>
          <p:cNvPicPr>
            <a:picLocks noChangeAspect="1"/>
          </p:cNvPicPr>
          <p:nvPr/>
        </p:nvPicPr>
        <p:blipFill rotWithShape="1">
          <a:blip r:embed="rId4"/>
          <a:srcRect r="536" b="2"/>
          <a:stretch>
            <a:fillRect/>
          </a:stretch>
        </p:blipFill>
        <p:spPr>
          <a:xfrm>
            <a:off x="7545274" y="10"/>
            <a:ext cx="4646726" cy="6857990"/>
          </a:xfrm>
          <a:prstGeom prst="rect">
            <a:avLst/>
          </a:prstGeom>
        </p:spPr>
      </p:pic>
      <p:grpSp>
        <p:nvGrpSpPr>
          <p:cNvPr id="20" name="Group 19">
            <a:extLst>
              <a:ext uri="{FF2B5EF4-FFF2-40B4-BE49-F238E27FC236}">
                <a16:creationId xmlns:a16="http://schemas.microsoft.com/office/drawing/2014/main" id="{B55DE4E1-F219-45A4-96D9-9A86D0E4DB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1" name="Oval 20">
              <a:extLst>
                <a:ext uri="{FF2B5EF4-FFF2-40B4-BE49-F238E27FC236}">
                  <a16:creationId xmlns:a16="http://schemas.microsoft.com/office/drawing/2014/main" id="{3601C3FF-4A5D-437C-B3DB-A53B99D30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2" name="Oval 21">
              <a:extLst>
                <a:ext uri="{FF2B5EF4-FFF2-40B4-BE49-F238E27FC236}">
                  <a16:creationId xmlns:a16="http://schemas.microsoft.com/office/drawing/2014/main" id="{61B1BDC9-B583-4F65-8FE9-E2CBE71D9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481286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964958D-AF5D-4863-B5FB-83F6B8CB1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12188656"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4970109" y="484632"/>
            <a:ext cx="6730277" cy="1609344"/>
          </a:xfrm>
          <a:ln>
            <a:noFill/>
          </a:ln>
        </p:spPr>
        <p:txBody>
          <a:bodyPr>
            <a:normAutofit/>
          </a:bodyPr>
          <a:lstStyle/>
          <a:p>
            <a:r>
              <a:rPr lang="it-IT" sz="4800"/>
              <a:t>Paolo IV</a:t>
            </a:r>
          </a:p>
        </p:txBody>
      </p:sp>
      <p:pic>
        <p:nvPicPr>
          <p:cNvPr id="4" name="Immagine 3"/>
          <p:cNvPicPr>
            <a:picLocks noChangeAspect="1"/>
          </p:cNvPicPr>
          <p:nvPr/>
        </p:nvPicPr>
        <p:blipFill rotWithShape="1">
          <a:blip r:embed="rId4"/>
          <a:srcRect t="13661" r="1" b="1"/>
          <a:stretch>
            <a:fillRect/>
          </a:stretch>
        </p:blipFill>
        <p:spPr>
          <a:xfrm>
            <a:off x="3344" y="10"/>
            <a:ext cx="4646726" cy="6857990"/>
          </a:xfrm>
          <a:prstGeom prst="rect">
            <a:avLst/>
          </a:prstGeom>
        </p:spPr>
      </p:pic>
      <p:sp>
        <p:nvSpPr>
          <p:cNvPr id="3" name="Segnaposto contenuto 2"/>
          <p:cNvSpPr>
            <a:spLocks noGrp="1"/>
          </p:cNvSpPr>
          <p:nvPr>
            <p:ph idx="1"/>
          </p:nvPr>
        </p:nvSpPr>
        <p:spPr>
          <a:xfrm>
            <a:off x="4970109" y="2121408"/>
            <a:ext cx="6730276" cy="4050792"/>
          </a:xfrm>
        </p:spPr>
        <p:txBody>
          <a:bodyPr>
            <a:normAutofit/>
          </a:bodyPr>
          <a:lstStyle/>
          <a:p>
            <a:r>
              <a:rPr lang="it-IT" sz="1700"/>
              <a:t>Gian Pietro Carafa, nato 1476, eletto 1555 (a 79 anni!), morto 1559</a:t>
            </a:r>
          </a:p>
          <a:p>
            <a:r>
              <a:rPr lang="it-IT" sz="1700"/>
              <a:t>Fondatore dei Teatini insieme a san Gaetano da Thiene, uomo di rigore morale altissimo e di profonda vita religiosa, ma dal carattere tanto impulsivo da mancare talvolta di discernimento.</a:t>
            </a:r>
          </a:p>
          <a:p>
            <a:r>
              <a:rPr lang="it-IT" sz="1700"/>
              <a:t>Infelice scelta dei collaboratori, specialmente del cardinal nipote Carlo Carafa (condannato a morte sotto Pio IV e strangolato in carcere nel 1561).</a:t>
            </a:r>
          </a:p>
          <a:p>
            <a:r>
              <a:rPr lang="it-IT" sz="1700"/>
              <a:t>Paolo IV dichiara guerra a Filippo II di Spagna e ne viene sconfitto (pace di Cave, 1557)</a:t>
            </a:r>
          </a:p>
          <a:p>
            <a:r>
              <a:rPr lang="it-IT" sz="1700"/>
              <a:t>Toglie l’appoggio al card. Pole, impegnato nella ricattolicizzazione dell’Inghilterra.</a:t>
            </a:r>
          </a:p>
          <a:p>
            <a:r>
              <a:rPr lang="it-IT" sz="1700"/>
              <a:t>Non riattiva il concilio, preferendo agire in prima persona</a:t>
            </a:r>
          </a:p>
          <a:p>
            <a:endParaRPr lang="it-IT" sz="1700"/>
          </a:p>
        </p:txBody>
      </p:sp>
      <p:grpSp>
        <p:nvGrpSpPr>
          <p:cNvPr id="20" name="Group 19">
            <a:extLst>
              <a:ext uri="{FF2B5EF4-FFF2-40B4-BE49-F238E27FC236}">
                <a16:creationId xmlns:a16="http://schemas.microsoft.com/office/drawing/2014/main" id="{11002ACD-3B0C-4885-8754-8A00E926FE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1" name="Oval 20">
              <a:extLst>
                <a:ext uri="{FF2B5EF4-FFF2-40B4-BE49-F238E27FC236}">
                  <a16:creationId xmlns:a16="http://schemas.microsoft.com/office/drawing/2014/main" id="{DF0313CD-4196-4456-A70D-5EE2B995B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2" name="Oval 21">
              <a:extLst>
                <a:ext uri="{FF2B5EF4-FFF2-40B4-BE49-F238E27FC236}">
                  <a16:creationId xmlns:a16="http://schemas.microsoft.com/office/drawing/2014/main" id="{80DE0B32-9EE8-4975-AD48-3855B0A82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274142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86648D-901F-431C-8FFE-6455ADDACF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 y="0"/>
            <a:ext cx="12188656"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olo 1"/>
          <p:cNvSpPr>
            <a:spLocks noGrp="1"/>
          </p:cNvSpPr>
          <p:nvPr>
            <p:ph type="title"/>
          </p:nvPr>
        </p:nvSpPr>
        <p:spPr>
          <a:xfrm>
            <a:off x="1069848" y="484632"/>
            <a:ext cx="10058400" cy="1609344"/>
          </a:xfrm>
        </p:spPr>
        <p:txBody>
          <a:bodyPr>
            <a:normAutofit/>
          </a:bodyPr>
          <a:lstStyle/>
          <a:p>
            <a:r>
              <a:rPr lang="it-IT">
                <a:solidFill>
                  <a:srgbClr val="FFFFFF"/>
                </a:solidFill>
              </a:rPr>
              <a:t>Paolo IV e l’inquisizione</a:t>
            </a:r>
          </a:p>
        </p:txBody>
      </p:sp>
      <p:sp>
        <p:nvSpPr>
          <p:cNvPr id="3" name="Segnaposto contenuto 2"/>
          <p:cNvSpPr>
            <a:spLocks noGrp="1"/>
          </p:cNvSpPr>
          <p:nvPr>
            <p:ph idx="1"/>
          </p:nvPr>
        </p:nvSpPr>
        <p:spPr>
          <a:xfrm>
            <a:off x="1069848" y="1728439"/>
            <a:ext cx="10058400" cy="4958441"/>
          </a:xfrm>
        </p:spPr>
        <p:txBody>
          <a:bodyPr>
            <a:noAutofit/>
          </a:bodyPr>
          <a:lstStyle/>
          <a:p>
            <a:r>
              <a:rPr lang="it-IT" sz="1800" dirty="0">
                <a:solidFill>
                  <a:srgbClr val="FFFFFF"/>
                </a:solidFill>
              </a:rPr>
              <a:t>Già nel periodo in cui presiedeva la Congregazione del Sant'Uffizio, il cardinale Carafa aveva promosso e in parte anche condotto processi per eresia che coinvolsero grandi personalità della Chiesa di allora. </a:t>
            </a:r>
          </a:p>
          <a:p>
            <a:r>
              <a:rPr lang="it-IT" sz="1800" dirty="0">
                <a:solidFill>
                  <a:srgbClr val="FFFFFF"/>
                </a:solidFill>
              </a:rPr>
              <a:t>Particolare attenzione fu rivolta al circolo dei cosiddetti Spirituali, presenti all'interno della Chiesa, che sostenevano tesi vicine a quelle dei protestanti; tra questi erano Giovanni Morone e Vittore Soranzo. </a:t>
            </a:r>
          </a:p>
          <a:p>
            <a:r>
              <a:rPr lang="it-IT" sz="1800" dirty="0">
                <a:solidFill>
                  <a:srgbClr val="FFFFFF"/>
                </a:solidFill>
              </a:rPr>
              <a:t>Si erano raccolti corposi, per così dire, </a:t>
            </a:r>
            <a:r>
              <a:rPr lang="it-IT" sz="1800" i="1" dirty="0">
                <a:solidFill>
                  <a:srgbClr val="FFFFFF"/>
                </a:solidFill>
              </a:rPr>
              <a:t>dossier</a:t>
            </a:r>
            <a:r>
              <a:rPr lang="it-IT" sz="1800" dirty="0">
                <a:solidFill>
                  <a:srgbClr val="FFFFFF"/>
                </a:solidFill>
              </a:rPr>
              <a:t> anche su diversi cardinali (tra cui l'arcivescovo di Canterbury Reginald Pole), ma il processo era stato bloccato da papa Giulio III (1550-1555), contrario a una politica così repressiva nei confronti dei vertici della Chiesa.</a:t>
            </a:r>
          </a:p>
          <a:p>
            <a:r>
              <a:rPr lang="it-IT" sz="1800" dirty="0">
                <a:solidFill>
                  <a:srgbClr val="FFFFFF"/>
                </a:solidFill>
              </a:rPr>
              <a:t>Una volta diventato papa, uno dei suoi primi provvedimenti fu volto a innalzare l'Inquisizione a organo di governo della Chiesa a tutti gli effetti. Diventarono di competenza del tribunale del Sant'Uffizio anche la repressione degli abusi ecclesiastici (come ad esempio il cumulo di benefici) e la riforma della Curia romana. Il raggio d'azione del tribunale si allargò quindi, dal solo ambito dottrinale fino a quello politico e amministrativo. Il papa presenziò di persona a molte riunioni della Congregazione. Nominò Grande Inquisitore il cardinale Michele Ghislieri. Il pontefice lo incaricò di riprendere i vecchi “dossier”: furono riaperti processi già conclusi e ne vennero inaugurati di nuovi.</a:t>
            </a:r>
          </a:p>
        </p:txBody>
      </p:sp>
      <p:sp>
        <p:nvSpPr>
          <p:cNvPr id="10" name="Oval 9">
            <a:extLst>
              <a:ext uri="{FF2B5EF4-FFF2-40B4-BE49-F238E27FC236}">
                <a16:creationId xmlns:a16="http://schemas.microsoft.com/office/drawing/2014/main" id="{328E7ECE-D1D9-4A45-83E3-B3AAC21AF5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a:extLst>
              <a:ext uri="{FF2B5EF4-FFF2-40B4-BE49-F238E27FC236}">
                <a16:creationId xmlns:a16="http://schemas.microsoft.com/office/drawing/2014/main" id="{F2299C5D-8E7A-4F30-B5A0-E61C1AF51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425575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069848" y="484632"/>
            <a:ext cx="10058400" cy="1609344"/>
          </a:xfrm>
        </p:spPr>
        <p:txBody>
          <a:bodyPr>
            <a:normAutofit/>
          </a:bodyPr>
          <a:lstStyle/>
          <a:p>
            <a:r>
              <a:rPr lang="it-IT"/>
              <a:t>Paolo IV e l’inquisizione</a:t>
            </a:r>
            <a:endParaRPr lang="it-IT" dirty="0"/>
          </a:p>
        </p:txBody>
      </p:sp>
      <p:sp>
        <p:nvSpPr>
          <p:cNvPr id="3" name="Segnaposto contenuto 2"/>
          <p:cNvSpPr>
            <a:spLocks noGrp="1"/>
          </p:cNvSpPr>
          <p:nvPr>
            <p:ph idx="1"/>
          </p:nvPr>
        </p:nvSpPr>
        <p:spPr>
          <a:xfrm>
            <a:off x="1069847" y="2121408"/>
            <a:ext cx="6482419" cy="4050792"/>
          </a:xfrm>
        </p:spPr>
        <p:txBody>
          <a:bodyPr>
            <a:normAutofit/>
          </a:bodyPr>
          <a:lstStyle/>
          <a:p>
            <a:r>
              <a:rPr lang="it-IT" sz="1600" dirty="0"/>
              <a:t>Uno dei vescovi che si trovò a dover affrontare un secondo processo fu Vittore Soranzo, già condannato una prima volta e che aveva da anni perso ogni potere nella diocesi di Bergamo, sostituito da un vicario nominato dal Sant'Uffizio. Non sono ben chiari i contorni di questo secondo processo del 1556-1557, per via della carenza di fonti, ma sappiamo che Soranzo, richiamato più volte a Roma, non si poté presentare perché gravemente ammalato. Morirà infatti il 13 maggio 1558, pochi giorni dopo la conclusione del processo, che lo aveva condannato alla privazione del vescovado.</a:t>
            </a:r>
          </a:p>
          <a:p>
            <a:r>
              <a:rPr lang="it-IT" sz="1600" dirty="0"/>
              <a:t>Un'altra vittima illustre della campagna di repressione avviata dal pontefice fu il cardinale </a:t>
            </a:r>
            <a:r>
              <a:rPr lang="it-IT" sz="1600" u="sng" dirty="0"/>
              <a:t>Giovanni Morone</a:t>
            </a:r>
            <a:r>
              <a:rPr lang="it-IT" sz="1600" dirty="0"/>
              <a:t>, nel 1555 avversario del pontefice nel conclave che portò alla sua elezione. Il 31 maggio 1557 Paolo IV lo fece arrestare e imprigionare in Castel Sant'Angelo sotto l'accusa di essere un sostenitore dell'eresia luterana. Sottoposto a processo, Morone riottenne la libertà soltanto dopo la morte di Paolo IV.</a:t>
            </a:r>
          </a:p>
          <a:p>
            <a:endParaRPr lang="it-IT" sz="1600" dirty="0"/>
          </a:p>
          <a:p>
            <a:endParaRPr lang="it-IT" sz="1600" dirty="0"/>
          </a:p>
        </p:txBody>
      </p:sp>
      <p:pic>
        <p:nvPicPr>
          <p:cNvPr id="5122" name="Picture 2" descr="New Book out: L'eretico che salvò la Chiesa. Il cardinale ...">
            <a:extLst>
              <a:ext uri="{FF2B5EF4-FFF2-40B4-BE49-F238E27FC236}">
                <a16:creationId xmlns:a16="http://schemas.microsoft.com/office/drawing/2014/main" id="{F67F9189-C42E-6130-530B-35EA0404B5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563" r="7564"/>
          <a:stretch>
            <a:fillRect/>
          </a:stretch>
        </p:blipFill>
        <p:spPr bwMode="auto">
          <a:xfrm>
            <a:off x="7872307" y="2193036"/>
            <a:ext cx="3261974" cy="3639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702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olo 1"/>
          <p:cNvSpPr>
            <a:spLocks noGrp="1"/>
          </p:cNvSpPr>
          <p:nvPr>
            <p:ph type="title"/>
          </p:nvPr>
        </p:nvSpPr>
        <p:spPr>
          <a:xfrm>
            <a:off x="643468" y="643466"/>
            <a:ext cx="3686312" cy="5528734"/>
          </a:xfrm>
        </p:spPr>
        <p:txBody>
          <a:bodyPr>
            <a:normAutofit/>
          </a:bodyPr>
          <a:lstStyle/>
          <a:p>
            <a:pPr algn="r"/>
            <a:r>
              <a:rPr lang="it-IT" sz="4800">
                <a:solidFill>
                  <a:srgbClr val="FFFFFF"/>
                </a:solidFill>
              </a:rPr>
              <a:t>Paolo IV e l’INquisizione</a:t>
            </a:r>
          </a:p>
        </p:txBody>
      </p:sp>
      <p:sp>
        <p:nvSpPr>
          <p:cNvPr id="3" name="Segnaposto contenuto 2"/>
          <p:cNvSpPr>
            <a:spLocks noGrp="1"/>
          </p:cNvSpPr>
          <p:nvPr>
            <p:ph idx="1"/>
          </p:nvPr>
        </p:nvSpPr>
        <p:spPr>
          <a:xfrm>
            <a:off x="5053780" y="599768"/>
            <a:ext cx="6074467" cy="5572432"/>
          </a:xfrm>
        </p:spPr>
        <p:txBody>
          <a:bodyPr anchor="ctr">
            <a:normAutofit/>
          </a:bodyPr>
          <a:lstStyle/>
          <a:p>
            <a:r>
              <a:rPr lang="it-IT" dirty="0"/>
              <a:t>Non furono solo queste importanti personalità, protagoniste della corrente "moderata" e "riformata" del cattolicesimo cinquecentesco a essere processate durante il pontificato di Paolo IV: la sua fu infatti un'operazione molto più estesa e capillare. Solo per citare alcuni altri vescovi inquisiti: Alberto </a:t>
            </a:r>
            <a:r>
              <a:rPr lang="it-IT" dirty="0" err="1"/>
              <a:t>Duimio</a:t>
            </a:r>
            <a:r>
              <a:rPr lang="it-IT" dirty="0"/>
              <a:t>, vescovo di Veglia, Andrea </a:t>
            </a:r>
            <a:r>
              <a:rPr lang="it-IT" dirty="0" err="1"/>
              <a:t>Centanni</a:t>
            </a:r>
            <a:r>
              <a:rPr lang="it-IT" dirty="0"/>
              <a:t>, vescovo di Limassol, Pietro Antonio Di Capua, arcivescovo di Otranto ed Egidio </a:t>
            </a:r>
            <a:r>
              <a:rPr lang="it-IT" dirty="0" err="1"/>
              <a:t>Foscarari</a:t>
            </a:r>
            <a:r>
              <a:rPr lang="it-IT" dirty="0"/>
              <a:t>, vescovo di Modena.</a:t>
            </a:r>
          </a:p>
          <a:p>
            <a:r>
              <a:rPr lang="it-IT" dirty="0"/>
              <a:t>Il pontefice cercò anche di introdurre l'inquisizione in Francia, scontrandosi però con l'opposizione del Parlamento parigino.</a:t>
            </a:r>
          </a:p>
          <a:p>
            <a:endParaRPr lang="it-IT" dirty="0"/>
          </a:p>
        </p:txBody>
      </p:sp>
      <p:sp>
        <p:nvSpPr>
          <p:cNvPr id="12" name="Oval 11">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30977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62E11DD-B54B-4751-9C17-39DAF9EF4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382280" y="484632"/>
            <a:ext cx="6743844" cy="1609344"/>
          </a:xfrm>
        </p:spPr>
        <p:txBody>
          <a:bodyPr>
            <a:normAutofit/>
          </a:bodyPr>
          <a:lstStyle/>
          <a:p>
            <a:r>
              <a:rPr lang="it-IT" sz="4800"/>
              <a:t>L’</a:t>
            </a:r>
            <a:r>
              <a:rPr lang="it-IT" sz="4800" i="1"/>
              <a:t>index librorum prohibitorum</a:t>
            </a:r>
            <a:endParaRPr lang="it-IT" sz="4800"/>
          </a:p>
        </p:txBody>
      </p:sp>
      <p:sp>
        <p:nvSpPr>
          <p:cNvPr id="3" name="Segnaposto contenuto 2"/>
          <p:cNvSpPr>
            <a:spLocks noGrp="1"/>
          </p:cNvSpPr>
          <p:nvPr>
            <p:ph idx="1"/>
          </p:nvPr>
        </p:nvSpPr>
        <p:spPr>
          <a:xfrm>
            <a:off x="382279" y="2121408"/>
            <a:ext cx="6743845" cy="4050792"/>
          </a:xfrm>
        </p:spPr>
        <p:txBody>
          <a:bodyPr>
            <a:normAutofit/>
          </a:bodyPr>
          <a:lstStyle/>
          <a:p>
            <a:r>
              <a:rPr lang="it-IT" sz="1800"/>
              <a:t>Nel 1557 l'Inquisizione istituì l'elenco delle pubblicazioni a stampa di cui la Santa Sede vietava la diffusione, chiamato </a:t>
            </a:r>
            <a:r>
              <a:rPr lang="it-IT" sz="1800" i="1"/>
              <a:t>Index librorum prohibitorum</a:t>
            </a:r>
            <a:r>
              <a:rPr lang="it-IT" sz="1800"/>
              <a:t>. </a:t>
            </a:r>
          </a:p>
          <a:p>
            <a:r>
              <a:rPr lang="it-IT" sz="1800"/>
              <a:t>Il papa non approvò la prima edizione, uscita quell'anno, concedendo il </a:t>
            </a:r>
            <a:r>
              <a:rPr lang="it-IT" sz="1800" i="1"/>
              <a:t>placet</a:t>
            </a:r>
            <a:r>
              <a:rPr lang="it-IT" sz="1800"/>
              <a:t> alla seconda stesura, pubblicata il 30 dicembre 1558. </a:t>
            </a:r>
          </a:p>
          <a:p>
            <a:endParaRPr lang="it-IT" sz="1800"/>
          </a:p>
        </p:txBody>
      </p:sp>
      <p:pic>
        <p:nvPicPr>
          <p:cNvPr id="4" name="Immagine 3"/>
          <p:cNvPicPr>
            <a:picLocks noChangeAspect="1"/>
          </p:cNvPicPr>
          <p:nvPr/>
        </p:nvPicPr>
        <p:blipFill>
          <a:blip r:embed="rId4"/>
          <a:srcRect t="3454" b="1352"/>
          <a:stretch>
            <a:fillRect/>
          </a:stretch>
        </p:blipFill>
        <p:spPr>
          <a:xfrm>
            <a:off x="7545274" y="10"/>
            <a:ext cx="4646726" cy="6857990"/>
          </a:xfrm>
          <a:prstGeom prst="rect">
            <a:avLst/>
          </a:prstGeom>
        </p:spPr>
        <p:style>
          <a:lnRef idx="2">
            <a:schemeClr val="dk1">
              <a:shade val="50000"/>
            </a:schemeClr>
          </a:lnRef>
          <a:fillRef idx="1">
            <a:schemeClr val="dk1"/>
          </a:fillRef>
          <a:effectRef idx="0">
            <a:schemeClr val="dk1"/>
          </a:effectRef>
          <a:fontRef idx="minor">
            <a:schemeClr val="lt1"/>
          </a:fontRef>
        </p:style>
      </p:pic>
      <p:grpSp>
        <p:nvGrpSpPr>
          <p:cNvPr id="11" name="Group 10">
            <a:extLst>
              <a:ext uri="{FF2B5EF4-FFF2-40B4-BE49-F238E27FC236}">
                <a16:creationId xmlns:a16="http://schemas.microsoft.com/office/drawing/2014/main" id="{B55DE4E1-F219-45A4-96D9-9A86D0E4DB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3601C3FF-4A5D-437C-B3DB-A53B99D30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61B1BDC9-B583-4F65-8FE9-E2CBE71D9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63739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9">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olo 1"/>
          <p:cNvSpPr>
            <a:spLocks noGrp="1"/>
          </p:cNvSpPr>
          <p:nvPr>
            <p:ph type="title"/>
          </p:nvPr>
        </p:nvSpPr>
        <p:spPr>
          <a:xfrm>
            <a:off x="643468" y="643466"/>
            <a:ext cx="3686312" cy="5528734"/>
          </a:xfrm>
        </p:spPr>
        <p:txBody>
          <a:bodyPr>
            <a:normAutofit/>
          </a:bodyPr>
          <a:lstStyle/>
          <a:p>
            <a:pPr algn="r"/>
            <a:r>
              <a:rPr lang="it-IT" sz="4800">
                <a:solidFill>
                  <a:srgbClr val="FFFFFF"/>
                </a:solidFill>
              </a:rPr>
              <a:t>L’</a:t>
            </a:r>
            <a:r>
              <a:rPr lang="it-IT" sz="4800" i="1">
                <a:solidFill>
                  <a:srgbClr val="FFFFFF"/>
                </a:solidFill>
              </a:rPr>
              <a:t>index librorum prohibitorum</a:t>
            </a:r>
            <a:endParaRPr lang="it-IT" sz="4800">
              <a:solidFill>
                <a:srgbClr val="FFFFFF"/>
              </a:solidFill>
            </a:endParaRPr>
          </a:p>
        </p:txBody>
      </p:sp>
      <p:sp>
        <p:nvSpPr>
          <p:cNvPr id="3" name="Segnaposto contenuto 2"/>
          <p:cNvSpPr>
            <a:spLocks noGrp="1"/>
          </p:cNvSpPr>
          <p:nvPr>
            <p:ph idx="1"/>
          </p:nvPr>
        </p:nvSpPr>
        <p:spPr>
          <a:xfrm>
            <a:off x="5053780" y="599768"/>
            <a:ext cx="6074467" cy="5572432"/>
          </a:xfrm>
        </p:spPr>
        <p:txBody>
          <a:bodyPr anchor="ctr">
            <a:normAutofit/>
          </a:bodyPr>
          <a:lstStyle/>
          <a:p>
            <a:r>
              <a:rPr lang="it-IT" sz="1700"/>
              <a:t>Le proibizioni erano divise in tre classi: la prima comprendeva una serie di autori la cui produzione era proibita in toto, la seconda riguardava le singole opere condannate (ma non gli autori); la terza conteneva a sua volta tre tipologie di opere: a) i volumi </a:t>
            </a:r>
            <a:r>
              <a:rPr lang="it-IT" sz="1700" i="1"/>
              <a:t>anonimi</a:t>
            </a:r>
            <a:r>
              <a:rPr lang="it-IT" sz="1700"/>
              <a:t>, cioè quelli che non recassero indicazioni tipografiche; b) le opere che non avevano ricevuto il permesso ecclesiastico; c) tutti i libri di astrologia e magia. </a:t>
            </a:r>
          </a:p>
          <a:p>
            <a:r>
              <a:rPr lang="it-IT" sz="1700"/>
              <a:t>In tutto, considerando anche gli errori dei compilatori, l'Indice comprendeva 904 titoli. Tra i nomi di autori che vengono oggi riconosciuti come figure importanti della cultura europea, vi è anche quello di Erasmo da Rotterdam.</a:t>
            </a:r>
          </a:p>
          <a:p>
            <a:r>
              <a:rPr lang="it-IT" sz="1700"/>
              <a:t>All'indice era allegata una lista di 45 edizioni di Bibbie e Nuovi Testamenti proibiti, nonché di stampatori messi al bando.</a:t>
            </a:r>
          </a:p>
          <a:p>
            <a:r>
              <a:rPr lang="it-IT" sz="1700"/>
              <a:t>L'Indice promulgato sotto Paolo IV (detto quindi </a:t>
            </a:r>
            <a:r>
              <a:rPr lang="it-IT" sz="1700" i="1"/>
              <a:t>paolino</a:t>
            </a:r>
            <a:r>
              <a:rPr lang="it-IT" sz="1700"/>
              <a:t>) è estremamente più severo di quelli dei suoi successori, a cominciare da quello promosso da papa Pio IV (detto </a:t>
            </a:r>
            <a:r>
              <a:rPr lang="it-IT" sz="1700" i="1"/>
              <a:t>tridentino</a:t>
            </a:r>
            <a:r>
              <a:rPr lang="it-IT" sz="1700"/>
              <a:t>, poiché discusso durante il Concilio di Trento).</a:t>
            </a:r>
          </a:p>
          <a:p>
            <a:endParaRPr lang="it-IT" sz="1700"/>
          </a:p>
        </p:txBody>
      </p:sp>
      <p:sp>
        <p:nvSpPr>
          <p:cNvPr id="17" name="Oval 11">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17688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it-IT" dirty="0"/>
              <a:t>Adriano VI</a:t>
            </a:r>
          </a:p>
        </p:txBody>
      </p:sp>
      <p:pic>
        <p:nvPicPr>
          <p:cNvPr id="7" name="Segnaposto contenuto 6"/>
          <p:cNvPicPr>
            <a:picLocks noGrp="1" noChangeAspect="1"/>
          </p:cNvPicPr>
          <p:nvPr>
            <p:ph idx="1"/>
          </p:nvPr>
        </p:nvPicPr>
        <p:blipFill>
          <a:blip r:embed="rId2"/>
          <a:stretch>
            <a:fillRect/>
          </a:stretch>
        </p:blipFill>
        <p:spPr>
          <a:xfrm>
            <a:off x="2212333" y="685800"/>
            <a:ext cx="3963684" cy="5019675"/>
          </a:xfrm>
          <a:prstGeom prst="rect">
            <a:avLst/>
          </a:prstGeom>
        </p:spPr>
      </p:pic>
      <p:sp>
        <p:nvSpPr>
          <p:cNvPr id="6" name="Segnaposto testo 5"/>
          <p:cNvSpPr>
            <a:spLocks noGrp="1"/>
          </p:cNvSpPr>
          <p:nvPr>
            <p:ph type="body" sz="half" idx="2"/>
          </p:nvPr>
        </p:nvSpPr>
        <p:spPr/>
        <p:txBody>
          <a:bodyPr/>
          <a:lstStyle/>
          <a:p>
            <a:r>
              <a:rPr lang="it-IT" dirty="0"/>
              <a:t>N. 1459</a:t>
            </a:r>
          </a:p>
          <a:p>
            <a:r>
              <a:rPr lang="it-IT" dirty="0"/>
              <a:t>papa dal 1522 al 1523</a:t>
            </a:r>
          </a:p>
        </p:txBody>
      </p:sp>
      <p:sp>
        <p:nvSpPr>
          <p:cNvPr id="8" name="CasellaDiTesto 7"/>
          <p:cNvSpPr txBox="1"/>
          <p:nvPr/>
        </p:nvSpPr>
        <p:spPr>
          <a:xfrm>
            <a:off x="8549640" y="3357563"/>
            <a:ext cx="3843103" cy="2031325"/>
          </a:xfrm>
          <a:prstGeom prst="rect">
            <a:avLst/>
          </a:prstGeom>
          <a:noFill/>
        </p:spPr>
        <p:txBody>
          <a:bodyPr wrap="square" rtlCol="0">
            <a:spAutoFit/>
          </a:bodyPr>
          <a:lstStyle/>
          <a:p>
            <a:r>
              <a:rPr lang="it-IT"/>
              <a:t>«Tu devi pertanto promettere in nome nostro che noi intendiamo usare ogni diligenza perché sia emendata anzitutto la corte romana, dalla quale tutti questi mali hanno preso l’avvio» (1522)</a:t>
            </a:r>
          </a:p>
          <a:p>
            <a:endParaRPr lang="it-IT" dirty="0"/>
          </a:p>
        </p:txBody>
      </p:sp>
    </p:spTree>
    <p:extLst>
      <p:ext uri="{BB962C8B-B14F-4D97-AF65-F5344CB8AC3E}">
        <p14:creationId xmlns:p14="http://schemas.microsoft.com/office/powerpoint/2010/main" val="177633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D2AEDCB-3859-4EAD-AA65-4BDD2802A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B2AA709-28A2-4289-A11E-FD3AA53F0B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accent1"/>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3" name="Rectangle 22">
            <a:extLst>
              <a:ext uri="{FF2B5EF4-FFF2-40B4-BE49-F238E27FC236}">
                <a16:creationId xmlns:a16="http://schemas.microsoft.com/office/drawing/2014/main" id="{1608D5D4-689C-423B-9974-4733A30A4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4653776"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2" name="Titolo 1"/>
          <p:cNvSpPr>
            <a:spLocks noGrp="1"/>
          </p:cNvSpPr>
          <p:nvPr>
            <p:ph type="title"/>
          </p:nvPr>
        </p:nvSpPr>
        <p:spPr>
          <a:xfrm>
            <a:off x="1947672" y="1060704"/>
            <a:ext cx="3630168" cy="4736592"/>
          </a:xfrm>
        </p:spPr>
        <p:txBody>
          <a:bodyPr>
            <a:normAutofit/>
          </a:bodyPr>
          <a:lstStyle/>
          <a:p>
            <a:r>
              <a:rPr lang="it-IT" sz="3600">
                <a:solidFill>
                  <a:schemeClr val="bg1"/>
                </a:solidFill>
              </a:rPr>
              <a:t>Riforma della curia romana</a:t>
            </a:r>
          </a:p>
        </p:txBody>
      </p:sp>
      <p:sp>
        <p:nvSpPr>
          <p:cNvPr id="3" name="Segnaposto contenuto 2"/>
          <p:cNvSpPr>
            <a:spLocks noGrp="1"/>
          </p:cNvSpPr>
          <p:nvPr>
            <p:ph idx="1"/>
          </p:nvPr>
        </p:nvSpPr>
        <p:spPr>
          <a:xfrm>
            <a:off x="6548284" y="1060704"/>
            <a:ext cx="5093110" cy="4736592"/>
          </a:xfrm>
        </p:spPr>
        <p:txBody>
          <a:bodyPr anchor="ctr">
            <a:normAutofit/>
          </a:bodyPr>
          <a:lstStyle/>
          <a:p>
            <a:r>
              <a:rPr lang="it-IT" sz="1800"/>
              <a:t>Paolo IV aumentò il numero dei cardinali riformatori al punto che vennero a costituire la maggioranza del collegio. </a:t>
            </a:r>
          </a:p>
          <a:p>
            <a:r>
              <a:rPr lang="it-IT" sz="1800"/>
              <a:t>Intervenne inoltre decisamente sulla dataria: deputata a gestire le dispense, era uno dei dicasteri che più generavano il malaffare curiale. </a:t>
            </a:r>
          </a:p>
          <a:p>
            <a:r>
              <a:rPr lang="it-IT" sz="1800"/>
              <a:t>Paolo IV emanò norme severe sulla commenda e riuscì là dove Paolo III aveva fallito, poiché obbligò i vescovi residenti a Roma a ritornare nelle proprie diocesi (da 113, quali erano nel 1556, ne rimasero solo 12). </a:t>
            </a:r>
          </a:p>
          <a:p>
            <a:r>
              <a:rPr lang="it-IT" sz="1800"/>
              <a:t>Inoltre, costrinse i frati e i monaci girovaghi dello Stato Pontificio a rientrare nei loro conventi e monasteri.</a:t>
            </a:r>
          </a:p>
          <a:p>
            <a:endParaRPr lang="it-IT" sz="1800"/>
          </a:p>
        </p:txBody>
      </p:sp>
      <p:sp>
        <p:nvSpPr>
          <p:cNvPr id="25" name="Oval 24">
            <a:extLst>
              <a:ext uri="{FF2B5EF4-FFF2-40B4-BE49-F238E27FC236}">
                <a16:creationId xmlns:a16="http://schemas.microsoft.com/office/drawing/2014/main" id="{4A8673E8-250A-46DB-9A53-00144B5ABB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chemeClr val="tx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0079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FB3768C-1D21-400E-B059-EFF86063F5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1"/>
            <a:ext cx="1218865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D87BCA1-45E6-44B3-B3DA-1F4144DE6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69"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643467" y="643466"/>
            <a:ext cx="3682969" cy="5580353"/>
          </a:xfrm>
        </p:spPr>
        <p:txBody>
          <a:bodyPr>
            <a:normAutofit/>
          </a:bodyPr>
          <a:lstStyle/>
          <a:p>
            <a:pPr algn="r"/>
            <a:r>
              <a:rPr lang="it-IT">
                <a:solidFill>
                  <a:srgbClr val="FFFFFF"/>
                </a:solidFill>
              </a:rPr>
              <a:t>una valutazione </a:t>
            </a:r>
          </a:p>
        </p:txBody>
      </p:sp>
      <p:sp>
        <p:nvSpPr>
          <p:cNvPr id="3" name="Segnaposto contenuto 2"/>
          <p:cNvSpPr>
            <a:spLocks noGrp="1"/>
          </p:cNvSpPr>
          <p:nvPr>
            <p:ph idx="1"/>
          </p:nvPr>
        </p:nvSpPr>
        <p:spPr>
          <a:xfrm>
            <a:off x="4932557" y="643466"/>
            <a:ext cx="6630177" cy="5528734"/>
          </a:xfrm>
        </p:spPr>
        <p:txBody>
          <a:bodyPr anchor="ctr">
            <a:normAutofit/>
          </a:bodyPr>
          <a:lstStyle/>
          <a:p>
            <a:r>
              <a:rPr lang="it-IT" sz="1800" dirty="0"/>
              <a:t>«In definitiva, il rigore innegabilmente accresciuto di tutti i provvedimenti ecclesiastici costituì un grande passo in avanti sulla via di una profonda riforma, ma l’unilateralità e la durezza dei provvedimenti, nonché la cecità verso i suoi nipoti, fecero apparire ai contemporanei il pontificato di Paolo IV come una grossa delusione».</a:t>
            </a:r>
          </a:p>
          <a:p>
            <a:r>
              <a:rPr lang="it-IT" sz="1800" dirty="0"/>
              <a:t>«Per questo quando il papa, odiato da molti, morì nell’agosto 1559, le porte delle prigioni dove si trovavano i presunti eretici furono divelte, venne assaltato il palazzo dell’Inquisizione e fu oltraggiata la statua del pontefice in Campidoglio». </a:t>
            </a:r>
          </a:p>
          <a:p>
            <a:r>
              <a:rPr lang="it-IT" sz="1800" dirty="0"/>
              <a:t>«Inviso ai contemporanei, Paolo IV ebbe però il merito storico di coinvolgere definitivamente il Papato e la curia nel rinnovamento in atto nella Chiesa cattolica, il che risultò determinante per il completamento e la successiva applicazione del concilio di Trento». (U. Dell’Orto)</a:t>
            </a:r>
          </a:p>
        </p:txBody>
      </p:sp>
      <p:grpSp>
        <p:nvGrpSpPr>
          <p:cNvPr id="12" name="Group 11">
            <a:extLst>
              <a:ext uri="{FF2B5EF4-FFF2-40B4-BE49-F238E27FC236}">
                <a16:creationId xmlns:a16="http://schemas.microsoft.com/office/drawing/2014/main" id="{9AE62FDA-E44C-440D-A3D3-5C188720D4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401725" y="6229681"/>
            <a:chExt cx="457200" cy="457200"/>
          </a:xfrm>
        </p:grpSpPr>
        <p:sp>
          <p:nvSpPr>
            <p:cNvPr id="13" name="Oval 12">
              <a:extLst>
                <a:ext uri="{FF2B5EF4-FFF2-40B4-BE49-F238E27FC236}">
                  <a16:creationId xmlns:a16="http://schemas.microsoft.com/office/drawing/2014/main" id="{28B45BF8-A8A3-426E-89DE-A44F6E180F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647C25B3-5F51-49AB-A886-D555D2F4A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436971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462404" y="484632"/>
            <a:ext cx="6665844" cy="1609344"/>
          </a:xfrm>
        </p:spPr>
        <p:txBody>
          <a:bodyPr/>
          <a:lstStyle/>
          <a:p>
            <a:r>
              <a:rPr lang="it-IT" dirty="0"/>
              <a:t>Pio IV </a:t>
            </a:r>
          </a:p>
        </p:txBody>
      </p:sp>
      <p:sp>
        <p:nvSpPr>
          <p:cNvPr id="3" name="Segnaposto contenuto 2"/>
          <p:cNvSpPr>
            <a:spLocks noGrp="1"/>
          </p:cNvSpPr>
          <p:nvPr>
            <p:ph idx="1"/>
          </p:nvPr>
        </p:nvSpPr>
        <p:spPr>
          <a:xfrm>
            <a:off x="4462404" y="1815548"/>
            <a:ext cx="7411543" cy="4860235"/>
          </a:xfrm>
        </p:spPr>
        <p:txBody>
          <a:bodyPr>
            <a:normAutofit lnSpcReduction="10000"/>
          </a:bodyPr>
          <a:lstStyle/>
          <a:p>
            <a:r>
              <a:rPr lang="it-IT" dirty="0"/>
              <a:t>Giovanni Angelo Medici, nato nel 1499 a Milano da una famiglia ”notabile”, non imparentata con i Medici di Firenze. Studia a Pavia e a Bologna e entra al servizio della Santa Sede a Roma nel 1527. Nel 1529 però è arciprete di Mazzo in Valtellina, da dove il papa Clemente VII, lontano parente lo richiama a Roma nel 1529 e lo nomina </a:t>
            </a:r>
            <a:r>
              <a:rPr lang="it-IT" i="1" dirty="0"/>
              <a:t>protonotario apostolico. </a:t>
            </a:r>
            <a:r>
              <a:rPr lang="it-IT" dirty="0"/>
              <a:t>Gode della fiducia di Paolo III (1543-1549) e combina il matrimonio del fratello Gian Giacomo con una donna della famiglia dei principi Orsini. È creato cardinale nel 1549. Sotto Giulio III è nominato prefetto della </a:t>
            </a:r>
            <a:r>
              <a:rPr lang="it-IT" i="1" dirty="0"/>
              <a:t>Segnatura di Grazia</a:t>
            </a:r>
            <a:r>
              <a:rPr lang="it-IT" dirty="0"/>
              <a:t>, legato in Romagna, governatore di Campagna e Marittima. Sotto Paolo IV preferisce allontanarsi da Roma e tornare in Lombardia (anche per curare la gotta che lo affliggeva). Partecipa ai quattro conclavi che si tengono tra il 1549 e il 1559.</a:t>
            </a:r>
          </a:p>
          <a:p>
            <a:r>
              <a:rPr lang="it-IT" dirty="0"/>
              <a:t>Il conclave che si apre il 5 settembre 1559 (presenti 47 cardinali su 55) si chiude (dopo 112 giorni) il 25 dicembre con la sua elezione. Prende il nome di Pio IV.</a:t>
            </a:r>
          </a:p>
          <a:p>
            <a:endParaRPr lang="it-IT" dirty="0"/>
          </a:p>
        </p:txBody>
      </p:sp>
      <p:pic>
        <p:nvPicPr>
          <p:cNvPr id="4" name="Immagine 3"/>
          <p:cNvPicPr>
            <a:picLocks noChangeAspect="1"/>
          </p:cNvPicPr>
          <p:nvPr/>
        </p:nvPicPr>
        <p:blipFill>
          <a:blip r:embed="rId2"/>
          <a:stretch>
            <a:fillRect/>
          </a:stretch>
        </p:blipFill>
        <p:spPr>
          <a:xfrm>
            <a:off x="426830" y="988213"/>
            <a:ext cx="3800613" cy="5199239"/>
          </a:xfrm>
          <a:prstGeom prst="rect">
            <a:avLst/>
          </a:prstGeom>
        </p:spPr>
      </p:pic>
    </p:spTree>
    <p:extLst>
      <p:ext uri="{BB962C8B-B14F-4D97-AF65-F5344CB8AC3E}">
        <p14:creationId xmlns:p14="http://schemas.microsoft.com/office/powerpoint/2010/main" val="12601987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12188656"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4" name="Immagine 3"/>
          <p:cNvPicPr>
            <a:picLocks noChangeAspect="1"/>
          </p:cNvPicPr>
          <p:nvPr/>
        </p:nvPicPr>
        <p:blipFill rotWithShape="1">
          <a:blip r:embed="rId6"/>
          <a:srcRect l="1721" r="788"/>
          <a:stretch/>
        </p:blipFill>
        <p:spPr>
          <a:xfrm>
            <a:off x="3344" y="10"/>
            <a:ext cx="4646726" cy="6857990"/>
          </a:xfrm>
          <a:prstGeom prst="rect">
            <a:avLst/>
          </a:prstGeom>
        </p:spPr>
      </p:pic>
      <p:sp>
        <p:nvSpPr>
          <p:cNvPr id="2" name="Titolo 1"/>
          <p:cNvSpPr>
            <a:spLocks noGrp="1"/>
          </p:cNvSpPr>
          <p:nvPr>
            <p:ph type="title"/>
          </p:nvPr>
        </p:nvSpPr>
        <p:spPr>
          <a:xfrm>
            <a:off x="4970109" y="484632"/>
            <a:ext cx="6730277" cy="1609344"/>
          </a:xfrm>
          <a:ln>
            <a:noFill/>
          </a:ln>
        </p:spPr>
        <p:txBody>
          <a:bodyPr>
            <a:normAutofit/>
          </a:bodyPr>
          <a:lstStyle/>
          <a:p>
            <a:r>
              <a:rPr lang="it-IT" sz="4800"/>
              <a:t>PIO IV e il concilio</a:t>
            </a:r>
          </a:p>
        </p:txBody>
      </p:sp>
      <p:sp>
        <p:nvSpPr>
          <p:cNvPr id="3" name="Segnaposto contenuto 2"/>
          <p:cNvSpPr>
            <a:spLocks noGrp="1"/>
          </p:cNvSpPr>
          <p:nvPr>
            <p:ph idx="1"/>
          </p:nvPr>
        </p:nvSpPr>
        <p:spPr>
          <a:xfrm>
            <a:off x="4970109" y="2121408"/>
            <a:ext cx="6730276" cy="4050792"/>
          </a:xfrm>
        </p:spPr>
        <p:txBody>
          <a:bodyPr>
            <a:normAutofit/>
          </a:bodyPr>
          <a:lstStyle/>
          <a:p>
            <a:pPr>
              <a:lnSpc>
                <a:spcPct val="80000"/>
              </a:lnSpc>
            </a:pPr>
            <a:r>
              <a:rPr lang="it-IT" sz="1800" dirty="0"/>
              <a:t>Con la bolla </a:t>
            </a:r>
            <a:r>
              <a:rPr lang="it-IT" sz="1800" i="1" dirty="0"/>
              <a:t>Ad </a:t>
            </a:r>
            <a:r>
              <a:rPr lang="it-IT" sz="1800" i="1" dirty="0" err="1"/>
              <a:t>ecclesiae</a:t>
            </a:r>
            <a:r>
              <a:rPr lang="it-IT" sz="1800" i="1" dirty="0"/>
              <a:t> </a:t>
            </a:r>
            <a:r>
              <a:rPr lang="it-IT" sz="1800" i="1" dirty="0" err="1"/>
              <a:t>regimen</a:t>
            </a:r>
            <a:r>
              <a:rPr lang="it-IT" sz="1800" dirty="0"/>
              <a:t> (29 novembre 1560) riapre il concilio, vincendo l’opposizione del re di Spagna Filippo II, dell’imperatore Ferdinando I e della corte francese (controllata da Caterina de’ Medici e dal cardinale Carlo di Lorena).</a:t>
            </a:r>
          </a:p>
          <a:p>
            <a:pPr>
              <a:lnSpc>
                <a:spcPct val="80000"/>
              </a:lnSpc>
            </a:pPr>
            <a:r>
              <a:rPr lang="it-IT" sz="1800" dirty="0"/>
              <a:t>In effetti il concilio, convocato per il 5 aprile 1561 si aprì effettivamente solo il 18 gennaio 1562 (sessioni XVII-XXV).</a:t>
            </a:r>
          </a:p>
          <a:p>
            <a:pPr>
              <a:lnSpc>
                <a:spcPct val="80000"/>
              </a:lnSpc>
            </a:pPr>
            <a:r>
              <a:rPr lang="it-IT" sz="1800" dirty="0"/>
              <a:t>Pio IV nominò cinque legati: </a:t>
            </a:r>
          </a:p>
          <a:p>
            <a:pPr lvl="1">
              <a:lnSpc>
                <a:spcPct val="80000"/>
              </a:lnSpc>
            </a:pPr>
            <a:r>
              <a:rPr lang="it-IT" dirty="0"/>
              <a:t>Ercole Gonzaga vescovo di Mantova</a:t>
            </a:r>
          </a:p>
          <a:p>
            <a:pPr lvl="1">
              <a:lnSpc>
                <a:spcPct val="80000"/>
              </a:lnSpc>
            </a:pPr>
            <a:r>
              <a:rPr lang="it-IT" dirty="0"/>
              <a:t>Girolamo </a:t>
            </a:r>
            <a:r>
              <a:rPr lang="it-IT" dirty="0" err="1"/>
              <a:t>Seripando</a:t>
            </a:r>
            <a:r>
              <a:rPr lang="it-IT" dirty="0"/>
              <a:t>, arcivescovo di Salerno e già generale degli Agostiniani</a:t>
            </a:r>
          </a:p>
          <a:p>
            <a:pPr lvl="1">
              <a:lnSpc>
                <a:spcPct val="80000"/>
              </a:lnSpc>
            </a:pPr>
            <a:r>
              <a:rPr lang="it-IT" dirty="0"/>
              <a:t>Giacomo </a:t>
            </a:r>
            <a:r>
              <a:rPr lang="it-IT" dirty="0" err="1"/>
              <a:t>Puteo</a:t>
            </a:r>
            <a:r>
              <a:rPr lang="it-IT" dirty="0"/>
              <a:t>, canonista (poi gli subentra Marco </a:t>
            </a:r>
            <a:r>
              <a:rPr lang="it-IT" dirty="0" err="1"/>
              <a:t>Sittich</a:t>
            </a:r>
            <a:r>
              <a:rPr lang="it-IT" dirty="0"/>
              <a:t> di </a:t>
            </a:r>
            <a:r>
              <a:rPr lang="it-IT" dirty="0" err="1"/>
              <a:t>Hohenems</a:t>
            </a:r>
            <a:r>
              <a:rPr lang="it-IT" dirty="0"/>
              <a:t>)</a:t>
            </a:r>
          </a:p>
          <a:p>
            <a:pPr lvl="1">
              <a:lnSpc>
                <a:spcPct val="80000"/>
              </a:lnSpc>
            </a:pPr>
            <a:r>
              <a:rPr lang="it-IT" dirty="0"/>
              <a:t>Stanislao </a:t>
            </a:r>
            <a:r>
              <a:rPr lang="it-IT" dirty="0" err="1"/>
              <a:t>Hosio</a:t>
            </a:r>
            <a:r>
              <a:rPr lang="it-IT" dirty="0"/>
              <a:t> vescovo di </a:t>
            </a:r>
            <a:r>
              <a:rPr lang="it-IT" dirty="0" err="1"/>
              <a:t>Warmia</a:t>
            </a:r>
            <a:r>
              <a:rPr lang="it-IT" dirty="0"/>
              <a:t> in Polonia</a:t>
            </a:r>
          </a:p>
          <a:p>
            <a:pPr lvl="1">
              <a:lnSpc>
                <a:spcPct val="80000"/>
              </a:lnSpc>
            </a:pPr>
            <a:r>
              <a:rPr lang="it-IT" dirty="0"/>
              <a:t>Ludovico Simonetta, canonista</a:t>
            </a:r>
          </a:p>
        </p:txBody>
      </p:sp>
    </p:spTree>
    <p:extLst>
      <p:ext uri="{BB962C8B-B14F-4D97-AF65-F5344CB8AC3E}">
        <p14:creationId xmlns:p14="http://schemas.microsoft.com/office/powerpoint/2010/main" val="3330052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6B66E70-9451-4286-A0C2-6CF108FE8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A4B0696-68E2-40ED-B597-4B87387544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tx2"/>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3" name="Rectangle 22">
            <a:extLst>
              <a:ext uri="{FF2B5EF4-FFF2-40B4-BE49-F238E27FC236}">
                <a16:creationId xmlns:a16="http://schemas.microsoft.com/office/drawing/2014/main" id="{A19EF1B4-0F49-44D2-AE21-263819BFB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4653776" cy="6858000"/>
          </a:xfrm>
          <a:prstGeom prst="rect">
            <a:avLst/>
          </a:prstGeom>
          <a:blipFill dpi="0" rotWithShape="1">
            <a:blip r:embed="rId2">
              <a:alphaModFix amt="4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2082119" y="643466"/>
            <a:ext cx="3348017" cy="5571067"/>
          </a:xfrm>
        </p:spPr>
        <p:txBody>
          <a:bodyPr>
            <a:normAutofit/>
          </a:bodyPr>
          <a:lstStyle/>
          <a:p>
            <a:r>
              <a:rPr lang="it-IT" sz="4800">
                <a:solidFill>
                  <a:schemeClr val="tx1"/>
                </a:solidFill>
              </a:rPr>
              <a:t>La ripresa del concilio e la prima crisi</a:t>
            </a:r>
          </a:p>
        </p:txBody>
      </p:sp>
      <p:sp>
        <p:nvSpPr>
          <p:cNvPr id="3" name="Segnaposto contenuto 2"/>
          <p:cNvSpPr>
            <a:spLocks noGrp="1"/>
          </p:cNvSpPr>
          <p:nvPr>
            <p:ph idx="1"/>
          </p:nvPr>
        </p:nvSpPr>
        <p:spPr>
          <a:xfrm>
            <a:off x="6772315" y="643467"/>
            <a:ext cx="4534781" cy="5571066"/>
          </a:xfrm>
        </p:spPr>
        <p:txBody>
          <a:bodyPr anchor="ctr">
            <a:normAutofit/>
          </a:bodyPr>
          <a:lstStyle/>
          <a:p>
            <a:r>
              <a:rPr lang="it-IT" sz="1800"/>
              <a:t>18 gennaio 1562: il concilio viene riaperto alla presenza di 109 tra cardinali e vescovi, 4 abati e 4 generali di ordini religiosi.</a:t>
            </a:r>
          </a:p>
          <a:p>
            <a:r>
              <a:rPr lang="it-IT" sz="1800"/>
              <a:t>PRIMA CRISI (mese di aprile): sulla questione della </a:t>
            </a:r>
            <a:r>
              <a:rPr lang="it-IT" sz="1800" b="1"/>
              <a:t>residenza dei vescovi</a:t>
            </a:r>
          </a:p>
          <a:p>
            <a:pPr lvl="1"/>
            <a:r>
              <a:rPr lang="it-IT" dirty="0"/>
              <a:t>è un’esigenza di </a:t>
            </a:r>
            <a:r>
              <a:rPr lang="it-IT" b="1" dirty="0"/>
              <a:t>diritto divino</a:t>
            </a:r>
            <a:r>
              <a:rPr lang="it-IT" dirty="0"/>
              <a:t> (quindi non dispensabile: questa posizione avrebbe rafforzato il ruolo dell’episcopato nella Chiesa)</a:t>
            </a:r>
            <a:r>
              <a:rPr lang="mr-IN" b="1" dirty="0"/>
              <a:t>…</a:t>
            </a:r>
            <a:endParaRPr lang="it-IT" b="1" dirty="0"/>
          </a:p>
          <a:p>
            <a:pPr lvl="1"/>
            <a:r>
              <a:rPr lang="it-IT" dirty="0"/>
              <a:t>o una questione di </a:t>
            </a:r>
            <a:r>
              <a:rPr lang="it-IT" b="1" dirty="0"/>
              <a:t>diritto ecclesiastico</a:t>
            </a:r>
            <a:r>
              <a:rPr lang="it-IT" dirty="0"/>
              <a:t> (quindi il papa poteva dispensare dall’obbligo)?</a:t>
            </a:r>
          </a:p>
          <a:p>
            <a:r>
              <a:rPr lang="it-IT" sz="1800"/>
              <a:t>Nella votazione, 35 vescovi sono per la seconda proposta, ma 36 rimettono la questione al papa. Si decide di rinviare la discussione, e di passare ad altro argomento (comunione sotto le due specie, valore sacrificale della Messa, in sospeso dal 1551)</a:t>
            </a:r>
          </a:p>
          <a:p>
            <a:endParaRPr lang="it-IT" sz="1800"/>
          </a:p>
        </p:txBody>
      </p:sp>
      <p:grpSp>
        <p:nvGrpSpPr>
          <p:cNvPr id="25" name="Group 24">
            <a:extLst>
              <a:ext uri="{FF2B5EF4-FFF2-40B4-BE49-F238E27FC236}">
                <a16:creationId xmlns:a16="http://schemas.microsoft.com/office/drawing/2014/main" id="{2B69B0BE-E00A-432A-98D1-A47B82C1636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401725" y="6229681"/>
            <a:chExt cx="457200" cy="457200"/>
          </a:xfrm>
        </p:grpSpPr>
        <p:sp>
          <p:nvSpPr>
            <p:cNvPr id="26" name="Oval 25">
              <a:extLst>
                <a:ext uri="{FF2B5EF4-FFF2-40B4-BE49-F238E27FC236}">
                  <a16:creationId xmlns:a16="http://schemas.microsoft.com/office/drawing/2014/main" id="{0AF8A5ED-19F8-4707-8EEC-7115E6B112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7" name="Oval 26">
              <a:extLst>
                <a:ext uri="{FF2B5EF4-FFF2-40B4-BE49-F238E27FC236}">
                  <a16:creationId xmlns:a16="http://schemas.microsoft.com/office/drawing/2014/main" id="{C5F50C1C-978D-45B5-B716-7DA91773CD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1320458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6" name="Rectangle 6150">
            <a:extLst>
              <a:ext uri="{FF2B5EF4-FFF2-40B4-BE49-F238E27FC236}">
                <a16:creationId xmlns:a16="http://schemas.microsoft.com/office/drawing/2014/main" id="{362E11DD-B54B-4751-9C17-39DAF9EF4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382280" y="484632"/>
            <a:ext cx="6743844" cy="1609344"/>
          </a:xfrm>
        </p:spPr>
        <p:txBody>
          <a:bodyPr>
            <a:normAutofit/>
          </a:bodyPr>
          <a:lstStyle/>
          <a:p>
            <a:r>
              <a:rPr lang="it-IT" sz="4800"/>
              <a:t>La seconda crisi</a:t>
            </a:r>
          </a:p>
        </p:txBody>
      </p:sp>
      <p:sp>
        <p:nvSpPr>
          <p:cNvPr id="3" name="Segnaposto contenuto 2"/>
          <p:cNvSpPr>
            <a:spLocks noGrp="1"/>
          </p:cNvSpPr>
          <p:nvPr>
            <p:ph idx="1"/>
          </p:nvPr>
        </p:nvSpPr>
        <p:spPr>
          <a:xfrm>
            <a:off x="382279" y="2121408"/>
            <a:ext cx="6743845" cy="4050792"/>
          </a:xfrm>
        </p:spPr>
        <p:txBody>
          <a:bodyPr>
            <a:normAutofit/>
          </a:bodyPr>
          <a:lstStyle/>
          <a:p>
            <a:r>
              <a:rPr lang="it-IT" sz="1800" dirty="0"/>
              <a:t>Paralizza il concilio per una decina di mesi tra il novembre 1562 e il luglio 1563.</a:t>
            </a:r>
          </a:p>
          <a:p>
            <a:r>
              <a:rPr lang="it-IT" sz="1800" dirty="0"/>
              <a:t>I vescovi francesi, arrivati a Trento a novembre (guidati da Carlo di Lorena) vogliono discutere non solo della residenza, ma anche del rapporto tra il potere del papa e quello dei vescovi: «la giurisdizione episcopale proviene </a:t>
            </a:r>
            <a:r>
              <a:rPr lang="it-IT" sz="1800" i="1" dirty="0"/>
              <a:t>direttamente</a:t>
            </a:r>
            <a:r>
              <a:rPr lang="it-IT" sz="1800" dirty="0"/>
              <a:t> da Cristo o da Cristo </a:t>
            </a:r>
            <a:r>
              <a:rPr lang="it-IT" sz="1800" i="1" dirty="0"/>
              <a:t>mediante</a:t>
            </a:r>
            <a:r>
              <a:rPr lang="it-IT" sz="1800" dirty="0"/>
              <a:t> il papa?»</a:t>
            </a:r>
          </a:p>
          <a:p>
            <a:r>
              <a:rPr lang="it-IT" sz="1800" dirty="0"/>
              <a:t>Francesi, spagnoli e parte degli italiani sono per la prima tesi, la maggioranza per la seconda. La situazione si blocca a lungo.</a:t>
            </a:r>
          </a:p>
          <a:p>
            <a:r>
              <a:rPr lang="it-IT" sz="1800" u="sng" dirty="0"/>
              <a:t>Ercole Gonzaga </a:t>
            </a:r>
            <a:r>
              <a:rPr lang="it-IT" sz="1800" dirty="0"/>
              <a:t>muore il 2 marzo 1563, </a:t>
            </a:r>
            <a:r>
              <a:rPr lang="it-IT" sz="1800" dirty="0" err="1"/>
              <a:t>Seripando</a:t>
            </a:r>
            <a:r>
              <a:rPr lang="it-IT" sz="1800" dirty="0"/>
              <a:t> cinque giorni dopo (si disse per gli strapazzi del concilio): alla guida del concilio rimane il Morone.</a:t>
            </a:r>
          </a:p>
        </p:txBody>
      </p:sp>
      <p:pic>
        <p:nvPicPr>
          <p:cNvPr id="6146" name="Picture 2">
            <a:extLst>
              <a:ext uri="{FF2B5EF4-FFF2-40B4-BE49-F238E27FC236}">
                <a16:creationId xmlns:a16="http://schemas.microsoft.com/office/drawing/2014/main" id="{93A9E652-844E-EA02-EBEB-D9D03070D6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958"/>
          <a:stretch>
            <a:fillRect/>
          </a:stretch>
        </p:blipFill>
        <p:spPr bwMode="auto">
          <a:xfrm>
            <a:off x="7545274" y="10"/>
            <a:ext cx="4646726"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6157" name="Group 6152">
            <a:extLst>
              <a:ext uri="{FF2B5EF4-FFF2-40B4-BE49-F238E27FC236}">
                <a16:creationId xmlns:a16="http://schemas.microsoft.com/office/drawing/2014/main" id="{B55DE4E1-F219-45A4-96D9-9A86D0E4DB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6154" name="Oval 6153">
              <a:extLst>
                <a:ext uri="{FF2B5EF4-FFF2-40B4-BE49-F238E27FC236}">
                  <a16:creationId xmlns:a16="http://schemas.microsoft.com/office/drawing/2014/main" id="{3601C3FF-4A5D-437C-B3DB-A53B99D30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6155" name="Oval 6154">
              <a:extLst>
                <a:ext uri="{FF2B5EF4-FFF2-40B4-BE49-F238E27FC236}">
                  <a16:creationId xmlns:a16="http://schemas.microsoft.com/office/drawing/2014/main" id="{61B1BDC9-B583-4F65-8FE9-E2CBE71D9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1678636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C4C5769-E723-4A1E-B4F6-F6BB27AE7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12188656" cy="6857999"/>
          </a:xfrm>
          <a:prstGeom prst="rect">
            <a:avLst/>
          </a:prstGeom>
          <a:blipFill dpi="0" rotWithShape="1">
            <a:blip r:embed="rId3">
              <a:alphaModFix amt="4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878380D-0E99-4278-9939-702074B8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643466" y="643466"/>
            <a:ext cx="3682727" cy="5571067"/>
          </a:xfrm>
        </p:spPr>
        <p:txBody>
          <a:bodyPr>
            <a:normAutofit/>
          </a:bodyPr>
          <a:lstStyle/>
          <a:p>
            <a:pPr algn="r"/>
            <a:r>
              <a:rPr lang="it-IT" sz="4800">
                <a:solidFill>
                  <a:srgbClr val="FFFFFF"/>
                </a:solidFill>
              </a:rPr>
              <a:t>L’uscita dalla crisi</a:t>
            </a:r>
          </a:p>
        </p:txBody>
      </p:sp>
      <p:sp>
        <p:nvSpPr>
          <p:cNvPr id="12" name="Oval 11">
            <a:extLst>
              <a:ext uri="{FF2B5EF4-FFF2-40B4-BE49-F238E27FC236}">
                <a16:creationId xmlns:a16="http://schemas.microsoft.com/office/drawing/2014/main" id="{75A92D53-A461-451B-87E6-8746F6FC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 name="Segnaposto contenuto 2"/>
          <p:cNvSpPr>
            <a:spLocks noGrp="1"/>
          </p:cNvSpPr>
          <p:nvPr>
            <p:ph idx="1"/>
          </p:nvPr>
        </p:nvSpPr>
        <p:spPr>
          <a:xfrm>
            <a:off x="4932557" y="643465"/>
            <a:ext cx="6469168" cy="5586215"/>
          </a:xfrm>
        </p:spPr>
        <p:txBody>
          <a:bodyPr anchor="ctr">
            <a:normAutofit/>
          </a:bodyPr>
          <a:lstStyle/>
          <a:p>
            <a:r>
              <a:rPr lang="it-IT" dirty="0"/>
              <a:t>Morone riesce a trovare un accordo con l’imperatore Ferdinando I e con il cardinale di Lorena: nella sessione XXIII (15 luglio 1563) si approva il compromesso:</a:t>
            </a:r>
          </a:p>
          <a:p>
            <a:pPr lvl="1"/>
            <a:r>
              <a:rPr lang="it-IT" dirty="0"/>
              <a:t>condanna della proposizione protestante sui vescovi</a:t>
            </a:r>
          </a:p>
          <a:p>
            <a:pPr lvl="1"/>
            <a:r>
              <a:rPr lang="it-IT" dirty="0"/>
              <a:t>non menzione della definizione del primato formulata a Firenze (1439)</a:t>
            </a:r>
          </a:p>
          <a:p>
            <a:pPr lvl="1"/>
            <a:r>
              <a:rPr lang="it-IT" dirty="0"/>
              <a:t>si afferma genericamente che “i vescovi sono posti dallo Spirito Santo a reggere la Chiesa di Dio” e da qui deriva l’obbligo grave della residenza, dalla quale, per grave necessità ci si può però svincolare, con dispensa della Santa Sede.</a:t>
            </a:r>
          </a:p>
          <a:p>
            <a:r>
              <a:rPr lang="it-IT" dirty="0"/>
              <a:t>Da qui in avanti la strada è in discesa: si fa strada la consapevolezza che </a:t>
            </a:r>
            <a:r>
              <a:rPr lang="it-IT" i="1" dirty="0"/>
              <a:t>Suprema </a:t>
            </a:r>
            <a:r>
              <a:rPr lang="it-IT" i="1" dirty="0" err="1"/>
              <a:t>lex</a:t>
            </a:r>
            <a:r>
              <a:rPr lang="it-IT" i="1" dirty="0"/>
              <a:t> </a:t>
            </a:r>
            <a:r>
              <a:rPr lang="it-IT" i="1" dirty="0" err="1"/>
              <a:t>salus</a:t>
            </a:r>
            <a:r>
              <a:rPr lang="it-IT" i="1" dirty="0"/>
              <a:t> </a:t>
            </a:r>
            <a:r>
              <a:rPr lang="it-IT" i="1" dirty="0" err="1"/>
              <a:t>animarum</a:t>
            </a:r>
            <a:r>
              <a:rPr lang="it-IT" i="1" dirty="0"/>
              <a:t>.</a:t>
            </a:r>
          </a:p>
          <a:p>
            <a:r>
              <a:rPr lang="it-IT" dirty="0"/>
              <a:t>Canone </a:t>
            </a:r>
            <a:r>
              <a:rPr lang="it-IT" i="1" dirty="0" err="1"/>
              <a:t>Tametsi</a:t>
            </a:r>
            <a:r>
              <a:rPr lang="it-IT" i="1" dirty="0"/>
              <a:t> </a:t>
            </a:r>
            <a:r>
              <a:rPr lang="it-IT" dirty="0"/>
              <a:t>(Matrimonio)</a:t>
            </a:r>
          </a:p>
          <a:p>
            <a:r>
              <a:rPr lang="it-IT" dirty="0"/>
              <a:t>Impostazione “pastorale”</a:t>
            </a:r>
          </a:p>
          <a:p>
            <a:endParaRPr lang="it-IT" dirty="0"/>
          </a:p>
        </p:txBody>
      </p:sp>
      <p:sp>
        <p:nvSpPr>
          <p:cNvPr id="14" name="Oval 13">
            <a:extLst>
              <a:ext uri="{FF2B5EF4-FFF2-40B4-BE49-F238E27FC236}">
                <a16:creationId xmlns:a16="http://schemas.microsoft.com/office/drawing/2014/main" id="{F003ABC2-0D2A-42E5-9778-D9E8DBB54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496417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25287" y="238539"/>
            <a:ext cx="10902961" cy="6427304"/>
          </a:xfrm>
        </p:spPr>
        <p:txBody>
          <a:bodyPr>
            <a:normAutofit/>
          </a:bodyPr>
          <a:lstStyle/>
          <a:p>
            <a:r>
              <a:rPr lang="it-IT" dirty="0"/>
              <a:t>Intanto, nella casetta di Lucia, erano stati messi in campo e ventilati disegni, de’ quali ci conviene informare il lettore. Dopo la partenza del frate, i tre rimasti erano stati qualche tempo in silenzio; Lucia preparando tristamente il desinare; Renzo sul punto d’andarsene ogni momento, per levarsi dalla vista di lei così accorata, e non sapendo staccarsi; Agnese tutta intenta, in apparenza, all’aspo che faceva girare. Ma, in realtà, stava maturando un progetto; e, quando le parve maturo, ruppe il silenzio in questi termini:</a:t>
            </a:r>
            <a:br>
              <a:rPr lang="it-IT" dirty="0"/>
            </a:br>
            <a:r>
              <a:rPr lang="it-IT" dirty="0"/>
              <a:t>- Sentite, figliuoli! Se volete aver cuore e destrezza, quanto bisogna, se vi fidate di vostra madre, - a quel vostra Lucia si riscosse, - io m’impegno di cavarvi di quest’impiccio, meglio forse, e più presto del padre Cristoforo, quantunque sia quell’uomo che è -. Lucia rimase lì, e la guardò con un volto ch’esprimeva più </a:t>
            </a:r>
            <a:r>
              <a:rPr lang="it-IT" dirty="0" err="1"/>
              <a:t>maraviglia</a:t>
            </a:r>
            <a:r>
              <a:rPr lang="it-IT" dirty="0"/>
              <a:t> che fiducia in una promessa tanto magnifica; e Renzo disse subitamente: - cuore? destrezza? dite, dite pure quel che si può fare.</a:t>
            </a:r>
            <a:br>
              <a:rPr lang="it-IT" dirty="0"/>
            </a:br>
            <a:r>
              <a:rPr lang="it-IT" dirty="0"/>
              <a:t>[</a:t>
            </a:r>
            <a:r>
              <a:rPr lang="mr-IN" dirty="0"/>
              <a:t>…</a:t>
            </a:r>
            <a:r>
              <a:rPr lang="it-IT" dirty="0"/>
              <a:t>]</a:t>
            </a:r>
            <a:br>
              <a:rPr lang="it-IT" dirty="0"/>
            </a:br>
            <a:r>
              <a:rPr lang="it-IT" dirty="0"/>
              <a:t>- Sì, - disse Lucia: - ma come...?</a:t>
            </a:r>
            <a:br>
              <a:rPr lang="it-IT" dirty="0"/>
            </a:br>
            <a:r>
              <a:rPr lang="it-IT" dirty="0"/>
              <a:t>- Come ho detto io, - riprese la madre: - cuore e destrezza; e la cosa è facile.</a:t>
            </a:r>
            <a:br>
              <a:rPr lang="it-IT" dirty="0"/>
            </a:br>
            <a:r>
              <a:rPr lang="it-IT" dirty="0"/>
              <a:t>- Facile! - dissero insieme </a:t>
            </a:r>
            <a:r>
              <a:rPr lang="it-IT" dirty="0" err="1"/>
              <a:t>que</a:t>
            </a:r>
            <a:r>
              <a:rPr lang="it-IT" dirty="0"/>
              <a:t>’ due, per cui la cosa era divenuta tanto stranamente e dolorosamente difficile.</a:t>
            </a:r>
            <a:br>
              <a:rPr lang="it-IT" dirty="0"/>
            </a:br>
            <a:r>
              <a:rPr lang="it-IT" dirty="0"/>
              <a:t>- Facile, a saperla fare, - replicò Agnese. - Ascoltatemi bene, che vedrò di farvela intendere. Io ho sentito dire da gente che sa, e anzi ne ho veduto io un caso, che, per fare un matrimonio, ci vuole bensì il curato, ma non è necessario che voglia; basta che ci sia.</a:t>
            </a:r>
            <a:br>
              <a:rPr lang="it-IT" dirty="0"/>
            </a:br>
            <a:endParaRPr lang="it-IT" dirty="0"/>
          </a:p>
        </p:txBody>
      </p:sp>
    </p:spTree>
    <p:extLst>
      <p:ext uri="{BB962C8B-B14F-4D97-AF65-F5344CB8AC3E}">
        <p14:creationId xmlns:p14="http://schemas.microsoft.com/office/powerpoint/2010/main" val="1112193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69848" y="424070"/>
            <a:ext cx="10058400" cy="5748130"/>
          </a:xfrm>
        </p:spPr>
        <p:txBody>
          <a:bodyPr>
            <a:normAutofit fontScale="92500" lnSpcReduction="10000"/>
          </a:bodyPr>
          <a:lstStyle/>
          <a:p>
            <a:pPr marL="0" indent="0">
              <a:buNone/>
            </a:pPr>
            <a:r>
              <a:rPr lang="it-IT" dirty="0"/>
              <a:t>- Come sta questa faccenda? - domandò Renzo.</a:t>
            </a:r>
            <a:br>
              <a:rPr lang="it-IT" dirty="0"/>
            </a:br>
            <a:r>
              <a:rPr lang="it-IT" dirty="0"/>
              <a:t>- Ascoltate e sentirete. Bisogna aver due testimoni ben lesti e ben d’accordo. Si va dal curato: il punto sta di chiapparlo all’improvviso, che non abbia tempo di scappare. L’uomo dice: signor curato, questa è mia moglie; la donna dice: signor curato, questo è mio marito. Bisogna che il curato senta, che i testimoni sentano; e il matrimonio è bell’e fatto, sacrosanto come se l’avesse fatto il papa. Quando le parole son dette, il curato può strillare, strepitare, fare il diavolo; è inutile; siete marito e moglie.</a:t>
            </a:r>
            <a:br>
              <a:rPr lang="it-IT" dirty="0"/>
            </a:br>
            <a:r>
              <a:rPr lang="it-IT" dirty="0"/>
              <a:t>- Possibile? - esclamò Lucia.</a:t>
            </a:r>
            <a:br>
              <a:rPr lang="it-IT" dirty="0"/>
            </a:br>
            <a:r>
              <a:rPr lang="it-IT" dirty="0"/>
              <a:t>- Come! - disse Agnese: - state a vedere che, in trent’anni che ho passati in questo mondo, prima che nasceste voi altri, non avrò imparato nulla. La cosa è tale quale ve la dico: per segno tale che una mia amica, che voleva prender uno contro la volontà de’ suoi parenti, facendo in quella maniera, ottenne il suo intento. Il curato, che ne aveva sospetto, stava all’erta; ma i due diavoli seppero far così bene, che lo colsero in un punto giusto, dissero le parole, e </a:t>
            </a:r>
            <a:r>
              <a:rPr lang="it-IT" dirty="0" err="1"/>
              <a:t>furon</a:t>
            </a:r>
            <a:r>
              <a:rPr lang="it-IT" dirty="0"/>
              <a:t> marito e moglie: benché la poveretta se ne pentì poi, in capo a tre giorni.</a:t>
            </a:r>
            <a:br>
              <a:rPr lang="it-IT" dirty="0"/>
            </a:br>
            <a:r>
              <a:rPr lang="it-IT" dirty="0"/>
              <a:t>Agnese diceva il vero, e riguardo alla possibilità, e riguardo al pericolo di non ci riuscire: ché, siccome non ricorrevano a un tale espediente, se non persone che </a:t>
            </a:r>
            <a:r>
              <a:rPr lang="it-IT" dirty="0" err="1"/>
              <a:t>avesser</a:t>
            </a:r>
            <a:r>
              <a:rPr lang="it-IT" dirty="0"/>
              <a:t> trovato ostacolo o rifiuto nella via ordinaria, così i parrochi </a:t>
            </a:r>
            <a:r>
              <a:rPr lang="it-IT" dirty="0" err="1"/>
              <a:t>mettevan</a:t>
            </a:r>
            <a:r>
              <a:rPr lang="it-IT" dirty="0"/>
              <a:t> gran cura a scansare quella cooperazione forzata; e, quando un d’essi venisse pure sorpreso da una di quelle coppie, accompagnata da testimoni, faceva di tutto per </a:t>
            </a:r>
            <a:r>
              <a:rPr lang="it-IT" dirty="0" err="1"/>
              <a:t>iscapolarsene</a:t>
            </a:r>
            <a:r>
              <a:rPr lang="it-IT" dirty="0"/>
              <a:t>, come Proteo dalle mani di coloro che volevano farlo vaticinare per forza.</a:t>
            </a:r>
          </a:p>
          <a:p>
            <a:pPr marL="0" indent="0" algn="r">
              <a:buNone/>
            </a:pPr>
            <a:r>
              <a:rPr lang="it-IT" dirty="0"/>
              <a:t>Alessandro Manzoni, </a:t>
            </a:r>
            <a:r>
              <a:rPr lang="it-IT" i="1" dirty="0"/>
              <a:t>I promessi sposi</a:t>
            </a:r>
            <a:r>
              <a:rPr lang="it-IT" dirty="0"/>
              <a:t>, cap. VI</a:t>
            </a:r>
          </a:p>
          <a:p>
            <a:pPr marL="0" indent="0" algn="r">
              <a:buNone/>
            </a:pPr>
            <a:r>
              <a:rPr lang="it-IT" dirty="0"/>
              <a:t>La narrazione della sfortunata impresa è al cap. VIII.</a:t>
            </a:r>
          </a:p>
          <a:p>
            <a:endParaRPr lang="it-IT" dirty="0"/>
          </a:p>
        </p:txBody>
      </p:sp>
    </p:spTree>
    <p:extLst>
      <p:ext uri="{BB962C8B-B14F-4D97-AF65-F5344CB8AC3E}">
        <p14:creationId xmlns:p14="http://schemas.microsoft.com/office/powerpoint/2010/main" val="20757224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 name="Titolo 1"/>
          <p:cNvSpPr>
            <a:spLocks noGrp="1"/>
          </p:cNvSpPr>
          <p:nvPr>
            <p:ph type="title"/>
          </p:nvPr>
        </p:nvSpPr>
        <p:spPr>
          <a:xfrm>
            <a:off x="1069848" y="484632"/>
            <a:ext cx="10058400" cy="1609344"/>
          </a:xfrm>
        </p:spPr>
        <p:txBody>
          <a:bodyPr>
            <a:normAutofit/>
          </a:bodyPr>
          <a:lstStyle/>
          <a:p>
            <a:r>
              <a:rPr lang="it-IT" dirty="0"/>
              <a:t>il ruolo dei vescovi nell’applicazione dei decreti conciliari</a:t>
            </a:r>
          </a:p>
        </p:txBody>
      </p:sp>
      <p:sp>
        <p:nvSpPr>
          <p:cNvPr id="3" name="Segnaposto contenuto 2"/>
          <p:cNvSpPr>
            <a:spLocks noGrp="1"/>
          </p:cNvSpPr>
          <p:nvPr>
            <p:ph idx="1"/>
          </p:nvPr>
        </p:nvSpPr>
        <p:spPr>
          <a:xfrm>
            <a:off x="1069848" y="2320412"/>
            <a:ext cx="10058400" cy="3851787"/>
          </a:xfrm>
        </p:spPr>
        <p:txBody>
          <a:bodyPr>
            <a:normAutofit/>
          </a:bodyPr>
          <a:lstStyle/>
          <a:p>
            <a:r>
              <a:rPr lang="it-IT" sz="1700"/>
              <a:t>Non solo i vescovi, ma tutti coloro che sono in cura d’anime.</a:t>
            </a:r>
          </a:p>
          <a:p>
            <a:r>
              <a:rPr lang="it-IT" sz="1700"/>
              <a:t>Gli strumenti-principe nell’applicazione dei decreti conciliari saranno:</a:t>
            </a:r>
          </a:p>
          <a:p>
            <a:pPr lvl="1"/>
            <a:r>
              <a:rPr lang="it-IT" sz="1700"/>
              <a:t>le visite pastorali</a:t>
            </a:r>
          </a:p>
          <a:p>
            <a:pPr lvl="1"/>
            <a:r>
              <a:rPr lang="it-IT" sz="1700"/>
              <a:t>i sinodi diocesani e provinciali</a:t>
            </a:r>
          </a:p>
          <a:p>
            <a:pPr lvl="1"/>
            <a:r>
              <a:rPr lang="it-IT" sz="1700"/>
              <a:t>l’istituzione dei seminari (per la formazione dei nuovi sacerdoti)</a:t>
            </a:r>
          </a:p>
          <a:p>
            <a:r>
              <a:rPr lang="it-IT" sz="1700"/>
              <a:t>Si avvia una grande impresa: </a:t>
            </a:r>
          </a:p>
          <a:p>
            <a:pPr lvl="1"/>
            <a:r>
              <a:rPr lang="it-IT" sz="1700"/>
              <a:t>selezionare e formare una nuova “classe dirigente” ecclesiastica, credibile per i costumi e la vita spirituale, tutta dedita alla propria missione, disciplinata e docile alle direttive che giungono dall’alto. </a:t>
            </a:r>
          </a:p>
          <a:p>
            <a:pPr lvl="1"/>
            <a:r>
              <a:rPr lang="it-IT" sz="1700"/>
              <a:t>Selezionare con cura i vescovi, veri cardini dell’azione riformatrice (</a:t>
            </a:r>
            <a:r>
              <a:rPr lang="it-IT" sz="1700" i="1" err="1"/>
              <a:t>visitationes</a:t>
            </a:r>
            <a:r>
              <a:rPr lang="it-IT" sz="1700" i="1"/>
              <a:t> </a:t>
            </a:r>
            <a:r>
              <a:rPr lang="it-IT" sz="1700" i="1" err="1"/>
              <a:t>apostolicae</a:t>
            </a:r>
            <a:r>
              <a:rPr lang="it-IT" sz="1700"/>
              <a:t> e visite pastorali).</a:t>
            </a:r>
          </a:p>
          <a:p>
            <a:pPr lvl="1"/>
            <a:r>
              <a:rPr lang="it-IT" sz="1700"/>
              <a:t>Svincolare, il più possibile, la nomina dei cardinali dalle questioni politiche</a:t>
            </a:r>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93326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1" name="Oval 10">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it-IT"/>
            </a:p>
          </p:txBody>
        </p:sp>
        <p:sp>
          <p:nvSpPr>
            <p:cNvPr id="12" name="Oval 11">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it-IT"/>
            </a:p>
          </p:txBody>
        </p:sp>
      </p:grpSp>
      <p:sp>
        <p:nvSpPr>
          <p:cNvPr id="14" name="Rectangle 13">
            <a:extLst>
              <a:ext uri="{FF2B5EF4-FFF2-40B4-BE49-F238E27FC236}">
                <a16:creationId xmlns:a16="http://schemas.microsoft.com/office/drawing/2014/main" id="{362E11DD-B54B-4751-9C17-39DAF9EF4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382280" y="484632"/>
            <a:ext cx="6743844" cy="1609344"/>
          </a:xfrm>
        </p:spPr>
        <p:txBody>
          <a:bodyPr vert="horz" lIns="91440" tIns="45720" rIns="91440" bIns="45720" rtlCol="0" anchor="ctr">
            <a:normAutofit/>
          </a:bodyPr>
          <a:lstStyle/>
          <a:p>
            <a:r>
              <a:rPr lang="en-US" sz="4800"/>
              <a:t>Clemente VII</a:t>
            </a:r>
          </a:p>
        </p:txBody>
      </p:sp>
      <p:sp>
        <p:nvSpPr>
          <p:cNvPr id="4" name="Segnaposto testo 3"/>
          <p:cNvSpPr>
            <a:spLocks noGrp="1"/>
          </p:cNvSpPr>
          <p:nvPr>
            <p:ph type="body" sz="half" idx="2"/>
          </p:nvPr>
        </p:nvSpPr>
        <p:spPr>
          <a:xfrm>
            <a:off x="382279" y="2121408"/>
            <a:ext cx="6743845" cy="4050792"/>
          </a:xfrm>
        </p:spPr>
        <p:txBody>
          <a:bodyPr vert="horz" lIns="91440" tIns="45720" rIns="91440" bIns="45720" rtlCol="0">
            <a:normAutofit/>
          </a:bodyPr>
          <a:lstStyle/>
          <a:p>
            <a:pPr indent="-182880">
              <a:lnSpc>
                <a:spcPct val="90000"/>
              </a:lnSpc>
              <a:buFont typeface="Wingdings" pitchFamily="2" charset="2"/>
              <a:buChar char="§"/>
            </a:pPr>
            <a:r>
              <a:rPr lang="en-US" sz="1800">
                <a:solidFill>
                  <a:schemeClr val="tx1"/>
                </a:solidFill>
              </a:rPr>
              <a:t>Nato nel 1478, figlio naturale, poi legittimato, di Giuliano de’ Medici, fratello di Lorenzo il Magnifico; il padre morì un mese prima della sua nascita nella «Congiura dei Pazzi».</a:t>
            </a:r>
          </a:p>
          <a:p>
            <a:pPr indent="-182880">
              <a:lnSpc>
                <a:spcPct val="90000"/>
              </a:lnSpc>
              <a:buFont typeface="Wingdings" pitchFamily="2" charset="2"/>
              <a:buChar char="§"/>
            </a:pPr>
            <a:r>
              <a:rPr lang="en-US" sz="1800">
                <a:solidFill>
                  <a:schemeClr val="tx1"/>
                </a:solidFill>
              </a:rPr>
              <a:t>A 35 anni diventa arcivescovo di Firenze (1513) e cardinale.</a:t>
            </a:r>
          </a:p>
          <a:p>
            <a:pPr indent="-182880">
              <a:lnSpc>
                <a:spcPct val="90000"/>
              </a:lnSpc>
              <a:buFont typeface="Wingdings" pitchFamily="2" charset="2"/>
              <a:buChar char="§"/>
            </a:pPr>
            <a:r>
              <a:rPr lang="en-US" sz="1800">
                <a:solidFill>
                  <a:schemeClr val="tx1"/>
                </a:solidFill>
              </a:rPr>
              <a:t>Eletto papa con l’appoggio di Carlo V nel 1523, muore nel 1534.</a:t>
            </a:r>
          </a:p>
          <a:p>
            <a:pPr indent="-182880">
              <a:lnSpc>
                <a:spcPct val="90000"/>
              </a:lnSpc>
              <a:buFont typeface="Wingdings" pitchFamily="2" charset="2"/>
              <a:buChar char="§"/>
            </a:pPr>
            <a:r>
              <a:rPr lang="en-US" sz="1800">
                <a:solidFill>
                  <a:schemeClr val="tx1"/>
                </a:solidFill>
              </a:rPr>
              <a:t>Le posizioni politiche di Clemente VII condizionarono la questione del concilio: Carlo V lo voleva, per affermare il proprio potere nell’Impero; il papa al contrario mirava a indebolire Carlo V.</a:t>
            </a:r>
          </a:p>
          <a:p>
            <a:pPr indent="-182880">
              <a:lnSpc>
                <a:spcPct val="90000"/>
              </a:lnSpc>
              <a:buFont typeface="Wingdings" pitchFamily="2" charset="2"/>
              <a:buChar char="§"/>
            </a:pPr>
            <a:endParaRPr lang="en-US" sz="1800">
              <a:solidFill>
                <a:schemeClr val="tx1"/>
              </a:solidFill>
            </a:endParaRPr>
          </a:p>
          <a:p>
            <a:pPr indent="-182880">
              <a:lnSpc>
                <a:spcPct val="90000"/>
              </a:lnSpc>
              <a:buFont typeface="Wingdings" pitchFamily="2" charset="2"/>
              <a:buChar char="§"/>
            </a:pPr>
            <a:endParaRPr lang="en-US" sz="1800">
              <a:solidFill>
                <a:schemeClr val="tx1"/>
              </a:solidFill>
            </a:endParaRPr>
          </a:p>
        </p:txBody>
      </p:sp>
      <p:pic>
        <p:nvPicPr>
          <p:cNvPr id="5" name="Segnaposto contenuto 4"/>
          <p:cNvPicPr>
            <a:picLocks noGrp="1" noChangeAspect="1"/>
          </p:cNvPicPr>
          <p:nvPr>
            <p:ph idx="1"/>
          </p:nvPr>
        </p:nvPicPr>
        <p:blipFill>
          <a:blip r:embed="rId6"/>
          <a:srcRect l="16091"/>
          <a:stretch>
            <a:fillRect/>
          </a:stretch>
        </p:blipFill>
        <p:spPr>
          <a:xfrm>
            <a:off x="7545274" y="10"/>
            <a:ext cx="4646726" cy="6857990"/>
          </a:xfrm>
          <a:prstGeom prst="rect">
            <a:avLst/>
          </a:prstGeom>
        </p:spPr>
      </p:pic>
      <p:grpSp>
        <p:nvGrpSpPr>
          <p:cNvPr id="16" name="Group 15">
            <a:extLst>
              <a:ext uri="{FF2B5EF4-FFF2-40B4-BE49-F238E27FC236}">
                <a16:creationId xmlns:a16="http://schemas.microsoft.com/office/drawing/2014/main" id="{B55DE4E1-F219-45A4-96D9-9A86D0E4DB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7" name="Oval 16">
              <a:extLst>
                <a:ext uri="{FF2B5EF4-FFF2-40B4-BE49-F238E27FC236}">
                  <a16:creationId xmlns:a16="http://schemas.microsoft.com/office/drawing/2014/main" id="{3601C3FF-4A5D-437C-B3DB-A53B99D30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61B1BDC9-B583-4F65-8FE9-E2CBE71D9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204913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 name="Titolo 1"/>
          <p:cNvSpPr>
            <a:spLocks noGrp="1"/>
          </p:cNvSpPr>
          <p:nvPr>
            <p:ph type="title"/>
          </p:nvPr>
        </p:nvSpPr>
        <p:spPr>
          <a:xfrm>
            <a:off x="1069848" y="484632"/>
            <a:ext cx="10058400" cy="1609344"/>
          </a:xfrm>
        </p:spPr>
        <p:txBody>
          <a:bodyPr>
            <a:normAutofit/>
          </a:bodyPr>
          <a:lstStyle/>
          <a:p>
            <a:r>
              <a:rPr lang="it-IT" dirty="0"/>
              <a:t>La vita religiosa</a:t>
            </a:r>
          </a:p>
        </p:txBody>
      </p:sp>
      <p:sp>
        <p:nvSpPr>
          <p:cNvPr id="3" name="Segnaposto contenuto 2"/>
          <p:cNvSpPr>
            <a:spLocks noGrp="1"/>
          </p:cNvSpPr>
          <p:nvPr>
            <p:ph idx="1"/>
          </p:nvPr>
        </p:nvSpPr>
        <p:spPr>
          <a:xfrm>
            <a:off x="1069848" y="2320412"/>
            <a:ext cx="10058400" cy="3851787"/>
          </a:xfrm>
        </p:spPr>
        <p:txBody>
          <a:bodyPr>
            <a:normAutofit/>
          </a:bodyPr>
          <a:lstStyle/>
          <a:p>
            <a:r>
              <a:rPr lang="it-IT" dirty="0"/>
              <a:t>Norme per regolamentare l’accesso alla vita religiosa </a:t>
            </a:r>
          </a:p>
          <a:p>
            <a:r>
              <a:rPr lang="it-IT" dirty="0"/>
              <a:t>Predicazione e catechesi</a:t>
            </a:r>
          </a:p>
          <a:p>
            <a:r>
              <a:rPr lang="it-IT" dirty="0"/>
              <a:t>Protezione delle immunità ecclesiastiche</a:t>
            </a:r>
          </a:p>
          <a:p>
            <a:r>
              <a:rPr lang="it-IT" dirty="0"/>
              <a:t>Il concilio delega al papa la riforma dell’Indice, del Breviario, del Messale e del Rituale e la stesura di un “catechismo” per tutta la Chiesa.</a:t>
            </a:r>
          </a:p>
          <a:p>
            <a:r>
              <a:rPr lang="it-IT" dirty="0"/>
              <a:t>Chiusura del concilio: 4 dicembre 1563 (6 cardinali, 3 patriarchi, 25 arcivescovi, 169 vescovi, 7 abati, 7 generali di ordini religiosi: 217 padri).</a:t>
            </a:r>
          </a:p>
          <a:p>
            <a:r>
              <a:rPr lang="it-IT" dirty="0"/>
              <a:t>Il papa Pio IV promulga i decreti il 30 giugno 1564, ma muore il 9 dicembre 1565 senza vedere realizzate le opere che aveva ordinato di affrontare.</a:t>
            </a:r>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36457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15" name="Rectangle 14">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17" name="Rectangle 16">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5" name="Titolo 4"/>
          <p:cNvSpPr>
            <a:spLocks noGrp="1"/>
          </p:cNvSpPr>
          <p:nvPr>
            <p:ph type="title"/>
          </p:nvPr>
        </p:nvSpPr>
        <p:spPr>
          <a:xfrm>
            <a:off x="1069848" y="484632"/>
            <a:ext cx="10058400" cy="1609344"/>
          </a:xfrm>
        </p:spPr>
        <p:txBody>
          <a:bodyPr>
            <a:normAutofit/>
          </a:bodyPr>
          <a:lstStyle/>
          <a:p>
            <a:r>
              <a:rPr lang="it-IT" dirty="0"/>
              <a:t>Il sacco di </a:t>
            </a:r>
            <a:r>
              <a:rPr lang="it-IT" dirty="0" err="1"/>
              <a:t>roma</a:t>
            </a:r>
            <a:endParaRPr lang="it-IT" dirty="0"/>
          </a:p>
        </p:txBody>
      </p:sp>
      <p:sp>
        <p:nvSpPr>
          <p:cNvPr id="6" name="Segnaposto contenuto 5"/>
          <p:cNvSpPr>
            <a:spLocks noGrp="1"/>
          </p:cNvSpPr>
          <p:nvPr>
            <p:ph idx="1"/>
          </p:nvPr>
        </p:nvSpPr>
        <p:spPr>
          <a:xfrm>
            <a:off x="1069848" y="2320412"/>
            <a:ext cx="10058400" cy="3851787"/>
          </a:xfrm>
        </p:spPr>
        <p:txBody>
          <a:bodyPr>
            <a:normAutofit/>
          </a:bodyPr>
          <a:lstStyle/>
          <a:p>
            <a:r>
              <a:rPr lang="it-IT" sz="1900"/>
              <a:t>Nel 1519 il giovane Carlo d’Asburgo divenne imperatore con il nome di </a:t>
            </a:r>
            <a:r>
              <a:rPr lang="it-IT" sz="1900" b="1"/>
              <a:t>Carlo V. </a:t>
            </a:r>
            <a:r>
              <a:rPr lang="it-IT" sz="1900"/>
              <a:t>Oltre che sulla Spagna, l’Italia meridionale e la Sicilia, e la Sardegna, Carlo V regnava sulle terre degli Asburgo in Austria e in Boemia, sulla Fiandra e sui Paesi Bassi. </a:t>
            </a:r>
          </a:p>
          <a:p>
            <a:r>
              <a:rPr lang="it-IT" sz="1900"/>
              <a:t>Per contrastare questa egemonia, il re di Francia </a:t>
            </a:r>
            <a:r>
              <a:rPr lang="it-IT" sz="1900" b="1"/>
              <a:t>Francesco I</a:t>
            </a:r>
            <a:r>
              <a:rPr lang="it-IT" sz="1900"/>
              <a:t> diede vita a un’alleanza antispagnola, la </a:t>
            </a:r>
            <a:r>
              <a:rPr lang="it-IT" sz="1900" b="1"/>
              <a:t>Lega di Cognac</a:t>
            </a:r>
            <a:r>
              <a:rPr lang="it-IT" sz="1900"/>
              <a:t> (1526), cui aderì anche il papa </a:t>
            </a:r>
            <a:r>
              <a:rPr lang="it-IT" sz="1900" b="1"/>
              <a:t>Clemente VII</a:t>
            </a:r>
            <a:r>
              <a:rPr lang="it-IT" sz="1900"/>
              <a:t>, anch’egli preoccupato che un impero troppo potente nella penisola avrebbe soffocato i territori della Chiesa.</a:t>
            </a:r>
            <a:br>
              <a:rPr lang="it-IT" sz="1900"/>
            </a:br>
            <a:r>
              <a:rPr lang="it-IT" sz="1900"/>
              <a:t>Carlo V considerò il voltafaccia del papa (che era stato eletto con il sostegno di Carlo V e della casa di Spagna) un tradimento.</a:t>
            </a:r>
          </a:p>
          <a:p>
            <a:r>
              <a:rPr lang="it-IT" sz="1900"/>
              <a:t> Nel 1527 in </a:t>
            </a:r>
            <a:r>
              <a:rPr lang="it-IT" sz="1900" b="1"/>
              <a:t>Italia </a:t>
            </a:r>
            <a:r>
              <a:rPr lang="it-IT" sz="1900"/>
              <a:t>erano presenti i 12 000 Lanzichenecchi che avrebbero dovuto annientare la Lega di Cognac ma furono lasciati senza paga e senza vettovagliamenti: i Lanzichenecchi prima devastarono le campagne, poi marciarono su Roma.</a:t>
            </a:r>
          </a:p>
        </p:txBody>
      </p:sp>
      <p:sp>
        <p:nvSpPr>
          <p:cNvPr id="19" name="Oval 18">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1" name="Oval 20">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41037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stretch>
            <a:fillRect/>
          </a:stretch>
        </p:blipFill>
        <p:spPr>
          <a:xfrm>
            <a:off x="2087115" y="368179"/>
            <a:ext cx="8164716" cy="6123537"/>
          </a:xfrm>
          <a:prstGeom prst="rect">
            <a:avLst/>
          </a:prstGeom>
        </p:spPr>
      </p:pic>
    </p:spTree>
    <p:extLst>
      <p:ext uri="{BB962C8B-B14F-4D97-AF65-F5344CB8AC3E}">
        <p14:creationId xmlns:p14="http://schemas.microsoft.com/office/powerpoint/2010/main" val="882057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C4C5769-E723-4A1E-B4F6-F6BB27AE7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12188656" cy="6857999"/>
          </a:xfrm>
          <a:prstGeom prst="rect">
            <a:avLst/>
          </a:prstGeom>
          <a:blipFill dpi="0" rotWithShape="1">
            <a:blip r:embed="rId2">
              <a:alphaModFix amt="4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878380D-0E99-4278-9939-702074B8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643466" y="643466"/>
            <a:ext cx="3682727" cy="5571067"/>
          </a:xfrm>
        </p:spPr>
        <p:txBody>
          <a:bodyPr>
            <a:normAutofit/>
          </a:bodyPr>
          <a:lstStyle/>
          <a:p>
            <a:pPr algn="r"/>
            <a:r>
              <a:rPr lang="it-IT" sz="4800">
                <a:solidFill>
                  <a:srgbClr val="FFFFFF"/>
                </a:solidFill>
              </a:rPr>
              <a:t>Il sacco di roma</a:t>
            </a:r>
          </a:p>
        </p:txBody>
      </p:sp>
      <p:sp>
        <p:nvSpPr>
          <p:cNvPr id="12" name="Oval 11">
            <a:extLst>
              <a:ext uri="{FF2B5EF4-FFF2-40B4-BE49-F238E27FC236}">
                <a16:creationId xmlns:a16="http://schemas.microsoft.com/office/drawing/2014/main" id="{75A92D53-A461-451B-87E6-8746F6FC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 name="Segnaposto contenuto 2"/>
          <p:cNvSpPr>
            <a:spLocks noGrp="1"/>
          </p:cNvSpPr>
          <p:nvPr>
            <p:ph idx="1"/>
          </p:nvPr>
        </p:nvSpPr>
        <p:spPr>
          <a:xfrm>
            <a:off x="4932557" y="643465"/>
            <a:ext cx="6469168" cy="5586215"/>
          </a:xfrm>
        </p:spPr>
        <p:txBody>
          <a:bodyPr anchor="ctr">
            <a:normAutofit/>
          </a:bodyPr>
          <a:lstStyle/>
          <a:p>
            <a:r>
              <a:rPr lang="it-IT" sz="1900"/>
              <a:t>Arrivati alle mura, i Lanzichenecchi sbaragliarono i 3000 mercenari svizzeri che le difendevano e misero a ferro e fuoco l’intera città: i cittadini romani furono massacrati; principi, cardinali, mercanti furono torturati dai Lanzichenecchi perché rivelassero dove avevano nascosto le proprie ricchezze; i preti furono messi alla gogna; le monache furono violentate così come le donne nelle loro case; le chiese vennero devastate e molte opere d’arte distrutte: </a:t>
            </a:r>
          </a:p>
          <a:p>
            <a:r>
              <a:rPr lang="it-IT" sz="1900" i="1"/>
              <a:t>«</a:t>
            </a:r>
            <a:r>
              <a:rPr lang="it-IT" sz="1900" i="1" err="1"/>
              <a:t>Sentivansi</a:t>
            </a:r>
            <a:r>
              <a:rPr lang="it-IT" sz="1900" i="1"/>
              <a:t> i gridi e urla miserabili delle donne romane e delle monache, condotte a torme da’ soldati per saziare la loro libidine […]. </a:t>
            </a:r>
            <a:r>
              <a:rPr lang="it-IT" sz="1900" i="1" err="1"/>
              <a:t>Udivansi</a:t>
            </a:r>
            <a:r>
              <a:rPr lang="it-IT" sz="1900" i="1"/>
              <a:t> per tutto infiniti lamenti di quegli che erano miserabilmente tormentati, parte per </a:t>
            </a:r>
            <a:r>
              <a:rPr lang="it-IT" sz="1900" i="1" err="1"/>
              <a:t>astrignerli</a:t>
            </a:r>
            <a:r>
              <a:rPr lang="it-IT" sz="1900" i="1"/>
              <a:t> a fare la taglia parte per manifestare le robe ascoste. Tutte le cose sacre, i sacramenti e le reliquie dei santi delle quali erano piene tutte le chiese, spogliate de’ loro ornamenti, erano gittate per terra; aggiungendovi la barbarie tedesca infiniti vilipendi»</a:t>
            </a:r>
            <a:r>
              <a:rPr lang="it-IT" sz="1900"/>
              <a:t> (Francesco Guicciardini, Storia d’Italia, Libro XVIII, cap. VIII, </a:t>
            </a:r>
            <a:r>
              <a:rPr lang="it-IT" sz="1900" err="1"/>
              <a:t>r</a:t>
            </a:r>
            <a:r>
              <a:rPr lang="it-IT" sz="1900"/>
              <a:t>. 74-82).</a:t>
            </a:r>
          </a:p>
          <a:p>
            <a:endParaRPr lang="it-IT" sz="1900"/>
          </a:p>
        </p:txBody>
      </p:sp>
      <p:sp>
        <p:nvSpPr>
          <p:cNvPr id="14" name="Oval 13">
            <a:extLst>
              <a:ext uri="{FF2B5EF4-FFF2-40B4-BE49-F238E27FC236}">
                <a16:creationId xmlns:a16="http://schemas.microsoft.com/office/drawing/2014/main" id="{F003ABC2-0D2A-42E5-9778-D9E8DBB54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56081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6550924" y="685800"/>
            <a:ext cx="4920019" cy="2021553"/>
          </a:xfrm>
        </p:spPr>
        <p:txBody>
          <a:bodyPr>
            <a:normAutofit/>
          </a:bodyPr>
          <a:lstStyle/>
          <a:p>
            <a:r>
              <a:rPr lang="it-IT">
                <a:solidFill>
                  <a:schemeClr val="tx1"/>
                </a:solidFill>
              </a:rPr>
              <a:t>Il sacco di roma</a:t>
            </a:r>
          </a:p>
        </p:txBody>
      </p:sp>
      <p:sp>
        <p:nvSpPr>
          <p:cNvPr id="1033" name="Freeform: Shape 1032">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Charles V: French scientists decode 500-year-old letter">
            <a:extLst>
              <a:ext uri="{FF2B5EF4-FFF2-40B4-BE49-F238E27FC236}">
                <a16:creationId xmlns:a16="http://schemas.microsoft.com/office/drawing/2014/main" id="{9D881788-C6F2-779A-5C5F-8541E0739A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876" r="29126"/>
          <a:stretch>
            <a:fillRect/>
          </a:stretch>
        </p:blipFill>
        <p:spPr bwMode="auto">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noFill/>
          <a:extLst>
            <a:ext uri="{909E8E84-426E-40DD-AFC4-6F175D3DCCD1}">
              <a14:hiddenFill xmlns:a14="http://schemas.microsoft.com/office/drawing/2010/main">
                <a:solidFill>
                  <a:srgbClr val="FFFFFF"/>
                </a:solidFill>
              </a14:hiddenFill>
            </a:ext>
          </a:extLst>
        </p:spPr>
      </p:pic>
      <p:sp>
        <p:nvSpPr>
          <p:cNvPr id="3" name="Segnaposto contenuto 2"/>
          <p:cNvSpPr>
            <a:spLocks noGrp="1"/>
          </p:cNvSpPr>
          <p:nvPr>
            <p:ph idx="1"/>
          </p:nvPr>
        </p:nvSpPr>
        <p:spPr>
          <a:xfrm>
            <a:off x="6550924" y="2325190"/>
            <a:ext cx="4920019" cy="3847010"/>
          </a:xfrm>
        </p:spPr>
        <p:txBody>
          <a:bodyPr>
            <a:normAutofit/>
          </a:bodyPr>
          <a:lstStyle/>
          <a:p>
            <a:r>
              <a:rPr lang="it-IT" sz="1600" dirty="0"/>
              <a:t>Carlo V, che era un cattolico fervente, non fece nulla per far cessare il saccheggio. I Lanzichenecchi restarono a Roma nove mesi, durante i quali il papa si salvò asserragliandosi nella fortezza di Castel Sant’Angelo con la sua corte.</a:t>
            </a:r>
          </a:p>
          <a:p>
            <a:r>
              <a:rPr lang="it-IT" sz="1600" dirty="0"/>
              <a:t>Alla fine i Lanzichenecchi si ritirarono solo dietro il pagamento di un altissimo riscatto in oro e preziosi e perché restare era diventato impossibile: la città era rimasta senza viveri, le strade erano piene di cadaveri insepolti, l’acqua mancava perché tutte le fontane erano state distrutte e le epidemie falciavano sia le vittime sia i loro carnefici.</a:t>
            </a:r>
          </a:p>
          <a:p>
            <a:endParaRPr lang="it-IT" sz="1600" dirty="0"/>
          </a:p>
        </p:txBody>
      </p:sp>
    </p:spTree>
    <p:extLst>
      <p:ext uri="{BB962C8B-B14F-4D97-AF65-F5344CB8AC3E}">
        <p14:creationId xmlns:p14="http://schemas.microsoft.com/office/powerpoint/2010/main" val="177052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3" name="Immagine 2"/>
          <p:cNvPicPr>
            <a:picLocks noChangeAspect="1"/>
          </p:cNvPicPr>
          <p:nvPr/>
        </p:nvPicPr>
        <p:blipFill>
          <a:blip r:embed="rId2"/>
          <a:stretch>
            <a:fillRect/>
          </a:stretch>
        </p:blipFill>
        <p:spPr>
          <a:xfrm>
            <a:off x="6738592" y="505224"/>
            <a:ext cx="3987179" cy="3060160"/>
          </a:xfrm>
          <a:prstGeom prst="rect">
            <a:avLst/>
          </a:prstGeom>
        </p:spPr>
      </p:pic>
      <p:sp>
        <p:nvSpPr>
          <p:cNvPr id="24" name="Rectangle 23">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83745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6" name="Rectangle 25">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981573"/>
            <a:ext cx="10222992" cy="2078335"/>
          </a:xfrm>
          <a:prstGeom prst="rect">
            <a:avLst/>
          </a:prstGeom>
          <a:blipFill dpi="0" rotWithShape="1">
            <a:blip r:embed="rId3">
              <a:alphaModFix amt="9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2" name="Titolo 1"/>
          <p:cNvSpPr>
            <a:spLocks noGrp="1"/>
          </p:cNvSpPr>
          <p:nvPr>
            <p:ph type="title"/>
          </p:nvPr>
        </p:nvSpPr>
        <p:spPr>
          <a:xfrm>
            <a:off x="1285456" y="4162031"/>
            <a:ext cx="4543683" cy="1767141"/>
          </a:xfrm>
        </p:spPr>
        <p:txBody>
          <a:bodyPr>
            <a:normAutofit/>
          </a:bodyPr>
          <a:lstStyle/>
          <a:p>
            <a:pPr algn="r"/>
            <a:r>
              <a:rPr lang="it-IT"/>
              <a:t>Il Sacco di </a:t>
            </a:r>
            <a:r>
              <a:rPr lang="it-IT" err="1"/>
              <a:t>roma</a:t>
            </a:r>
            <a:endParaRPr lang="it-IT"/>
          </a:p>
        </p:txBody>
      </p:sp>
      <p:pic>
        <p:nvPicPr>
          <p:cNvPr id="7" name="Segnaposto contenuto 3"/>
          <p:cNvPicPr>
            <a:picLocks noChangeAspect="1"/>
          </p:cNvPicPr>
          <p:nvPr/>
        </p:nvPicPr>
        <p:blipFill>
          <a:blip r:embed="rId5"/>
          <a:stretch>
            <a:fillRect/>
          </a:stretch>
        </p:blipFill>
        <p:spPr>
          <a:xfrm>
            <a:off x="1184606" y="505223"/>
            <a:ext cx="4550423" cy="3060160"/>
          </a:xfrm>
          <a:prstGeom prst="rect">
            <a:avLst/>
          </a:prstGeom>
        </p:spPr>
      </p:pic>
      <p:sp>
        <p:nvSpPr>
          <p:cNvPr id="9" name="Content Placeholder 8"/>
          <p:cNvSpPr>
            <a:spLocks noGrp="1"/>
          </p:cNvSpPr>
          <p:nvPr>
            <p:ph idx="1"/>
          </p:nvPr>
        </p:nvSpPr>
        <p:spPr>
          <a:xfrm>
            <a:off x="6217920" y="4170410"/>
            <a:ext cx="4699221" cy="1767141"/>
          </a:xfrm>
        </p:spPr>
        <p:txBody>
          <a:bodyPr anchor="ctr">
            <a:normAutofit/>
          </a:bodyPr>
          <a:lstStyle/>
          <a:p>
            <a:r>
              <a:rPr lang="it-IT" sz="1800"/>
              <a:t>Il fatto ebbe, nell’immaginario dell’epoca, il valore di uno shock, fu vissuto come uno stupro: esso segnava la fine del Rinascimento.</a:t>
            </a:r>
          </a:p>
          <a:p>
            <a:endParaRPr lang="en-US" sz="1800"/>
          </a:p>
        </p:txBody>
      </p:sp>
      <p:sp>
        <p:nvSpPr>
          <p:cNvPr id="28" name="Rectangle 27">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128670"/>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30" name="Oval 29">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2" name="Oval 31">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24777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egno">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Wood Type</Template>
  <TotalTime>1807</TotalTime>
  <Words>6185</Words>
  <Application>Microsoft Macintosh PowerPoint</Application>
  <PresentationFormat>Widescreen</PresentationFormat>
  <Paragraphs>319</Paragraphs>
  <Slides>40</Slides>
  <Notes>4</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40</vt:i4>
      </vt:variant>
    </vt:vector>
  </HeadingPairs>
  <TitlesOfParts>
    <vt:vector size="46" baseType="lpstr">
      <vt:lpstr>Calibri</vt:lpstr>
      <vt:lpstr>Rockwell</vt:lpstr>
      <vt:lpstr>Rockwell Condensed</vt:lpstr>
      <vt:lpstr>Rockwell Extra Bold</vt:lpstr>
      <vt:lpstr>Wingdings</vt:lpstr>
      <vt:lpstr>Legno</vt:lpstr>
      <vt:lpstr>Il concilio di trento</vt:lpstr>
      <vt:lpstr>La convocazione del concilio</vt:lpstr>
      <vt:lpstr>Adriano VI</vt:lpstr>
      <vt:lpstr>Clemente VII</vt:lpstr>
      <vt:lpstr>Il sacco di roma</vt:lpstr>
      <vt:lpstr>Presentazione standard di PowerPoint</vt:lpstr>
      <vt:lpstr>Il sacco di roma</vt:lpstr>
      <vt:lpstr>Il sacco di roma</vt:lpstr>
      <vt:lpstr>Il Sacco di roma</vt:lpstr>
      <vt:lpstr>Paolo III (1468-1549)</vt:lpstr>
      <vt:lpstr>Paolo III</vt:lpstr>
      <vt:lpstr>Presentazione standard di PowerPoint</vt:lpstr>
      <vt:lpstr>I tentativi di convocazione di un concilio</vt:lpstr>
      <vt:lpstr>Presentazione standard di PowerPoint</vt:lpstr>
      <vt:lpstr>organizzazione del concilio</vt:lpstr>
      <vt:lpstr>il primo periodo</vt:lpstr>
      <vt:lpstr>Un’idea organica</vt:lpstr>
      <vt:lpstr>il conflitto tra carlo v e paolo iii</vt:lpstr>
      <vt:lpstr>Hubert Jedin:</vt:lpstr>
      <vt:lpstr>il concilio a bologna</vt:lpstr>
      <vt:lpstr>Giulio III</vt:lpstr>
      <vt:lpstr>la ripresa del concilio </vt:lpstr>
      <vt:lpstr>Marcello II</vt:lpstr>
      <vt:lpstr>Paolo IV</vt:lpstr>
      <vt:lpstr>Paolo IV e l’inquisizione</vt:lpstr>
      <vt:lpstr>Paolo IV e l’inquisizione</vt:lpstr>
      <vt:lpstr>Paolo IV e l’INquisizione</vt:lpstr>
      <vt:lpstr>L’index librorum prohibitorum</vt:lpstr>
      <vt:lpstr>L’index librorum prohibitorum</vt:lpstr>
      <vt:lpstr>Riforma della curia romana</vt:lpstr>
      <vt:lpstr>una valutazione </vt:lpstr>
      <vt:lpstr>Pio IV </vt:lpstr>
      <vt:lpstr>PIO IV e il concilio</vt:lpstr>
      <vt:lpstr>La ripresa del concilio e la prima crisi</vt:lpstr>
      <vt:lpstr>La seconda crisi</vt:lpstr>
      <vt:lpstr>L’uscita dalla crisi</vt:lpstr>
      <vt:lpstr>Presentazione standard di PowerPoint</vt:lpstr>
      <vt:lpstr>Presentazione standard di PowerPoint</vt:lpstr>
      <vt:lpstr>il ruolo dei vescovi nell’applicazione dei decreti conciliari</vt:lpstr>
      <vt:lpstr>La vita religiosa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concilio di trento</dc:title>
  <dc:creator>Fabio Besostri</dc:creator>
  <cp:lastModifiedBy>Fabio Besostri</cp:lastModifiedBy>
  <cp:revision>93</cp:revision>
  <dcterms:created xsi:type="dcterms:W3CDTF">2017-05-10T09:00:32Z</dcterms:created>
  <dcterms:modified xsi:type="dcterms:W3CDTF">2026-03-06T13:41:57Z</dcterms:modified>
</cp:coreProperties>
</file>