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295" r:id="rId3"/>
    <p:sldId id="285" r:id="rId4"/>
    <p:sldId id="286" r:id="rId5"/>
    <p:sldId id="287" r:id="rId6"/>
    <p:sldId id="288" r:id="rId7"/>
    <p:sldId id="289" r:id="rId8"/>
    <p:sldId id="290" r:id="rId9"/>
    <p:sldId id="291" r:id="rId10"/>
    <p:sldId id="292" r:id="rId11"/>
    <p:sldId id="293" r:id="rId12"/>
    <p:sldId id="294" r:id="rId13"/>
    <p:sldId id="277" r:id="rId14"/>
    <p:sldId id="278" r:id="rId15"/>
    <p:sldId id="279" r:id="rId16"/>
    <p:sldId id="280" r:id="rId17"/>
    <p:sldId id="281" r:id="rId18"/>
    <p:sldId id="282" r:id="rId19"/>
    <p:sldId id="283" r:id="rId20"/>
    <p:sldId id="284" r:id="rId21"/>
    <p:sldId id="264" r:id="rId22"/>
    <p:sldId id="265" r:id="rId23"/>
    <p:sldId id="266" r:id="rId24"/>
    <p:sldId id="267" r:id="rId25"/>
    <p:sldId id="257" r:id="rId26"/>
    <p:sldId id="297" r:id="rId27"/>
    <p:sldId id="258" r:id="rId28"/>
    <p:sldId id="274" r:id="rId29"/>
    <p:sldId id="259" r:id="rId30"/>
    <p:sldId id="298" r:id="rId31"/>
    <p:sldId id="299" r:id="rId32"/>
    <p:sldId id="260" r:id="rId33"/>
    <p:sldId id="261" r:id="rId34"/>
    <p:sldId id="262" r:id="rId35"/>
    <p:sldId id="300" r:id="rId36"/>
    <p:sldId id="296" r:id="rId37"/>
    <p:sldId id="301" r:id="rId38"/>
    <p:sldId id="302" r:id="rId39"/>
    <p:sldId id="303"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4"/>
    <p:restoredTop sz="81293"/>
  </p:normalViewPr>
  <p:slideViewPr>
    <p:cSldViewPr snapToGrid="0" snapToObjects="1">
      <p:cViewPr>
        <p:scale>
          <a:sx n="105" d="100"/>
          <a:sy n="105" d="100"/>
        </p:scale>
        <p:origin x="992" y="136"/>
      </p:cViewPr>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A8F52-1E51-485A-B5ED-DC130FA3F66C}"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0552BC88-29F6-4685-A220-7FBB3B25F8E9}">
      <dgm:prSet/>
      <dgm:spPr/>
      <dgm:t>
        <a:bodyPr/>
        <a:lstStyle/>
        <a:p>
          <a:r>
            <a:rPr lang="it-IT"/>
            <a:t>La crescita demografica europea</a:t>
          </a:r>
          <a:endParaRPr lang="en-US"/>
        </a:p>
      </dgm:t>
    </dgm:pt>
    <dgm:pt modelId="{670A7367-62D4-4FBE-BBB4-552555E7A679}" type="parTrans" cxnId="{7ED18212-5A75-4F6A-B0BC-1B5817D00D9D}">
      <dgm:prSet/>
      <dgm:spPr/>
      <dgm:t>
        <a:bodyPr/>
        <a:lstStyle/>
        <a:p>
          <a:endParaRPr lang="en-US"/>
        </a:p>
      </dgm:t>
    </dgm:pt>
    <dgm:pt modelId="{41D0DDEB-CF2A-48C4-8C6F-7511825AA840}" type="sibTrans" cxnId="{7ED18212-5A75-4F6A-B0BC-1B5817D00D9D}">
      <dgm:prSet/>
      <dgm:spPr/>
      <dgm:t>
        <a:bodyPr/>
        <a:lstStyle/>
        <a:p>
          <a:endParaRPr lang="en-US"/>
        </a:p>
      </dgm:t>
    </dgm:pt>
    <dgm:pt modelId="{A8775718-FB17-44E8-83A9-F4CC97BDD771}">
      <dgm:prSet/>
      <dgm:spPr/>
      <dgm:t>
        <a:bodyPr/>
        <a:lstStyle/>
        <a:p>
          <a:r>
            <a:rPr lang="it-IT" dirty="0"/>
            <a:t>Il dato più incredibile è la crescita demografica europea: secondo le stime, contando anche la </a:t>
          </a:r>
          <a:r>
            <a:rPr lang="it-IT" dirty="0" err="1"/>
            <a:t>Russia,il</a:t>
          </a:r>
          <a:r>
            <a:rPr lang="it-IT" dirty="0"/>
            <a:t> numero degli abitanti passò da circa 115 milioni, nel 1700, a 140 milioni, a metà del secolo, e poi a 188 milioni, a inizio Ottocento. Il tasso percentuale dell’aumento fu quindi del 63,5%.</a:t>
          </a:r>
          <a:endParaRPr lang="en-US" dirty="0"/>
        </a:p>
      </dgm:t>
    </dgm:pt>
    <dgm:pt modelId="{D6E5B291-64A4-4BFD-88EF-7192F1C4D64B}" type="parTrans" cxnId="{10F1C8D6-D247-463A-9689-8CDBD7B42E00}">
      <dgm:prSet/>
      <dgm:spPr/>
      <dgm:t>
        <a:bodyPr/>
        <a:lstStyle/>
        <a:p>
          <a:endParaRPr lang="en-US"/>
        </a:p>
      </dgm:t>
    </dgm:pt>
    <dgm:pt modelId="{ECD56D19-45ED-4627-A916-C0C023E3AA85}" type="sibTrans" cxnId="{10F1C8D6-D247-463A-9689-8CDBD7B42E00}">
      <dgm:prSet/>
      <dgm:spPr/>
      <dgm:t>
        <a:bodyPr/>
        <a:lstStyle/>
        <a:p>
          <a:endParaRPr lang="en-US"/>
        </a:p>
      </dgm:t>
    </dgm:pt>
    <dgm:pt modelId="{39EB4DD0-1581-4D68-88E4-6850F1D37664}">
      <dgm:prSet/>
      <dgm:spPr/>
      <dgm:t>
        <a:bodyPr/>
        <a:lstStyle/>
        <a:p>
          <a:r>
            <a:rPr lang="it-IT"/>
            <a:t>L’Europa orientale e meridionale</a:t>
          </a:r>
          <a:endParaRPr lang="en-US"/>
        </a:p>
      </dgm:t>
    </dgm:pt>
    <dgm:pt modelId="{7EA39FF3-34AF-4ADD-8F82-996B0E794DCB}" type="parTrans" cxnId="{491ED18C-E25C-4F64-9FC6-28782C97DC53}">
      <dgm:prSet/>
      <dgm:spPr/>
      <dgm:t>
        <a:bodyPr/>
        <a:lstStyle/>
        <a:p>
          <a:endParaRPr lang="en-US"/>
        </a:p>
      </dgm:t>
    </dgm:pt>
    <dgm:pt modelId="{8ED82231-E3B7-4FCB-B486-6F28F09B4449}" type="sibTrans" cxnId="{491ED18C-E25C-4F64-9FC6-28782C97DC53}">
      <dgm:prSet/>
      <dgm:spPr/>
      <dgm:t>
        <a:bodyPr/>
        <a:lstStyle/>
        <a:p>
          <a:endParaRPr lang="en-US"/>
        </a:p>
      </dgm:t>
    </dgm:pt>
    <dgm:pt modelId="{D28B333A-24CE-4D96-A64B-E4077AF96AEE}">
      <dgm:prSet/>
      <dgm:spPr/>
      <dgm:t>
        <a:bodyPr/>
        <a:lstStyle/>
        <a:p>
          <a:r>
            <a:rPr lang="it-IT" dirty="0"/>
            <a:t>I paesi come l’Ungheria e la Russia, i quali partirono con il numero di abitanti più basso alla fine del Seicento, si trovarono poi, durante il XVIII secolo, a incrementare in maniera impressionante la propria popolazione. </a:t>
          </a:r>
          <a:endParaRPr lang="en-US" dirty="0"/>
        </a:p>
      </dgm:t>
    </dgm:pt>
    <dgm:pt modelId="{5426BA8E-48DE-4D8D-9B2B-DD8F46B8E049}" type="parTrans" cxnId="{84FAE126-257A-4991-9596-70D598484113}">
      <dgm:prSet/>
      <dgm:spPr/>
      <dgm:t>
        <a:bodyPr/>
        <a:lstStyle/>
        <a:p>
          <a:endParaRPr lang="en-US"/>
        </a:p>
      </dgm:t>
    </dgm:pt>
    <dgm:pt modelId="{BD150F77-9999-40B0-BC8F-80388F9351AC}" type="sibTrans" cxnId="{84FAE126-257A-4991-9596-70D598484113}">
      <dgm:prSet/>
      <dgm:spPr/>
      <dgm:t>
        <a:bodyPr/>
        <a:lstStyle/>
        <a:p>
          <a:endParaRPr lang="en-US"/>
        </a:p>
      </dgm:t>
    </dgm:pt>
    <dgm:pt modelId="{7173A4EE-433F-4D1D-A379-D7F30C8C3852}">
      <dgm:prSet/>
      <dgm:spPr/>
      <dgm:t>
        <a:bodyPr/>
        <a:lstStyle/>
        <a:p>
          <a:r>
            <a:rPr lang="it-IT"/>
            <a:t>L’Europa settentrionale e centrale</a:t>
          </a:r>
          <a:endParaRPr lang="en-US"/>
        </a:p>
      </dgm:t>
    </dgm:pt>
    <dgm:pt modelId="{8263C2BB-0B2E-4FBA-B265-8CFF63BA3EE2}" type="parTrans" cxnId="{FFC56103-84B4-4398-A962-13739B440E8D}">
      <dgm:prSet/>
      <dgm:spPr/>
      <dgm:t>
        <a:bodyPr/>
        <a:lstStyle/>
        <a:p>
          <a:endParaRPr lang="en-US"/>
        </a:p>
      </dgm:t>
    </dgm:pt>
    <dgm:pt modelId="{832A5797-0B52-4C48-8D46-0C016BCFC2D6}" type="sibTrans" cxnId="{FFC56103-84B4-4398-A962-13739B440E8D}">
      <dgm:prSet/>
      <dgm:spPr/>
      <dgm:t>
        <a:bodyPr/>
        <a:lstStyle/>
        <a:p>
          <a:endParaRPr lang="en-US"/>
        </a:p>
      </dgm:t>
    </dgm:pt>
    <dgm:pt modelId="{84A546BE-8DE2-449C-BEDA-9296DB1BFCA2}">
      <dgm:prSet/>
      <dgm:spPr/>
      <dgm:t>
        <a:bodyPr/>
        <a:lstStyle/>
        <a:p>
          <a:r>
            <a:rPr lang="it-IT" dirty="0"/>
            <a:t>A guidare il tasso di crescita demografica più alta nell’Europa del centro-nord fu la Germania, seguita poi dall’Inghilterra, soprattutto la triplicazione degli abitanti dell’Irlanda, da Francia e infine dai Paesi Bassi. </a:t>
          </a:r>
          <a:endParaRPr lang="en-US" dirty="0"/>
        </a:p>
      </dgm:t>
    </dgm:pt>
    <dgm:pt modelId="{3699C4FB-FD17-4EB8-AAC1-D2B305015E01}" type="parTrans" cxnId="{246A259E-D8E6-46E1-8DB3-999EB41924D1}">
      <dgm:prSet/>
      <dgm:spPr/>
      <dgm:t>
        <a:bodyPr/>
        <a:lstStyle/>
        <a:p>
          <a:endParaRPr lang="en-US"/>
        </a:p>
      </dgm:t>
    </dgm:pt>
    <dgm:pt modelId="{7A539EF4-B0EB-4119-99EE-10B71E82BE35}" type="sibTrans" cxnId="{246A259E-D8E6-46E1-8DB3-999EB41924D1}">
      <dgm:prSet/>
      <dgm:spPr/>
      <dgm:t>
        <a:bodyPr/>
        <a:lstStyle/>
        <a:p>
          <a:endParaRPr lang="en-US"/>
        </a:p>
      </dgm:t>
    </dgm:pt>
    <dgm:pt modelId="{9022CC71-2D06-4342-B8C2-041E6427E30E}">
      <dgm:prSet/>
      <dgm:spPr/>
      <dgm:t>
        <a:bodyPr/>
        <a:lstStyle/>
        <a:p>
          <a:r>
            <a:rPr lang="it-IT" dirty="0"/>
            <a:t>La stessa tendenza interessò anche la Spagna e l’Italia, nello specifico il Mezzogiorno che, rispetto al Nord, partiva con una popolazione nettamente inferiore.</a:t>
          </a:r>
          <a:endParaRPr lang="en-US" dirty="0"/>
        </a:p>
      </dgm:t>
    </dgm:pt>
    <dgm:pt modelId="{AD4BE3F9-DC89-AD49-B01D-E0DF32A9E1D7}" type="parTrans" cxnId="{6FD60000-DCA0-984A-A4F5-841FC4B5C0E9}">
      <dgm:prSet/>
      <dgm:spPr/>
      <dgm:t>
        <a:bodyPr/>
        <a:lstStyle/>
        <a:p>
          <a:endParaRPr lang="it-IT"/>
        </a:p>
      </dgm:t>
    </dgm:pt>
    <dgm:pt modelId="{5470CA5E-F8EB-994F-B312-86ABC41A8A6A}" type="sibTrans" cxnId="{6FD60000-DCA0-984A-A4F5-841FC4B5C0E9}">
      <dgm:prSet/>
      <dgm:spPr/>
      <dgm:t>
        <a:bodyPr/>
        <a:lstStyle/>
        <a:p>
          <a:endParaRPr lang="it-IT"/>
        </a:p>
      </dgm:t>
    </dgm:pt>
    <dgm:pt modelId="{5BF95F67-8842-8944-8FF0-36D7FF7417EB}">
      <dgm:prSet/>
      <dgm:spPr/>
      <dgm:t>
        <a:bodyPr/>
        <a:lstStyle/>
        <a:p>
          <a:r>
            <a:rPr lang="it-IT" dirty="0"/>
            <a:t>È da sottolineare comunque che questi paesi erano quelli più impegnati in diversi conflitti oppure molti dei loro connazionali emigravano nel Nuovo Mondo.</a:t>
          </a:r>
          <a:endParaRPr lang="en-US" dirty="0"/>
        </a:p>
      </dgm:t>
    </dgm:pt>
    <dgm:pt modelId="{F8B4F5E9-4312-E645-8CB5-087793DF7D6C}" type="parTrans" cxnId="{3044B783-A860-0C45-BB16-C44DFEF6450E}">
      <dgm:prSet/>
      <dgm:spPr/>
      <dgm:t>
        <a:bodyPr/>
        <a:lstStyle/>
        <a:p>
          <a:endParaRPr lang="it-IT"/>
        </a:p>
      </dgm:t>
    </dgm:pt>
    <dgm:pt modelId="{5200C2C2-C39F-5546-9DCF-402FA519F39E}" type="sibTrans" cxnId="{3044B783-A860-0C45-BB16-C44DFEF6450E}">
      <dgm:prSet/>
      <dgm:spPr/>
      <dgm:t>
        <a:bodyPr/>
        <a:lstStyle/>
        <a:p>
          <a:endParaRPr lang="it-IT"/>
        </a:p>
      </dgm:t>
    </dgm:pt>
    <dgm:pt modelId="{C58B2850-C0BA-C243-8418-6524B2D54FC5}" type="pres">
      <dgm:prSet presAssocID="{7FCA8F52-1E51-485A-B5ED-DC130FA3F66C}" presName="Name0" presStyleCnt="0">
        <dgm:presLayoutVars>
          <dgm:dir/>
          <dgm:animLvl val="lvl"/>
          <dgm:resizeHandles val="exact"/>
        </dgm:presLayoutVars>
      </dgm:prSet>
      <dgm:spPr/>
    </dgm:pt>
    <dgm:pt modelId="{B8E8076A-121C-2841-B214-B314FBAB233A}" type="pres">
      <dgm:prSet presAssocID="{0552BC88-29F6-4685-A220-7FBB3B25F8E9}" presName="composite" presStyleCnt="0"/>
      <dgm:spPr/>
    </dgm:pt>
    <dgm:pt modelId="{DCFDDCC7-CF5F-D94E-A74A-BF6A4381D0DB}" type="pres">
      <dgm:prSet presAssocID="{0552BC88-29F6-4685-A220-7FBB3B25F8E9}" presName="parTx" presStyleLbl="alignNode1" presStyleIdx="0" presStyleCnt="3">
        <dgm:presLayoutVars>
          <dgm:chMax val="0"/>
          <dgm:chPref val="0"/>
          <dgm:bulletEnabled val="1"/>
        </dgm:presLayoutVars>
      </dgm:prSet>
      <dgm:spPr/>
    </dgm:pt>
    <dgm:pt modelId="{FACD8BF0-1586-3A41-A163-D1C2607BD7D3}" type="pres">
      <dgm:prSet presAssocID="{0552BC88-29F6-4685-A220-7FBB3B25F8E9}" presName="desTx" presStyleLbl="alignAccFollowNode1" presStyleIdx="0" presStyleCnt="3">
        <dgm:presLayoutVars>
          <dgm:bulletEnabled val="1"/>
        </dgm:presLayoutVars>
      </dgm:prSet>
      <dgm:spPr/>
    </dgm:pt>
    <dgm:pt modelId="{07A2507B-715D-AD49-AE78-D1DAB4FCA31C}" type="pres">
      <dgm:prSet presAssocID="{41D0DDEB-CF2A-48C4-8C6F-7511825AA840}" presName="space" presStyleCnt="0"/>
      <dgm:spPr/>
    </dgm:pt>
    <dgm:pt modelId="{9E26A758-9144-734D-9BD2-0DBB3728E2A9}" type="pres">
      <dgm:prSet presAssocID="{39EB4DD0-1581-4D68-88E4-6850F1D37664}" presName="composite" presStyleCnt="0"/>
      <dgm:spPr/>
    </dgm:pt>
    <dgm:pt modelId="{84DF7029-5C0B-DA42-A28F-A415BC493FB9}" type="pres">
      <dgm:prSet presAssocID="{39EB4DD0-1581-4D68-88E4-6850F1D37664}" presName="parTx" presStyleLbl="alignNode1" presStyleIdx="1" presStyleCnt="3">
        <dgm:presLayoutVars>
          <dgm:chMax val="0"/>
          <dgm:chPref val="0"/>
          <dgm:bulletEnabled val="1"/>
        </dgm:presLayoutVars>
      </dgm:prSet>
      <dgm:spPr/>
    </dgm:pt>
    <dgm:pt modelId="{1D2D43E9-F53C-F34A-884B-BB7A6CD4A4E2}" type="pres">
      <dgm:prSet presAssocID="{39EB4DD0-1581-4D68-88E4-6850F1D37664}" presName="desTx" presStyleLbl="alignAccFollowNode1" presStyleIdx="1" presStyleCnt="3">
        <dgm:presLayoutVars>
          <dgm:bulletEnabled val="1"/>
        </dgm:presLayoutVars>
      </dgm:prSet>
      <dgm:spPr/>
    </dgm:pt>
    <dgm:pt modelId="{2400A66B-C659-8D47-A5D4-190A91EDD1A3}" type="pres">
      <dgm:prSet presAssocID="{8ED82231-E3B7-4FCB-B486-6F28F09B4449}" presName="space" presStyleCnt="0"/>
      <dgm:spPr/>
    </dgm:pt>
    <dgm:pt modelId="{71AE4EEE-4013-E440-AF37-13837138FE36}" type="pres">
      <dgm:prSet presAssocID="{7173A4EE-433F-4D1D-A379-D7F30C8C3852}" presName="composite" presStyleCnt="0"/>
      <dgm:spPr/>
    </dgm:pt>
    <dgm:pt modelId="{16462BF2-98D1-ED49-AA67-FD84CBD9AEFB}" type="pres">
      <dgm:prSet presAssocID="{7173A4EE-433F-4D1D-A379-D7F30C8C3852}" presName="parTx" presStyleLbl="alignNode1" presStyleIdx="2" presStyleCnt="3">
        <dgm:presLayoutVars>
          <dgm:chMax val="0"/>
          <dgm:chPref val="0"/>
          <dgm:bulletEnabled val="1"/>
        </dgm:presLayoutVars>
      </dgm:prSet>
      <dgm:spPr/>
    </dgm:pt>
    <dgm:pt modelId="{8D79B605-2407-E341-B171-77DD0FF0D8D3}" type="pres">
      <dgm:prSet presAssocID="{7173A4EE-433F-4D1D-A379-D7F30C8C3852}" presName="desTx" presStyleLbl="alignAccFollowNode1" presStyleIdx="2" presStyleCnt="3">
        <dgm:presLayoutVars>
          <dgm:bulletEnabled val="1"/>
        </dgm:presLayoutVars>
      </dgm:prSet>
      <dgm:spPr/>
    </dgm:pt>
  </dgm:ptLst>
  <dgm:cxnLst>
    <dgm:cxn modelId="{6FD60000-DCA0-984A-A4F5-841FC4B5C0E9}" srcId="{39EB4DD0-1581-4D68-88E4-6850F1D37664}" destId="{9022CC71-2D06-4342-B8C2-041E6427E30E}" srcOrd="1" destOrd="0" parTransId="{AD4BE3F9-DC89-AD49-B01D-E0DF32A9E1D7}" sibTransId="{5470CA5E-F8EB-994F-B312-86ABC41A8A6A}"/>
    <dgm:cxn modelId="{FFC56103-84B4-4398-A962-13739B440E8D}" srcId="{7FCA8F52-1E51-485A-B5ED-DC130FA3F66C}" destId="{7173A4EE-433F-4D1D-A379-D7F30C8C3852}" srcOrd="2" destOrd="0" parTransId="{8263C2BB-0B2E-4FBA-B265-8CFF63BA3EE2}" sibTransId="{832A5797-0B52-4C48-8D46-0C016BCFC2D6}"/>
    <dgm:cxn modelId="{7ED18212-5A75-4F6A-B0BC-1B5817D00D9D}" srcId="{7FCA8F52-1E51-485A-B5ED-DC130FA3F66C}" destId="{0552BC88-29F6-4685-A220-7FBB3B25F8E9}" srcOrd="0" destOrd="0" parTransId="{670A7367-62D4-4FBE-BBB4-552555E7A679}" sibTransId="{41D0DDEB-CF2A-48C4-8C6F-7511825AA840}"/>
    <dgm:cxn modelId="{84FAE126-257A-4991-9596-70D598484113}" srcId="{39EB4DD0-1581-4D68-88E4-6850F1D37664}" destId="{D28B333A-24CE-4D96-A64B-E4077AF96AEE}" srcOrd="0" destOrd="0" parTransId="{5426BA8E-48DE-4D8D-9B2B-DD8F46B8E049}" sibTransId="{BD150F77-9999-40B0-BC8F-80388F9351AC}"/>
    <dgm:cxn modelId="{0D6B0D2C-388E-BA4C-908E-57840E85FACD}" type="presOf" srcId="{0552BC88-29F6-4685-A220-7FBB3B25F8E9}" destId="{DCFDDCC7-CF5F-D94E-A74A-BF6A4381D0DB}" srcOrd="0" destOrd="0" presId="urn:microsoft.com/office/officeart/2005/8/layout/hList1"/>
    <dgm:cxn modelId="{C902AE4B-E422-F44F-A012-156464425F29}" type="presOf" srcId="{A8775718-FB17-44E8-83A9-F4CC97BDD771}" destId="{FACD8BF0-1586-3A41-A163-D1C2607BD7D3}" srcOrd="0" destOrd="0" presId="urn:microsoft.com/office/officeart/2005/8/layout/hList1"/>
    <dgm:cxn modelId="{DC9D5756-DEEF-5343-92EF-D9B82AB6FA6A}" type="presOf" srcId="{7173A4EE-433F-4D1D-A379-D7F30C8C3852}" destId="{16462BF2-98D1-ED49-AA67-FD84CBD9AEFB}" srcOrd="0" destOrd="0" presId="urn:microsoft.com/office/officeart/2005/8/layout/hList1"/>
    <dgm:cxn modelId="{A682A873-D715-5646-94EE-89058B67CE51}" type="presOf" srcId="{84A546BE-8DE2-449C-BEDA-9296DB1BFCA2}" destId="{8D79B605-2407-E341-B171-77DD0FF0D8D3}" srcOrd="0" destOrd="0" presId="urn:microsoft.com/office/officeart/2005/8/layout/hList1"/>
    <dgm:cxn modelId="{9EBEFB7B-FE50-A642-81AA-CEEDA2B4CFCC}" type="presOf" srcId="{9022CC71-2D06-4342-B8C2-041E6427E30E}" destId="{1D2D43E9-F53C-F34A-884B-BB7A6CD4A4E2}" srcOrd="0" destOrd="1" presId="urn:microsoft.com/office/officeart/2005/8/layout/hList1"/>
    <dgm:cxn modelId="{3044B783-A860-0C45-BB16-C44DFEF6450E}" srcId="{7173A4EE-433F-4D1D-A379-D7F30C8C3852}" destId="{5BF95F67-8842-8944-8FF0-36D7FF7417EB}" srcOrd="1" destOrd="0" parTransId="{F8B4F5E9-4312-E645-8CB5-087793DF7D6C}" sibTransId="{5200C2C2-C39F-5546-9DCF-402FA519F39E}"/>
    <dgm:cxn modelId="{491ED18C-E25C-4F64-9FC6-28782C97DC53}" srcId="{7FCA8F52-1E51-485A-B5ED-DC130FA3F66C}" destId="{39EB4DD0-1581-4D68-88E4-6850F1D37664}" srcOrd="1" destOrd="0" parTransId="{7EA39FF3-34AF-4ADD-8F82-996B0E794DCB}" sibTransId="{8ED82231-E3B7-4FCB-B486-6F28F09B4449}"/>
    <dgm:cxn modelId="{474E048D-36E6-644A-B087-5C4EA8085551}" type="presOf" srcId="{D28B333A-24CE-4D96-A64B-E4077AF96AEE}" destId="{1D2D43E9-F53C-F34A-884B-BB7A6CD4A4E2}" srcOrd="0" destOrd="0" presId="urn:microsoft.com/office/officeart/2005/8/layout/hList1"/>
    <dgm:cxn modelId="{246A259E-D8E6-46E1-8DB3-999EB41924D1}" srcId="{7173A4EE-433F-4D1D-A379-D7F30C8C3852}" destId="{84A546BE-8DE2-449C-BEDA-9296DB1BFCA2}" srcOrd="0" destOrd="0" parTransId="{3699C4FB-FD17-4EB8-AAC1-D2B305015E01}" sibTransId="{7A539EF4-B0EB-4119-99EE-10B71E82BE35}"/>
    <dgm:cxn modelId="{00BDDCBE-7593-BE4F-A9E1-DCE8B17EDB16}" type="presOf" srcId="{7FCA8F52-1E51-485A-B5ED-DC130FA3F66C}" destId="{C58B2850-C0BA-C243-8418-6524B2D54FC5}" srcOrd="0" destOrd="0" presId="urn:microsoft.com/office/officeart/2005/8/layout/hList1"/>
    <dgm:cxn modelId="{10F1C8D6-D247-463A-9689-8CDBD7B42E00}" srcId="{0552BC88-29F6-4685-A220-7FBB3B25F8E9}" destId="{A8775718-FB17-44E8-83A9-F4CC97BDD771}" srcOrd="0" destOrd="0" parTransId="{D6E5B291-64A4-4BFD-88EF-7192F1C4D64B}" sibTransId="{ECD56D19-45ED-4627-A916-C0C023E3AA85}"/>
    <dgm:cxn modelId="{7B9E3CD8-62C3-C646-8CF2-8F7BCF01570D}" type="presOf" srcId="{5BF95F67-8842-8944-8FF0-36D7FF7417EB}" destId="{8D79B605-2407-E341-B171-77DD0FF0D8D3}" srcOrd="0" destOrd="1" presId="urn:microsoft.com/office/officeart/2005/8/layout/hList1"/>
    <dgm:cxn modelId="{008A71F9-703A-2B47-A5C3-8F1A0AC9D5F0}" type="presOf" srcId="{39EB4DD0-1581-4D68-88E4-6850F1D37664}" destId="{84DF7029-5C0B-DA42-A28F-A415BC493FB9}" srcOrd="0" destOrd="0" presId="urn:microsoft.com/office/officeart/2005/8/layout/hList1"/>
    <dgm:cxn modelId="{98D6EF73-DDEC-7F4A-9B9C-E1838FB148ED}" type="presParOf" srcId="{C58B2850-C0BA-C243-8418-6524B2D54FC5}" destId="{B8E8076A-121C-2841-B214-B314FBAB233A}" srcOrd="0" destOrd="0" presId="urn:microsoft.com/office/officeart/2005/8/layout/hList1"/>
    <dgm:cxn modelId="{997E539C-8B0E-3740-A3CF-831C04F7EC49}" type="presParOf" srcId="{B8E8076A-121C-2841-B214-B314FBAB233A}" destId="{DCFDDCC7-CF5F-D94E-A74A-BF6A4381D0DB}" srcOrd="0" destOrd="0" presId="urn:microsoft.com/office/officeart/2005/8/layout/hList1"/>
    <dgm:cxn modelId="{997E7D83-DC2E-114A-82FC-ADF24C3415A9}" type="presParOf" srcId="{B8E8076A-121C-2841-B214-B314FBAB233A}" destId="{FACD8BF0-1586-3A41-A163-D1C2607BD7D3}" srcOrd="1" destOrd="0" presId="urn:microsoft.com/office/officeart/2005/8/layout/hList1"/>
    <dgm:cxn modelId="{54C27951-99EE-3347-9441-4FE765C4FD80}" type="presParOf" srcId="{C58B2850-C0BA-C243-8418-6524B2D54FC5}" destId="{07A2507B-715D-AD49-AE78-D1DAB4FCA31C}" srcOrd="1" destOrd="0" presId="urn:microsoft.com/office/officeart/2005/8/layout/hList1"/>
    <dgm:cxn modelId="{33279D64-377B-1C49-AFE0-D6A13E15B076}" type="presParOf" srcId="{C58B2850-C0BA-C243-8418-6524B2D54FC5}" destId="{9E26A758-9144-734D-9BD2-0DBB3728E2A9}" srcOrd="2" destOrd="0" presId="urn:microsoft.com/office/officeart/2005/8/layout/hList1"/>
    <dgm:cxn modelId="{8D2FDA6D-B001-6E4B-856A-1D34D324C146}" type="presParOf" srcId="{9E26A758-9144-734D-9BD2-0DBB3728E2A9}" destId="{84DF7029-5C0B-DA42-A28F-A415BC493FB9}" srcOrd="0" destOrd="0" presId="urn:microsoft.com/office/officeart/2005/8/layout/hList1"/>
    <dgm:cxn modelId="{A0E66B37-6AC9-F243-96F6-FE882DA62260}" type="presParOf" srcId="{9E26A758-9144-734D-9BD2-0DBB3728E2A9}" destId="{1D2D43E9-F53C-F34A-884B-BB7A6CD4A4E2}" srcOrd="1" destOrd="0" presId="urn:microsoft.com/office/officeart/2005/8/layout/hList1"/>
    <dgm:cxn modelId="{57ACE4AE-46A7-1B4B-9BEE-1CED4A12D1F6}" type="presParOf" srcId="{C58B2850-C0BA-C243-8418-6524B2D54FC5}" destId="{2400A66B-C659-8D47-A5D4-190A91EDD1A3}" srcOrd="3" destOrd="0" presId="urn:microsoft.com/office/officeart/2005/8/layout/hList1"/>
    <dgm:cxn modelId="{8EFBEEBF-281E-D842-86A4-DBE484769A3C}" type="presParOf" srcId="{C58B2850-C0BA-C243-8418-6524B2D54FC5}" destId="{71AE4EEE-4013-E440-AF37-13837138FE36}" srcOrd="4" destOrd="0" presId="urn:microsoft.com/office/officeart/2005/8/layout/hList1"/>
    <dgm:cxn modelId="{D930A336-D360-D54A-B391-63326BC1FBC8}" type="presParOf" srcId="{71AE4EEE-4013-E440-AF37-13837138FE36}" destId="{16462BF2-98D1-ED49-AA67-FD84CBD9AEFB}" srcOrd="0" destOrd="0" presId="urn:microsoft.com/office/officeart/2005/8/layout/hList1"/>
    <dgm:cxn modelId="{F4F4C556-3B47-2640-8F59-9002664E3933}" type="presParOf" srcId="{71AE4EEE-4013-E440-AF37-13837138FE36}" destId="{8D79B605-2407-E341-B171-77DD0FF0D8D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DDCC7-CF5F-D94E-A74A-BF6A4381D0DB}">
      <dsp:nvSpPr>
        <dsp:cNvPr id="0" name=""/>
        <dsp:cNvSpPr/>
      </dsp:nvSpPr>
      <dsp:spPr>
        <a:xfrm>
          <a:off x="3405" y="194718"/>
          <a:ext cx="3320057" cy="403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it-IT" sz="1400" kern="1200"/>
            <a:t>La crescita demografica europea</a:t>
          </a:r>
          <a:endParaRPr lang="en-US" sz="1400" kern="1200"/>
        </a:p>
      </dsp:txBody>
      <dsp:txXfrm>
        <a:off x="3405" y="194718"/>
        <a:ext cx="3320057" cy="403200"/>
      </dsp:txXfrm>
    </dsp:sp>
    <dsp:sp modelId="{FACD8BF0-1586-3A41-A163-D1C2607BD7D3}">
      <dsp:nvSpPr>
        <dsp:cNvPr id="0" name=""/>
        <dsp:cNvSpPr/>
      </dsp:nvSpPr>
      <dsp:spPr>
        <a:xfrm>
          <a:off x="3405" y="597918"/>
          <a:ext cx="3320057" cy="285770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it-IT" sz="1400" kern="1200" dirty="0"/>
            <a:t>Il dato più incredibile è la crescita demografica europea: secondo le stime, contando anche la </a:t>
          </a:r>
          <a:r>
            <a:rPr lang="it-IT" sz="1400" kern="1200" dirty="0" err="1"/>
            <a:t>Russia,il</a:t>
          </a:r>
          <a:r>
            <a:rPr lang="it-IT" sz="1400" kern="1200" dirty="0"/>
            <a:t> numero degli abitanti passò da circa 115 milioni, nel 1700, a 140 milioni, a metà del secolo, e poi a 188 milioni, a inizio Ottocento. Il tasso percentuale dell’aumento fu quindi del 63,5%.</a:t>
          </a:r>
          <a:endParaRPr lang="en-US" sz="1400" kern="1200" dirty="0"/>
        </a:p>
      </dsp:txBody>
      <dsp:txXfrm>
        <a:off x="3405" y="597918"/>
        <a:ext cx="3320057" cy="2857705"/>
      </dsp:txXfrm>
    </dsp:sp>
    <dsp:sp modelId="{84DF7029-5C0B-DA42-A28F-A415BC493FB9}">
      <dsp:nvSpPr>
        <dsp:cNvPr id="0" name=""/>
        <dsp:cNvSpPr/>
      </dsp:nvSpPr>
      <dsp:spPr>
        <a:xfrm>
          <a:off x="3788271" y="194718"/>
          <a:ext cx="3320057" cy="403200"/>
        </a:xfrm>
        <a:prstGeom prst="rect">
          <a:avLst/>
        </a:prstGeom>
        <a:solidFill>
          <a:schemeClr val="accent2">
            <a:hueOff val="2771159"/>
            <a:satOff val="-477"/>
            <a:lumOff val="-4902"/>
            <a:alphaOff val="0"/>
          </a:schemeClr>
        </a:solidFill>
        <a:ln w="12700" cap="flat" cmpd="sng" algn="ctr">
          <a:solidFill>
            <a:schemeClr val="accent2">
              <a:hueOff val="2771159"/>
              <a:satOff val="-477"/>
              <a:lumOff val="-49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it-IT" sz="1400" kern="1200"/>
            <a:t>L’Europa orientale e meridionale</a:t>
          </a:r>
          <a:endParaRPr lang="en-US" sz="1400" kern="1200"/>
        </a:p>
      </dsp:txBody>
      <dsp:txXfrm>
        <a:off x="3788271" y="194718"/>
        <a:ext cx="3320057" cy="403200"/>
      </dsp:txXfrm>
    </dsp:sp>
    <dsp:sp modelId="{1D2D43E9-F53C-F34A-884B-BB7A6CD4A4E2}">
      <dsp:nvSpPr>
        <dsp:cNvPr id="0" name=""/>
        <dsp:cNvSpPr/>
      </dsp:nvSpPr>
      <dsp:spPr>
        <a:xfrm>
          <a:off x="3788271" y="597918"/>
          <a:ext cx="3320057" cy="2857705"/>
        </a:xfrm>
        <a:prstGeom prst="rect">
          <a:avLst/>
        </a:prstGeom>
        <a:solidFill>
          <a:schemeClr val="accent2">
            <a:tint val="40000"/>
            <a:alpha val="90000"/>
            <a:hueOff val="2645941"/>
            <a:satOff val="-2703"/>
            <a:lumOff val="-963"/>
            <a:alphaOff val="0"/>
          </a:schemeClr>
        </a:solidFill>
        <a:ln w="12700" cap="flat" cmpd="sng" algn="ctr">
          <a:solidFill>
            <a:schemeClr val="accent2">
              <a:tint val="40000"/>
              <a:alpha val="90000"/>
              <a:hueOff val="2645941"/>
              <a:satOff val="-2703"/>
              <a:lumOff val="-9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it-IT" sz="1400" kern="1200" dirty="0"/>
            <a:t>I paesi come l’Ungheria e la Russia, i quali partirono con il numero di abitanti più basso alla fine del Seicento, si trovarono poi, durante il XVIII secolo, a incrementare in maniera impressionante la propria popolazione. </a:t>
          </a:r>
          <a:endParaRPr lang="en-US" sz="1400" kern="1200" dirty="0"/>
        </a:p>
        <a:p>
          <a:pPr marL="114300" lvl="1" indent="-114300" algn="l" defTabSz="622300">
            <a:lnSpc>
              <a:spcPct val="90000"/>
            </a:lnSpc>
            <a:spcBef>
              <a:spcPct val="0"/>
            </a:spcBef>
            <a:spcAft>
              <a:spcPct val="15000"/>
            </a:spcAft>
            <a:buChar char="•"/>
          </a:pPr>
          <a:r>
            <a:rPr lang="it-IT" sz="1400" kern="1200" dirty="0"/>
            <a:t>La stessa tendenza interessò anche la Spagna e l’Italia, nello specifico il Mezzogiorno che, rispetto al Nord, partiva con una popolazione nettamente inferiore.</a:t>
          </a:r>
          <a:endParaRPr lang="en-US" sz="1400" kern="1200" dirty="0"/>
        </a:p>
      </dsp:txBody>
      <dsp:txXfrm>
        <a:off x="3788271" y="597918"/>
        <a:ext cx="3320057" cy="2857705"/>
      </dsp:txXfrm>
    </dsp:sp>
    <dsp:sp modelId="{16462BF2-98D1-ED49-AA67-FD84CBD9AEFB}">
      <dsp:nvSpPr>
        <dsp:cNvPr id="0" name=""/>
        <dsp:cNvSpPr/>
      </dsp:nvSpPr>
      <dsp:spPr>
        <a:xfrm>
          <a:off x="7573137" y="194718"/>
          <a:ext cx="3320057" cy="403200"/>
        </a:xfrm>
        <a:prstGeom prst="rect">
          <a:avLst/>
        </a:prstGeom>
        <a:solidFill>
          <a:schemeClr val="accent2">
            <a:hueOff val="5542319"/>
            <a:satOff val="-953"/>
            <a:lumOff val="-9804"/>
            <a:alphaOff val="0"/>
          </a:schemeClr>
        </a:solidFill>
        <a:ln w="12700" cap="flat" cmpd="sng" algn="ctr">
          <a:solidFill>
            <a:schemeClr val="accent2">
              <a:hueOff val="5542319"/>
              <a:satOff val="-953"/>
              <a:lumOff val="-98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it-IT" sz="1400" kern="1200"/>
            <a:t>L’Europa settentrionale e centrale</a:t>
          </a:r>
          <a:endParaRPr lang="en-US" sz="1400" kern="1200"/>
        </a:p>
      </dsp:txBody>
      <dsp:txXfrm>
        <a:off x="7573137" y="194718"/>
        <a:ext cx="3320057" cy="403200"/>
      </dsp:txXfrm>
    </dsp:sp>
    <dsp:sp modelId="{8D79B605-2407-E341-B171-77DD0FF0D8D3}">
      <dsp:nvSpPr>
        <dsp:cNvPr id="0" name=""/>
        <dsp:cNvSpPr/>
      </dsp:nvSpPr>
      <dsp:spPr>
        <a:xfrm>
          <a:off x="7573137" y="597918"/>
          <a:ext cx="3320057" cy="2857705"/>
        </a:xfrm>
        <a:prstGeom prst="rect">
          <a:avLst/>
        </a:prstGeom>
        <a:solidFill>
          <a:schemeClr val="accent2">
            <a:tint val="40000"/>
            <a:alpha val="90000"/>
            <a:hueOff val="5291881"/>
            <a:satOff val="-5406"/>
            <a:lumOff val="-1925"/>
            <a:alphaOff val="0"/>
          </a:schemeClr>
        </a:solidFill>
        <a:ln w="12700" cap="flat" cmpd="sng" algn="ctr">
          <a:solidFill>
            <a:schemeClr val="accent2">
              <a:tint val="40000"/>
              <a:alpha val="90000"/>
              <a:hueOff val="5291881"/>
              <a:satOff val="-5406"/>
              <a:lumOff val="-19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it-IT" sz="1400" kern="1200" dirty="0"/>
            <a:t>A guidare il tasso di crescita demografica più alta nell’Europa del centro-nord fu la Germania, seguita poi dall’Inghilterra, soprattutto la triplicazione degli abitanti dell’Irlanda, da Francia e infine dai Paesi Bassi. </a:t>
          </a:r>
          <a:endParaRPr lang="en-US" sz="1400" kern="1200" dirty="0"/>
        </a:p>
        <a:p>
          <a:pPr marL="114300" lvl="1" indent="-114300" algn="l" defTabSz="622300">
            <a:lnSpc>
              <a:spcPct val="90000"/>
            </a:lnSpc>
            <a:spcBef>
              <a:spcPct val="0"/>
            </a:spcBef>
            <a:spcAft>
              <a:spcPct val="15000"/>
            </a:spcAft>
            <a:buChar char="•"/>
          </a:pPr>
          <a:r>
            <a:rPr lang="it-IT" sz="1400" kern="1200" dirty="0"/>
            <a:t>È da sottolineare comunque che questi paesi erano quelli più impegnati in diversi conflitti oppure molti dei loro connazionali emigravano nel Nuovo Mondo.</a:t>
          </a:r>
          <a:endParaRPr lang="en-US" sz="1400" kern="1200" dirty="0"/>
        </a:p>
      </dsp:txBody>
      <dsp:txXfrm>
        <a:off x="7573137" y="597918"/>
        <a:ext cx="3320057" cy="285770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3C28B-5AA5-8249-BCD7-7ED8FDBFAC96}" type="datetimeFigureOut">
              <a:rPr lang="it-IT" smtClean="0"/>
              <a:t>20/02/26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B1361-D169-A448-9392-98F3B5862663}" type="slidenum">
              <a:rPr lang="it-IT" smtClean="0"/>
              <a:t>‹N›</a:t>
            </a:fld>
            <a:endParaRPr lang="it-IT"/>
          </a:p>
        </p:txBody>
      </p:sp>
    </p:spTree>
    <p:extLst>
      <p:ext uri="{BB962C8B-B14F-4D97-AF65-F5344CB8AC3E}">
        <p14:creationId xmlns:p14="http://schemas.microsoft.com/office/powerpoint/2010/main" val="115051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q=ultramontanismo&amp;newwindow=1&amp;client=safari&amp;hs=MgNp&amp;sca_esv=3fa20b0e5d950a51&amp;rls=en&amp;biw=1426&amp;bih=783&amp;sxsrf=ANbL-n6zA_CJR1twqLlJZvue7oJ8k1nsUw%3A1771511164683&amp;ei=fB2XabysKeWoxc8PpJigIA&amp;oq=gallicanesimo&amp;gs_lp=Egxnd3Mtd2l6LXNlcnAiDWdhbGxpY2FuZXNpbW8qAggAMgUQABiABDIKEAAYgAQYQxiKBTIFEAAYgAQyBRAAGIAEMgUQABiABDIEEAAYHjIEEAAYHjIEEAAYHjIEEAAYHjIEEAAYHkinJ1C2DFjdGnADeACQAQCYAbACoAGhGKoBCDAuMS4xMS4xuAEByAEA-AEBmAIQoAKOGcICCBAAGLADGO8FwgILEAAYgAQYsAMYogTCAgsQABiwAxiiBBiJBcICCxAAGIAEGLEDGIMBwgIREC4YgAQYsQMY0QMYgwEYxwHCAggQABiABBixA8ICCBAuGIAEGLEDwgIQECMY8AUYgAQYJxjJAhiKBcICChAjGIAEGCcYigXCAg0QABiABBixAxhDGIoFwgIOEAAYgAQYsQMYgwEYigXCAgsQLhiABBjHARivAcICDhAuGIAEGMcBGI4FGK8BwgIFEC4YgATCAhEQLhiABBjHARiYBRiZBRivAcICCBAAGIAEGMsBmAMAiAYBkAYFkgcIMy4xLjEwLjKgB62wAbIHCDAuMS4xMC4yuAeDGcIHCDAuMy4xMC4zyAdPgAgA&amp;sclient=gws-wiz-serp&amp;ved=2ahUKEwjy8I7W9eeSAxUyQ_EDHfnoAgkQgK4QegYIAQgAEAQ"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it.cathopedia.org/wiki/Gallicanesimo" TargetMode="External"/><Relationship Id="rId4" Type="http://schemas.openxmlformats.org/officeDocument/2006/relationships/hyperlink" Target="https://www.google.com/search?q=Quattro+Articoli+del+1682&amp;newwindow=1&amp;client=safari&amp;hs=MgNp&amp;sca_esv=3fa20b0e5d950a51&amp;rls=en&amp;biw=1426&amp;bih=783&amp;sxsrf=ANbL-n6zA_CJR1twqLlJZvue7oJ8k1nsUw%3A1771511164683&amp;ei=fB2XabysKeWoxc8PpJigIA&amp;oq=gallicanesimo&amp;gs_lp=Egxnd3Mtd2l6LXNlcnAiDWdhbGxpY2FuZXNpbW8qAggAMgUQABiABDIKEAAYgAQYQxiKBTIFEAAYgAQyBRAAGIAEMgUQABiABDIEEAAYHjIEEAAYHjIEEAAYHjIEEAAYHjIEEAAYHkinJ1C2DFjdGnADeACQAQCYAbACoAGhGKoBCDAuMS4xMS4xuAEByAEA-AEBmAIQoAKOGcICCBAAGLADGO8FwgILEAAYgAQYsAMYogTCAgsQABiwAxiiBBiJBcICCxAAGIAEGLEDGIMBwgIREC4YgAQYsQMY0QMYgwEYxwHCAggQABiABBixA8ICCBAuGIAEGLEDwgIQECMY8AUYgAQYJxjJAhiKBcICChAjGIAEGCcYigXCAg0QABiABBixAxhDGIoFwgIOEAAYgAQYsQMYgwEYigXCAgsQLhiABBjHARivAcICDhAuGIAEGMcBGI4FGK8BwgIFEC4YgATCAhEQLhiABBjHARiYBRiZBRivAcICCBAAGIAEGMsBmAMAiAYBkAYFkgcIMy4xLjEwLjKgB62wAbIHCDAuMS4xMC4yuAeDGcIHCDAuMy4xMC4zyAdPgAgA&amp;sclient=gws-wiz-serp&amp;ved=2ahUKEwjy8I7W9eeSAxUyQ_EDHfnoAgkQgK4QegYIAQgBEA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9AB1361-D169-A448-9392-98F3B5862663}" type="slidenum">
              <a:rPr lang="it-IT" smtClean="0"/>
              <a:t>5</a:t>
            </a:fld>
            <a:endParaRPr lang="it-IT"/>
          </a:p>
        </p:txBody>
      </p:sp>
    </p:spTree>
    <p:extLst>
      <p:ext uri="{BB962C8B-B14F-4D97-AF65-F5344CB8AC3E}">
        <p14:creationId xmlns:p14="http://schemas.microsoft.com/office/powerpoint/2010/main" val="274520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dirty="0">
                <a:latin typeface="+mn-lt"/>
              </a:rPr>
              <a:t>Distanza Milano Vienna: in linea d’aria 625 km, distanza stradale attuale 856 km</a:t>
            </a:r>
          </a:p>
          <a:p>
            <a:r>
              <a:rPr lang="it-IT" sz="2000" dirty="0">
                <a:latin typeface="+mn-lt"/>
              </a:rPr>
              <a:t>Distanza Milano Parigi: in linea d’aria 641 km, distanza stradale attuale 848 km</a:t>
            </a:r>
          </a:p>
          <a:p>
            <a:r>
              <a:rPr lang="it-IT" sz="2000" dirty="0">
                <a:latin typeface="+mn-lt"/>
              </a:rPr>
              <a:t>Distanza Milano Roma: in linea d’aria 478 km, distanza stradale attuale 572 km</a:t>
            </a:r>
          </a:p>
          <a:p>
            <a:r>
              <a:rPr lang="it-IT" sz="2000" dirty="0">
                <a:latin typeface="+mn-lt"/>
              </a:rPr>
              <a:t>Distanza Milano Napoli: in linea d’aria 657 km, distanza stradale attuale 769 km</a:t>
            </a:r>
          </a:p>
        </p:txBody>
      </p:sp>
      <p:sp>
        <p:nvSpPr>
          <p:cNvPr id="4" name="Segnaposto numero diapositiva 3"/>
          <p:cNvSpPr>
            <a:spLocks noGrp="1"/>
          </p:cNvSpPr>
          <p:nvPr>
            <p:ph type="sldNum" sz="quarter" idx="5"/>
          </p:nvPr>
        </p:nvSpPr>
        <p:spPr/>
        <p:txBody>
          <a:bodyPr/>
          <a:lstStyle/>
          <a:p>
            <a:fld id="{E9AB1361-D169-A448-9392-98F3B5862663}" type="slidenum">
              <a:rPr lang="it-IT" smtClean="0"/>
              <a:t>10</a:t>
            </a:fld>
            <a:endParaRPr lang="it-IT"/>
          </a:p>
        </p:txBody>
      </p:sp>
    </p:spTree>
    <p:extLst>
      <p:ext uri="{BB962C8B-B14F-4D97-AF65-F5344CB8AC3E}">
        <p14:creationId xmlns:p14="http://schemas.microsoft.com/office/powerpoint/2010/main" val="3641623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9AB1361-D169-A448-9392-98F3B5862663}" type="slidenum">
              <a:rPr lang="it-IT" smtClean="0"/>
              <a:t>12</a:t>
            </a:fld>
            <a:endParaRPr lang="it-IT"/>
          </a:p>
        </p:txBody>
      </p:sp>
    </p:spTree>
    <p:extLst>
      <p:ext uri="{BB962C8B-B14F-4D97-AF65-F5344CB8AC3E}">
        <p14:creationId xmlns:p14="http://schemas.microsoft.com/office/powerpoint/2010/main" val="132894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B2C837-7CE6-F446-B9DF-7D0E52DA9667}" type="slidenum">
              <a:rPr lang="it-IT" smtClean="0"/>
              <a:t>20</a:t>
            </a:fld>
            <a:endParaRPr lang="it-IT"/>
          </a:p>
        </p:txBody>
      </p:sp>
    </p:spTree>
    <p:extLst>
      <p:ext uri="{BB962C8B-B14F-4D97-AF65-F5344CB8AC3E}">
        <p14:creationId xmlns:p14="http://schemas.microsoft.com/office/powerpoint/2010/main" val="347884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Gallicanesimo: </a:t>
            </a:r>
            <a:r>
              <a:rPr lang="it-IT" sz="1200" b="0" i="0" kern="1200" dirty="0">
                <a:solidFill>
                  <a:schemeClr val="tx1"/>
                </a:solidFill>
                <a:effectLst/>
                <a:latin typeface="+mn-lt"/>
                <a:ea typeface="+mn-ea"/>
                <a:cs typeface="+mn-cs"/>
              </a:rPr>
              <a:t>Il gallicanesimo è un complesso di dottrine politiche e teologiche sviluppatosi in Francia (secoli XIV-XIX) che rivendicava l'autonomia della Chiesa gallicana dal papato, sostenendo la supremazia dei concili e il controllo regio sulle questioni disciplinari ecclesiastiche. Raggiunse il culmine con i Quattro Articoli del 1682, promossi da Luigi XIV e </a:t>
            </a:r>
            <a:r>
              <a:rPr lang="it-IT" sz="1200" b="0" i="0" kern="1200" dirty="0" err="1">
                <a:solidFill>
                  <a:schemeClr val="tx1"/>
                </a:solidFill>
                <a:effectLst/>
                <a:latin typeface="+mn-lt"/>
                <a:ea typeface="+mn-ea"/>
                <a:cs typeface="+mn-cs"/>
              </a:rPr>
              <a:t>Bossuet</a:t>
            </a:r>
            <a:r>
              <a:rPr lang="it-IT" sz="1200" b="0" i="0" kern="1200" dirty="0">
                <a:solidFill>
                  <a:schemeClr val="tx1"/>
                </a:solidFill>
                <a:effectLst/>
                <a:latin typeface="+mn-lt"/>
                <a:ea typeface="+mn-ea"/>
                <a:cs typeface="+mn-cs"/>
              </a:rPr>
              <a:t>, contrapponendosi all'</a:t>
            </a:r>
            <a:r>
              <a:rPr lang="it-IT" sz="1200" b="0" i="0" kern="1200" dirty="0">
                <a:solidFill>
                  <a:schemeClr val="tx1"/>
                </a:solidFill>
                <a:effectLst/>
                <a:latin typeface="+mn-lt"/>
                <a:ea typeface="+mn-ea"/>
                <a:cs typeface="+mn-cs"/>
                <a:hlinkClick r:id="rId3"/>
              </a:rPr>
              <a:t>ultramontanismo</a:t>
            </a:r>
            <a:r>
              <a:rPr lang="it-IT" sz="1200" b="0" i="0" kern="1200" dirty="0">
                <a:solidFill>
                  <a:schemeClr val="tx1"/>
                </a:solidFill>
                <a:effectLst/>
                <a:latin typeface="+mn-lt"/>
                <a:ea typeface="+mn-ea"/>
                <a:cs typeface="+mn-cs"/>
              </a:rPr>
              <a:t>. </a:t>
            </a:r>
          </a:p>
          <a:p>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Aspetti Principali del Gallicanesimo:</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Gallicanesimo Regio:</a:t>
            </a:r>
            <a:r>
              <a:rPr lang="it-IT" sz="1200" b="0" i="0" kern="1200" dirty="0">
                <a:solidFill>
                  <a:schemeClr val="tx1"/>
                </a:solidFill>
                <a:effectLst/>
                <a:latin typeface="+mn-lt"/>
                <a:ea typeface="+mn-ea"/>
                <a:cs typeface="+mn-cs"/>
              </a:rPr>
              <a:t> Sosteneva l'indipendenza del sovrano dal papa nelle questioni temporali e il diritto del re di intervenire nell'amministrazione della Chiesa.</a:t>
            </a:r>
          </a:p>
          <a:p>
            <a:r>
              <a:rPr lang="it-IT" sz="1200" b="1" i="0" kern="1200" dirty="0">
                <a:solidFill>
                  <a:schemeClr val="tx1"/>
                </a:solidFill>
                <a:effectLst/>
                <a:latin typeface="+mn-lt"/>
                <a:ea typeface="+mn-ea"/>
                <a:cs typeface="+mn-cs"/>
              </a:rPr>
              <a:t>Gallicanesimo Ecclesiastico:</a:t>
            </a:r>
            <a:r>
              <a:rPr lang="it-IT" sz="1200" b="0" i="0" kern="1200" dirty="0">
                <a:solidFill>
                  <a:schemeClr val="tx1"/>
                </a:solidFill>
                <a:effectLst/>
                <a:latin typeface="+mn-lt"/>
                <a:ea typeface="+mn-ea"/>
                <a:cs typeface="+mn-cs"/>
              </a:rPr>
              <a:t> Affermava che il papa non ha potere assoluto e che i concili generali sono superiori al pontefice</a:t>
            </a:r>
          </a:p>
          <a:p>
            <a:r>
              <a:rPr lang="it-IT" sz="1200" b="0" i="0" kern="1200" dirty="0">
                <a:solidFill>
                  <a:schemeClr val="tx1"/>
                </a:solidFill>
                <a:effectLst/>
                <a:latin typeface="+mn-lt"/>
                <a:ea typeface="+mn-ea"/>
                <a:cs typeface="+mn-cs"/>
              </a:rPr>
              <a:t>.</a:t>
            </a:r>
          </a:p>
          <a:p>
            <a:r>
              <a:rPr lang="it-IT" sz="1200" b="1" i="0" kern="1200" dirty="0">
                <a:solidFill>
                  <a:schemeClr val="tx1"/>
                </a:solidFill>
                <a:effectLst/>
                <a:latin typeface="+mn-lt"/>
                <a:ea typeface="+mn-ea"/>
                <a:cs typeface="+mn-cs"/>
                <a:hlinkClick r:id="rId4"/>
              </a:rPr>
              <a:t>Quattro Articoli del 1682</a:t>
            </a:r>
            <a:r>
              <a:rPr lang="it-IT" sz="1200" b="1" i="0" kern="1200" dirty="0">
                <a:solidFill>
                  <a:schemeClr val="tx1"/>
                </a:solidFill>
                <a:effectLst/>
                <a:latin typeface="+mn-lt"/>
                <a:ea typeface="+mn-ea"/>
                <a:cs typeface="+mn-cs"/>
              </a:rPr>
              <a:t>:</a:t>
            </a:r>
            <a:r>
              <a:rPr lang="it-IT" sz="1200" b="0" i="0" kern="1200" dirty="0">
                <a:solidFill>
                  <a:schemeClr val="tx1"/>
                </a:solidFill>
                <a:effectLst/>
                <a:latin typeface="+mn-lt"/>
                <a:ea typeface="+mn-ea"/>
                <a:cs typeface="+mn-cs"/>
              </a:rPr>
              <a:t> Redatti da </a:t>
            </a:r>
            <a:r>
              <a:rPr lang="it-IT" sz="1200" b="0" i="0" kern="1200" dirty="0">
                <a:solidFill>
                  <a:schemeClr val="tx1"/>
                </a:solidFill>
                <a:effectLst/>
                <a:latin typeface="+mn-lt"/>
                <a:ea typeface="+mn-ea"/>
                <a:cs typeface="+mn-cs"/>
                <a:hlinkClick r:id="rId5"/>
              </a:rPr>
              <a:t>Bossuet</a:t>
            </a:r>
            <a:r>
              <a:rPr lang="it-IT" sz="1200" b="0" i="0" kern="1200" dirty="0">
                <a:solidFill>
                  <a:schemeClr val="tx1"/>
                </a:solidFill>
                <a:effectLst/>
                <a:latin typeface="+mn-lt"/>
                <a:ea typeface="+mn-ea"/>
                <a:cs typeface="+mn-cs"/>
              </a:rPr>
              <a:t>, limitavano il potere papale, negavano l'infallibilità pontificia e difendevano le consuetudini della Chiesa francese.</a:t>
            </a:r>
          </a:p>
          <a:p>
            <a:r>
              <a:rPr lang="it-IT" sz="1200" b="1" i="0" kern="1200" dirty="0">
                <a:solidFill>
                  <a:schemeClr val="tx1"/>
                </a:solidFill>
                <a:effectLst/>
                <a:latin typeface="+mn-lt"/>
                <a:ea typeface="+mn-ea"/>
                <a:cs typeface="+mn-cs"/>
              </a:rPr>
              <a:t>Contesto Storico:</a:t>
            </a:r>
            <a:r>
              <a:rPr lang="it-IT" sz="1200" b="0" i="0" kern="1200" dirty="0">
                <a:solidFill>
                  <a:schemeClr val="tx1"/>
                </a:solidFill>
                <a:effectLst/>
                <a:latin typeface="+mn-lt"/>
                <a:ea typeface="+mn-ea"/>
                <a:cs typeface="+mn-cs"/>
              </a:rPr>
              <a:t> Il movimento si sviluppò per rafforzare il potere del re, soprattutto sotto Luigi XIV, e si oppose alla centralizzazione romana. </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Il gallicanesimo, pur condannato da papa Alessandro VIII nel 1690, ha influenzato i rapporti Stato-Chiesa in Francia fino alla fine del XIX secolo, quando fu superato dall'insegnamento del Concilio Vaticano I.</a:t>
            </a:r>
          </a:p>
          <a:p>
            <a:endParaRPr lang="it-IT" dirty="0"/>
          </a:p>
        </p:txBody>
      </p:sp>
      <p:sp>
        <p:nvSpPr>
          <p:cNvPr id="4" name="Segnaposto numero diapositiva 3"/>
          <p:cNvSpPr>
            <a:spLocks noGrp="1"/>
          </p:cNvSpPr>
          <p:nvPr>
            <p:ph type="sldNum" sz="quarter" idx="5"/>
          </p:nvPr>
        </p:nvSpPr>
        <p:spPr/>
        <p:txBody>
          <a:bodyPr/>
          <a:lstStyle/>
          <a:p>
            <a:fld id="{E9AB1361-D169-A448-9392-98F3B5862663}" type="slidenum">
              <a:rPr lang="it-IT" smtClean="0"/>
              <a:t>27</a:t>
            </a:fld>
            <a:endParaRPr lang="it-IT"/>
          </a:p>
        </p:txBody>
      </p:sp>
    </p:spTree>
    <p:extLst>
      <p:ext uri="{BB962C8B-B14F-4D97-AF65-F5344CB8AC3E}">
        <p14:creationId xmlns:p14="http://schemas.microsoft.com/office/powerpoint/2010/main" val="331122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Con quest’opera, </a:t>
            </a:r>
            <a:r>
              <a:rPr lang="it-IT" sz="1200" b="1" i="0" kern="1200" dirty="0">
                <a:solidFill>
                  <a:schemeClr val="tx1"/>
                </a:solidFill>
                <a:effectLst/>
                <a:latin typeface="+mn-lt"/>
                <a:ea typeface="+mn-ea"/>
                <a:cs typeface="+mn-cs"/>
              </a:rPr>
              <a:t>Ludovico Antonio Muratori</a:t>
            </a:r>
            <a:r>
              <a:rPr lang="it-IT" sz="1200" b="0" i="0" kern="1200" dirty="0">
                <a:solidFill>
                  <a:schemeClr val="tx1"/>
                </a:solidFill>
                <a:effectLst/>
                <a:latin typeface="+mn-lt"/>
                <a:ea typeface="+mn-ea"/>
                <a:cs typeface="+mn-cs"/>
              </a:rPr>
              <a:t> entra nel cuore della vita religiosa del suo tempo e vi accende una luce sobria, non polemica ma esigente.</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Il libro nasce in un Settecento ancora intriso di pratiche devozionali barocche, confraternite, culti locali, reliquie, novene, processioni. Muratori non vuole demolire la devozione, vuole disciplinarla. Il titolo stesso è un programma: </a:t>
            </a:r>
            <a:r>
              <a:rPr lang="it-IT" sz="1200" b="0" i="1" kern="1200" dirty="0">
                <a:solidFill>
                  <a:schemeClr val="tx1"/>
                </a:solidFill>
                <a:effectLst/>
                <a:latin typeface="+mn-lt"/>
                <a:ea typeface="+mn-ea"/>
                <a:cs typeface="+mn-cs"/>
              </a:rPr>
              <a:t>regolata</a:t>
            </a:r>
            <a:r>
              <a:rPr lang="it-IT" sz="1200" b="0" i="0" kern="1200" dirty="0">
                <a:solidFill>
                  <a:schemeClr val="tx1"/>
                </a:solidFill>
                <a:effectLst/>
                <a:latin typeface="+mn-lt"/>
                <a:ea typeface="+mn-ea"/>
                <a:cs typeface="+mn-cs"/>
              </a:rPr>
              <a:t>, cioè ordinata, misurata, illuminata dalla ragione e dalla Scrittura.</a:t>
            </a:r>
            <a:br>
              <a:rPr lang="it-IT" dirty="0"/>
            </a:br>
            <a:endParaRPr lang="it-IT" dirty="0"/>
          </a:p>
          <a:p>
            <a:r>
              <a:rPr lang="it-IT" sz="1200" b="1" i="0" kern="1200" dirty="0">
                <a:solidFill>
                  <a:schemeClr val="tx1"/>
                </a:solidFill>
                <a:effectLst/>
                <a:latin typeface="+mn-lt"/>
                <a:ea typeface="+mn-ea"/>
                <a:cs typeface="+mn-cs"/>
              </a:rPr>
              <a:t>Obiettivo dell’opera</a:t>
            </a:r>
          </a:p>
          <a:p>
            <a:r>
              <a:rPr lang="it-IT" sz="1200" b="0" i="0" kern="1200" dirty="0">
                <a:solidFill>
                  <a:schemeClr val="tx1"/>
                </a:solidFill>
                <a:effectLst/>
                <a:latin typeface="+mn-lt"/>
                <a:ea typeface="+mn-ea"/>
                <a:cs typeface="+mn-cs"/>
              </a:rPr>
              <a:t>Muratori si propone di distinguere tra:</a:t>
            </a:r>
          </a:p>
          <a:p>
            <a:r>
              <a:rPr lang="it-IT" sz="1200" b="1" i="0" kern="1200" dirty="0">
                <a:solidFill>
                  <a:schemeClr val="tx1"/>
                </a:solidFill>
                <a:effectLst/>
                <a:latin typeface="+mn-lt"/>
                <a:ea typeface="+mn-ea"/>
                <a:cs typeface="+mn-cs"/>
              </a:rPr>
              <a:t>vera devozione</a:t>
            </a:r>
            <a:r>
              <a:rPr lang="it-IT" sz="1200" b="0" i="0" kern="1200" dirty="0">
                <a:solidFill>
                  <a:schemeClr val="tx1"/>
                </a:solidFill>
                <a:effectLst/>
                <a:latin typeface="+mn-lt"/>
                <a:ea typeface="+mn-ea"/>
                <a:cs typeface="+mn-cs"/>
              </a:rPr>
              <a:t>, fondata sul Vangelo, sui sacramenti, sulla carità;</a:t>
            </a:r>
          </a:p>
          <a:p>
            <a:r>
              <a:rPr lang="it-IT" sz="1200" b="1" i="0" kern="1200" dirty="0">
                <a:solidFill>
                  <a:schemeClr val="tx1"/>
                </a:solidFill>
                <a:effectLst/>
                <a:latin typeface="+mn-lt"/>
                <a:ea typeface="+mn-ea"/>
                <a:cs typeface="+mn-cs"/>
              </a:rPr>
              <a:t>devozione mal regolata</a:t>
            </a:r>
            <a:r>
              <a:rPr lang="it-IT" sz="1200" b="0" i="0" kern="1200" dirty="0">
                <a:solidFill>
                  <a:schemeClr val="tx1"/>
                </a:solidFill>
                <a:effectLst/>
                <a:latin typeface="+mn-lt"/>
                <a:ea typeface="+mn-ea"/>
                <a:cs typeface="+mn-cs"/>
              </a:rPr>
              <a:t>, fatta di eccessi emotivi, superstizioni, credenze ingenue o pratiche esteriori prive di autentica conversione interiore.</a:t>
            </a:r>
          </a:p>
          <a:p>
            <a:r>
              <a:rPr lang="it-IT" sz="1200" b="0" i="0" kern="1200" dirty="0">
                <a:solidFill>
                  <a:schemeClr val="tx1"/>
                </a:solidFill>
                <a:effectLst/>
                <a:latin typeface="+mn-lt"/>
                <a:ea typeface="+mn-ea"/>
                <a:cs typeface="+mn-cs"/>
              </a:rPr>
              <a:t>Non è un attacco alla fede, ma un tentativo di purificazione. La religione, secondo Muratori, deve formare coscienze, non alimentare paure o automatismi rituali.</a:t>
            </a:r>
            <a:br>
              <a:rPr lang="it-IT" dirty="0"/>
            </a:br>
            <a:endParaRPr lang="it-IT" dirty="0"/>
          </a:p>
          <a:p>
            <a:r>
              <a:rPr lang="it-IT" sz="1200" b="1" i="0" kern="1200" dirty="0">
                <a:solidFill>
                  <a:schemeClr val="tx1"/>
                </a:solidFill>
                <a:effectLst/>
                <a:latin typeface="+mn-lt"/>
                <a:ea typeface="+mn-ea"/>
                <a:cs typeface="+mn-cs"/>
              </a:rPr>
              <a:t>Ragione e fede in dialogo</a:t>
            </a:r>
          </a:p>
          <a:p>
            <a:r>
              <a:rPr lang="it-IT" sz="1200" b="0" i="0" kern="1200" dirty="0">
                <a:solidFill>
                  <a:schemeClr val="tx1"/>
                </a:solidFill>
                <a:effectLst/>
                <a:latin typeface="+mn-lt"/>
                <a:ea typeface="+mn-ea"/>
                <a:cs typeface="+mn-cs"/>
              </a:rPr>
              <a:t>Uno dei nuclei centrali del testo è l’idea che la religione cristiana sia </a:t>
            </a:r>
            <a:r>
              <a:rPr lang="it-IT" sz="1200" b="1" i="0" kern="1200" dirty="0">
                <a:solidFill>
                  <a:schemeClr val="tx1"/>
                </a:solidFill>
                <a:effectLst/>
                <a:latin typeface="+mn-lt"/>
                <a:ea typeface="+mn-ea"/>
                <a:cs typeface="+mn-cs"/>
              </a:rPr>
              <a:t>razionale</a:t>
            </a:r>
            <a:r>
              <a:rPr lang="it-IT" sz="1200" b="0" i="0" kern="1200" dirty="0">
                <a:solidFill>
                  <a:schemeClr val="tx1"/>
                </a:solidFill>
                <a:effectLst/>
                <a:latin typeface="+mn-lt"/>
                <a:ea typeface="+mn-ea"/>
                <a:cs typeface="+mn-cs"/>
              </a:rPr>
              <a:t> e non contraria al buon senso.</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Muratori critica:</a:t>
            </a:r>
          </a:p>
          <a:p>
            <a:r>
              <a:rPr lang="it-IT" sz="1200" b="0" i="0" kern="1200" dirty="0">
                <a:solidFill>
                  <a:schemeClr val="tx1"/>
                </a:solidFill>
                <a:effectLst/>
                <a:latin typeface="+mn-lt"/>
                <a:ea typeface="+mn-ea"/>
                <a:cs typeface="+mn-cs"/>
              </a:rPr>
              <a:t>l’abuso di miracoli raccontati senza verifica,</a:t>
            </a:r>
          </a:p>
          <a:p>
            <a:r>
              <a:rPr lang="it-IT" sz="1200" b="0" i="0" kern="1200" dirty="0">
                <a:solidFill>
                  <a:schemeClr val="tx1"/>
                </a:solidFill>
                <a:effectLst/>
                <a:latin typeface="+mn-lt"/>
                <a:ea typeface="+mn-ea"/>
                <a:cs typeface="+mn-cs"/>
              </a:rPr>
              <a:t>la credulità verso pratiche devozionali secondarie,</a:t>
            </a:r>
          </a:p>
          <a:p>
            <a:r>
              <a:rPr lang="it-IT" sz="1200" b="0" i="0" kern="1200" dirty="0">
                <a:solidFill>
                  <a:schemeClr val="tx1"/>
                </a:solidFill>
                <a:effectLst/>
                <a:latin typeface="+mn-lt"/>
                <a:ea typeface="+mn-ea"/>
                <a:cs typeface="+mn-cs"/>
              </a:rPr>
              <a:t>l’eccessiva moltiplicazione di feste e osservanze non essenziali.</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Propone invece una spiritualità:</a:t>
            </a:r>
          </a:p>
          <a:p>
            <a:r>
              <a:rPr lang="it-IT" sz="1200" b="0" i="0" kern="1200" dirty="0">
                <a:solidFill>
                  <a:schemeClr val="tx1"/>
                </a:solidFill>
                <a:effectLst/>
                <a:latin typeface="+mn-lt"/>
                <a:ea typeface="+mn-ea"/>
                <a:cs typeface="+mn-cs"/>
              </a:rPr>
              <a:t>centrata sulla Scrittura,</a:t>
            </a:r>
          </a:p>
          <a:p>
            <a:r>
              <a:rPr lang="it-IT" sz="1200" b="0" i="0" kern="1200" dirty="0">
                <a:solidFill>
                  <a:schemeClr val="tx1"/>
                </a:solidFill>
                <a:effectLst/>
                <a:latin typeface="+mn-lt"/>
                <a:ea typeface="+mn-ea"/>
                <a:cs typeface="+mn-cs"/>
              </a:rPr>
              <a:t>ancorata alla liturgia ufficiale,</a:t>
            </a:r>
          </a:p>
          <a:p>
            <a:r>
              <a:rPr lang="it-IT" sz="1200" b="0" i="0" kern="1200" dirty="0">
                <a:solidFill>
                  <a:schemeClr val="tx1"/>
                </a:solidFill>
                <a:effectLst/>
                <a:latin typeface="+mn-lt"/>
                <a:ea typeface="+mn-ea"/>
                <a:cs typeface="+mn-cs"/>
              </a:rPr>
              <a:t>orientata alla vita morale.</a:t>
            </a:r>
          </a:p>
          <a:p>
            <a:r>
              <a:rPr lang="it-IT" sz="1200" b="0" i="0" kern="1200" dirty="0">
                <a:solidFill>
                  <a:schemeClr val="tx1"/>
                </a:solidFill>
                <a:effectLst/>
                <a:latin typeface="+mn-lt"/>
                <a:ea typeface="+mn-ea"/>
                <a:cs typeface="+mn-cs"/>
              </a:rPr>
              <a:t>È la voce dell’Illuminismo cattolico: riformare senza rompere, chiarire senza negare.</a:t>
            </a:r>
          </a:p>
          <a:p>
            <a:br>
              <a:rPr lang="it-IT" dirty="0"/>
            </a:br>
            <a:r>
              <a:rPr lang="it-IT" sz="1200" b="1" i="0" kern="1200" dirty="0">
                <a:solidFill>
                  <a:schemeClr val="tx1"/>
                </a:solidFill>
                <a:effectLst/>
                <a:latin typeface="+mn-lt"/>
                <a:ea typeface="+mn-ea"/>
                <a:cs typeface="+mn-cs"/>
              </a:rPr>
              <a:t>Un riformismo interno alla Chiesa</a:t>
            </a:r>
          </a:p>
          <a:p>
            <a:r>
              <a:rPr lang="it-IT" sz="1200" b="0" i="0" kern="1200" dirty="0">
                <a:solidFill>
                  <a:schemeClr val="tx1"/>
                </a:solidFill>
                <a:effectLst/>
                <a:latin typeface="+mn-lt"/>
                <a:ea typeface="+mn-ea"/>
                <a:cs typeface="+mn-cs"/>
              </a:rPr>
              <a:t>Muratori resta pienamente cattolico e fedele alla gerarchia. Non auspica una rivoluzione dottrinale, ma un miglioramento pastorale.</a:t>
            </a:r>
          </a:p>
          <a:p>
            <a:r>
              <a:rPr lang="it-IT" sz="1200" b="0" i="0" kern="1200" dirty="0">
                <a:solidFill>
                  <a:schemeClr val="tx1"/>
                </a:solidFill>
                <a:effectLst/>
                <a:latin typeface="+mn-lt"/>
                <a:ea typeface="+mn-ea"/>
                <a:cs typeface="+mn-cs"/>
              </a:rPr>
              <a:t>La sua critica si inserisce nel clima del riformismo settecentesco, vicino a sensibilità che in vari contesti europei miravano a ridurre superstizioni e privilegi e a rendere la religione più educativa e civile.</a:t>
            </a:r>
          </a:p>
          <a:p>
            <a:r>
              <a:rPr lang="it-IT" sz="1200" b="0" i="0" kern="1200" dirty="0">
                <a:solidFill>
                  <a:schemeClr val="tx1"/>
                </a:solidFill>
                <a:effectLst/>
                <a:latin typeface="+mn-lt"/>
                <a:ea typeface="+mn-ea"/>
                <a:cs typeface="+mn-cs"/>
              </a:rPr>
              <a:t>Non a caso l’opera suscitò discussioni e qualche diffidenza, ma non condanne ufficiali.</a:t>
            </a:r>
          </a:p>
          <a:p>
            <a:endParaRPr lang="it-IT" dirty="0"/>
          </a:p>
        </p:txBody>
      </p:sp>
      <p:sp>
        <p:nvSpPr>
          <p:cNvPr id="4" name="Segnaposto numero diapositiva 3"/>
          <p:cNvSpPr>
            <a:spLocks noGrp="1"/>
          </p:cNvSpPr>
          <p:nvPr>
            <p:ph type="sldNum" sz="quarter" idx="5"/>
          </p:nvPr>
        </p:nvSpPr>
        <p:spPr/>
        <p:txBody>
          <a:bodyPr/>
          <a:lstStyle/>
          <a:p>
            <a:fld id="{E9AB1361-D169-A448-9392-98F3B5862663}" type="slidenum">
              <a:rPr lang="it-IT" smtClean="0"/>
              <a:t>38</a:t>
            </a:fld>
            <a:endParaRPr lang="it-IT"/>
          </a:p>
        </p:txBody>
      </p:sp>
    </p:spTree>
    <p:extLst>
      <p:ext uri="{BB962C8B-B14F-4D97-AF65-F5344CB8AC3E}">
        <p14:creationId xmlns:p14="http://schemas.microsoft.com/office/powerpoint/2010/main" val="4081037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stile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AD7C1D7-84C1-B447-B7C9-738915C5E2BC}" type="datetimeFigureOut">
              <a:rPr lang="it-IT" smtClean="0"/>
              <a:t>20/02/26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255346" y="2750337"/>
            <a:ext cx="1171888" cy="1356442"/>
          </a:xfrm>
        </p:spPr>
        <p:txBody>
          <a:bodyPr/>
          <a:lstStyle/>
          <a:p>
            <a:fld id="{730642C3-D08F-9C4E-AE39-0CC102DC7A09}"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stile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AD7C1D7-84C1-B447-B7C9-738915C5E2BC}" type="datetimeFigureOut">
              <a:rPr lang="it-IT" smtClean="0"/>
              <a:t>20/02/26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11309"/>
            <a:ext cx="1154151" cy="1090789"/>
          </a:xfrm>
        </p:spPr>
        <p:txBody>
          <a:bodyPr/>
          <a:lstStyle/>
          <a:p>
            <a:fld id="{730642C3-D08F-9C4E-AE39-0CC102DC7A09}"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stile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AD7C1D7-84C1-B447-B7C9-738915C5E2BC}" type="datetimeFigureOut">
              <a:rPr lang="it-IT" smtClean="0"/>
              <a:t>20/02/26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11615"/>
            <a:ext cx="1154151" cy="1090789"/>
          </a:xfrm>
        </p:spPr>
        <p:txBody>
          <a:bodyPr/>
          <a:lstStyle/>
          <a:p>
            <a:fld id="{730642C3-D08F-9C4E-AE39-0CC102DC7A09}"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stile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AD7C1D7-84C1-B447-B7C9-738915C5E2BC}" type="datetimeFigureOut">
              <a:rPr lang="it-IT" smtClean="0"/>
              <a:t>20/02/26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09925"/>
            <a:ext cx="1154151" cy="1090789"/>
          </a:xfrm>
        </p:spPr>
        <p:txBody>
          <a:bodyPr/>
          <a:lstStyle/>
          <a:p>
            <a:fld id="{730642C3-D08F-9C4E-AE39-0CC102DC7A09}" type="slidenum">
              <a:rPr lang="it-IT" smtClean="0"/>
              <a:t>‹N›</a:t>
            </a:fld>
            <a:endParaRPr lang="it-IT"/>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stile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AD7C1D7-84C1-B447-B7C9-738915C5E2BC}" type="datetimeFigureOut">
              <a:rPr lang="it-IT" smtClean="0"/>
              <a:t>20/02/26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09925"/>
            <a:ext cx="1154151" cy="1090789"/>
          </a:xfrm>
        </p:spPr>
        <p:txBody>
          <a:bodyPr/>
          <a:lstStyle/>
          <a:p>
            <a:fld id="{730642C3-D08F-9C4E-AE39-0CC102DC7A09}" type="slidenum">
              <a:rPr lang="it-IT" smtClean="0"/>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stile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AD7C1D7-84C1-B447-B7C9-738915C5E2BC}" type="datetimeFigureOut">
              <a:rPr lang="it-IT" smtClean="0"/>
              <a:t>20/02/26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stile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AD7C1D7-84C1-B447-B7C9-738915C5E2BC}" type="datetimeFigureOut">
              <a:rPr lang="it-IT" smtClean="0"/>
              <a:t>20/02/26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AD7C1D7-84C1-B447-B7C9-738915C5E2BC}" type="datetimeFigureOut">
              <a:rPr lang="it-IT" smtClean="0"/>
              <a:t>20/02/26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AD7C1D7-84C1-B447-B7C9-738915C5E2BC}" type="datetimeFigureOut">
              <a:rPr lang="it-IT" smtClean="0"/>
              <a:t>20/02/26</a:t>
            </a:fld>
            <a:endParaRPr lang="it-IT"/>
          </a:p>
        </p:txBody>
      </p:sp>
      <p:sp>
        <p:nvSpPr>
          <p:cNvPr id="5" name="Footer Placeholder 4"/>
          <p:cNvSpPr>
            <a:spLocks noGrp="1"/>
          </p:cNvSpPr>
          <p:nvPr>
            <p:ph type="ftr" sz="quarter" idx="11"/>
          </p:nvPr>
        </p:nvSpPr>
        <p:spPr>
          <a:xfrm>
            <a:off x="680321" y="5936188"/>
            <a:ext cx="6126805" cy="365125"/>
          </a:xfrm>
        </p:spPr>
        <p:txBody>
          <a:bodyPr/>
          <a:lstStyle/>
          <a:p>
            <a:endParaRPr lang="it-IT"/>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30642C3-D08F-9C4E-AE39-0CC102DC7A09}"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AD7C1D7-84C1-B447-B7C9-738915C5E2BC}" type="datetimeFigureOut">
              <a:rPr lang="it-IT" smtClean="0"/>
              <a:t>20/02/26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stile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AD7C1D7-84C1-B447-B7C9-738915C5E2BC}" type="datetimeFigureOut">
              <a:rPr lang="it-IT" smtClean="0"/>
              <a:t>20/02/26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0729455" y="2869895"/>
            <a:ext cx="1154151" cy="1090789"/>
          </a:xfrm>
        </p:spPr>
        <p:txBody>
          <a:bodyPr/>
          <a:lstStyle/>
          <a:p>
            <a:fld id="{730642C3-D08F-9C4E-AE39-0CC102DC7A09}"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AD7C1D7-84C1-B447-B7C9-738915C5E2BC}" type="datetimeFigureOut">
              <a:rPr lang="it-IT" smtClean="0"/>
              <a:t>20/02/26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stile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AD7C1D7-84C1-B447-B7C9-738915C5E2BC}" type="datetimeFigureOut">
              <a:rPr lang="it-IT" smtClean="0"/>
              <a:t>20/02/26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BAD7C1D7-84C1-B447-B7C9-738915C5E2BC}" type="datetimeFigureOut">
              <a:rPr lang="it-IT" smtClean="0"/>
              <a:t>20/02/26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Date Placeholder 1"/>
          <p:cNvSpPr>
            <a:spLocks noGrp="1"/>
          </p:cNvSpPr>
          <p:nvPr>
            <p:ph type="dt" sz="half" idx="10"/>
          </p:nvPr>
        </p:nvSpPr>
        <p:spPr/>
        <p:txBody>
          <a:bodyPr/>
          <a:lstStyle/>
          <a:p>
            <a:fld id="{BAD7C1D7-84C1-B447-B7C9-738915C5E2BC}" type="datetimeFigureOut">
              <a:rPr lang="it-IT" smtClean="0"/>
              <a:t>20/02/26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stile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AD7C1D7-84C1-B447-B7C9-738915C5E2BC}" type="datetimeFigureOut">
              <a:rPr lang="it-IT" smtClean="0"/>
              <a:t>20/02/26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stile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AD7C1D7-84C1-B447-B7C9-738915C5E2BC}" type="datetimeFigureOut">
              <a:rPr lang="it-IT" smtClean="0"/>
              <a:t>20/02/26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30642C3-D08F-9C4E-AE39-0CC102DC7A09}"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AD7C1D7-84C1-B447-B7C9-738915C5E2BC}" type="datetimeFigureOut">
              <a:rPr lang="it-IT" smtClean="0"/>
              <a:t>20/02/26</a:t>
            </a:fld>
            <a:endParaRPr lang="it-IT"/>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30642C3-D08F-9C4E-AE39-0CC102DC7A09}" type="slidenum">
              <a:rPr lang="it-IT" smtClean="0"/>
              <a:t>‹N›</a:t>
            </a:fld>
            <a:endParaRPr lang="it-IT"/>
          </a:p>
        </p:txBody>
      </p:sp>
    </p:spTree>
    <p:extLst>
      <p:ext uri="{BB962C8B-B14F-4D97-AF65-F5344CB8AC3E}">
        <p14:creationId xmlns:p14="http://schemas.microsoft.com/office/powerpoint/2010/main" val="16569543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www.studenti.it/societa-sudista-e-schiavitu-in-america.html" TargetMode="External"/><Relationship Id="rId4" Type="http://schemas.openxmlformats.org/officeDocument/2006/relationships/hyperlink" Target="https://www.studenti.it/i-flussi-migratori-storia-cause-e-conseguenze.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tif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 Id="rId5" Type="http://schemas.openxmlformats.org/officeDocument/2006/relationships/image" Target="../media/image27.tif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s://it.wikipedia.org/wiki/Kakure_kirishitan"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La Chiesa nell’età dell’Assolutismo</a:t>
            </a:r>
          </a:p>
        </p:txBody>
      </p:sp>
    </p:spTree>
    <p:extLst>
      <p:ext uri="{BB962C8B-B14F-4D97-AF65-F5344CB8AC3E}">
        <p14:creationId xmlns:p14="http://schemas.microsoft.com/office/powerpoint/2010/main" val="483527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75" name="Group 7174">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176" name="Rectangle 7175">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7" name="Picture 7176">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7170" name="Picture 2" descr="undefined">
            <a:extLst>
              <a:ext uri="{FF2B5EF4-FFF2-40B4-BE49-F238E27FC236}">
                <a16:creationId xmlns:a16="http://schemas.microsoft.com/office/drawing/2014/main" id="{9F6E43B3-BE2B-80CE-6EC3-26F6804B9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323" b="1"/>
          <a:stretch>
            <a:fillRect/>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179" name="Rectangle 7178">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0AD06A5C-8B9F-4654-C8A1-3E0228C2D63A}"/>
              </a:ext>
            </a:extLst>
          </p:cNvPr>
          <p:cNvSpPr>
            <a:spLocks noGrp="1"/>
          </p:cNvSpPr>
          <p:nvPr>
            <p:ph type="title"/>
          </p:nvPr>
        </p:nvSpPr>
        <p:spPr>
          <a:xfrm>
            <a:off x="680322" y="753228"/>
            <a:ext cx="3679028" cy="1080938"/>
          </a:xfrm>
        </p:spPr>
        <p:txBody>
          <a:bodyPr>
            <a:normAutofit/>
          </a:bodyPr>
          <a:lstStyle/>
          <a:p>
            <a:r>
              <a:rPr lang="it-IT" sz="3200"/>
              <a:t>Oltre l’Europa: Medio Oriente</a:t>
            </a:r>
          </a:p>
        </p:txBody>
      </p:sp>
      <p:pic>
        <p:nvPicPr>
          <p:cNvPr id="7181" name="Picture 7180">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Segnaposto contenuto 2">
            <a:extLst>
              <a:ext uri="{FF2B5EF4-FFF2-40B4-BE49-F238E27FC236}">
                <a16:creationId xmlns:a16="http://schemas.microsoft.com/office/drawing/2014/main" id="{52C8407D-2267-BDA1-0776-8D65F9F7ADDE}"/>
              </a:ext>
            </a:extLst>
          </p:cNvPr>
          <p:cNvSpPr>
            <a:spLocks noGrp="1"/>
          </p:cNvSpPr>
          <p:nvPr>
            <p:ph idx="1"/>
          </p:nvPr>
        </p:nvSpPr>
        <p:spPr>
          <a:xfrm>
            <a:off x="680322" y="2336873"/>
            <a:ext cx="3581635" cy="3599316"/>
          </a:xfrm>
        </p:spPr>
        <p:txBody>
          <a:bodyPr>
            <a:normAutofit/>
          </a:bodyPr>
          <a:lstStyle/>
          <a:p>
            <a:r>
              <a:rPr lang="it-IT" sz="1600" dirty="0"/>
              <a:t>L’</a:t>
            </a:r>
            <a:r>
              <a:rPr lang="it-IT" sz="1600" b="1" dirty="0"/>
              <a:t>Impero Ottomano</a:t>
            </a:r>
            <a:r>
              <a:rPr lang="it-IT" sz="1600" dirty="0"/>
              <a:t> attraversa una fase di difficoltà militari e amministrative, pur restando una grande potenza. Nel 1683 fallisce l’assedio di Vienna, segnando l’inizio di un lento declino nei confronti delle potenze europee.</a:t>
            </a:r>
          </a:p>
          <a:p>
            <a:r>
              <a:rPr lang="it-IT" sz="1600" dirty="0"/>
              <a:t>Il beato papa Innocenzo XI estese a tutta la Chiesa la festa, già esistente, del Santo Nome di Maria, fissandola al 12 settembre, a ricordo della vittoria cristiana a Vienna.</a:t>
            </a:r>
          </a:p>
        </p:txBody>
      </p:sp>
    </p:spTree>
    <p:extLst>
      <p:ext uri="{BB962C8B-B14F-4D97-AF65-F5344CB8AC3E}">
        <p14:creationId xmlns:p14="http://schemas.microsoft.com/office/powerpoint/2010/main" val="2105003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8199" name="Group 819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8200" name="Rectangle 819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1" name="Picture 820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8194" name="Picture 2" descr="undefined">
            <a:extLst>
              <a:ext uri="{FF2B5EF4-FFF2-40B4-BE49-F238E27FC236}">
                <a16:creationId xmlns:a16="http://schemas.microsoft.com/office/drawing/2014/main" id="{E0275379-3D35-B34C-633C-EFB4634E7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257" r="2" b="5490"/>
          <a:stretch>
            <a:fillRect/>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BEC3C84A-D8C6-9C38-C4C0-34DCC0C70C6B}"/>
              </a:ext>
            </a:extLst>
          </p:cNvPr>
          <p:cNvSpPr>
            <a:spLocks noGrp="1"/>
          </p:cNvSpPr>
          <p:nvPr>
            <p:ph type="title"/>
          </p:nvPr>
        </p:nvSpPr>
        <p:spPr>
          <a:xfrm>
            <a:off x="680322" y="753228"/>
            <a:ext cx="3679028" cy="1080938"/>
          </a:xfrm>
        </p:spPr>
        <p:txBody>
          <a:bodyPr>
            <a:normAutofit/>
          </a:bodyPr>
          <a:lstStyle/>
          <a:p>
            <a:r>
              <a:rPr lang="it-IT" sz="3200"/>
              <a:t>Oltre l’Europa: le Americhe</a:t>
            </a:r>
          </a:p>
        </p:txBody>
      </p:sp>
      <p:pic>
        <p:nvPicPr>
          <p:cNvPr id="8205" name="Picture 820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Segnaposto contenuto 2">
            <a:extLst>
              <a:ext uri="{FF2B5EF4-FFF2-40B4-BE49-F238E27FC236}">
                <a16:creationId xmlns:a16="http://schemas.microsoft.com/office/drawing/2014/main" id="{40D8C400-1FA2-C109-BFB5-C545D150D2E7}"/>
              </a:ext>
            </a:extLst>
          </p:cNvPr>
          <p:cNvSpPr>
            <a:spLocks noGrp="1"/>
          </p:cNvSpPr>
          <p:nvPr>
            <p:ph idx="1"/>
          </p:nvPr>
        </p:nvSpPr>
        <p:spPr>
          <a:xfrm>
            <a:off x="680322" y="2336873"/>
            <a:ext cx="3581635" cy="3599316"/>
          </a:xfrm>
        </p:spPr>
        <p:txBody>
          <a:bodyPr>
            <a:normAutofit/>
          </a:bodyPr>
          <a:lstStyle/>
          <a:p>
            <a:r>
              <a:rPr lang="it-IT" sz="1600"/>
              <a:t>Il Seicento è anche il secolo dell’espansione coloniale europea nelle Americhe. Inglesi, francesi e olandesi si affiancano agli imperi iberici. Le piantagioni e il commercio atlantico, incluso il traffico di schiavi africani, plasmano un’economia globale nascente. È un sistema ricco per alcuni, devastante per altri.</a:t>
            </a:r>
          </a:p>
          <a:p>
            <a:endParaRPr lang="it-IT" sz="1600"/>
          </a:p>
        </p:txBody>
      </p:sp>
    </p:spTree>
    <p:extLst>
      <p:ext uri="{BB962C8B-B14F-4D97-AF65-F5344CB8AC3E}">
        <p14:creationId xmlns:p14="http://schemas.microsoft.com/office/powerpoint/2010/main" val="967119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225" name="Group 9224">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9226" name="Rectangle 9225">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7" name="Picture 9226">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229" name="Rectangle 9228">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52BBC7E1-6B7C-6EBC-347D-0489856C5362}"/>
              </a:ext>
            </a:extLst>
          </p:cNvPr>
          <p:cNvSpPr>
            <a:spLocks noGrp="1"/>
          </p:cNvSpPr>
          <p:nvPr>
            <p:ph type="title"/>
          </p:nvPr>
        </p:nvSpPr>
        <p:spPr>
          <a:xfrm>
            <a:off x="680321" y="753228"/>
            <a:ext cx="5632247" cy="1080938"/>
          </a:xfrm>
        </p:spPr>
        <p:txBody>
          <a:bodyPr>
            <a:normAutofit/>
          </a:bodyPr>
          <a:lstStyle/>
          <a:p>
            <a:r>
              <a:rPr lang="it-IT" b="1" dirty="0"/>
              <a:t>Cultura barocca: splendore e inquietudine</a:t>
            </a:r>
            <a:endParaRPr lang="it-IT" dirty="0"/>
          </a:p>
        </p:txBody>
      </p:sp>
      <p:pic>
        <p:nvPicPr>
          <p:cNvPr id="9231" name="Picture 9230">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Segnaposto contenuto 2">
            <a:extLst>
              <a:ext uri="{FF2B5EF4-FFF2-40B4-BE49-F238E27FC236}">
                <a16:creationId xmlns:a16="http://schemas.microsoft.com/office/drawing/2014/main" id="{D7D8F019-D1D1-3AA5-BADD-76ABA4C7EEE6}"/>
              </a:ext>
            </a:extLst>
          </p:cNvPr>
          <p:cNvSpPr>
            <a:spLocks noGrp="1"/>
          </p:cNvSpPr>
          <p:nvPr>
            <p:ph idx="1"/>
          </p:nvPr>
        </p:nvSpPr>
        <p:spPr>
          <a:xfrm>
            <a:off x="680322" y="2336873"/>
            <a:ext cx="5632246" cy="3599316"/>
          </a:xfrm>
        </p:spPr>
        <p:txBody>
          <a:bodyPr>
            <a:normAutofit lnSpcReduction="10000"/>
          </a:bodyPr>
          <a:lstStyle/>
          <a:p>
            <a:r>
              <a:rPr lang="it-IT" sz="1900" dirty="0"/>
              <a:t>Il secolo vibra di contrasti. Il </a:t>
            </a:r>
            <a:r>
              <a:rPr lang="it-IT" sz="1900" b="1" dirty="0"/>
              <a:t>Barocco</a:t>
            </a:r>
            <a:r>
              <a:rPr lang="it-IT" sz="1900" dirty="0"/>
              <a:t> celebra il movimento, l’emozione, la teatralità. Nelle arti figurative esplodono luce e ombra, come nei quadri di </a:t>
            </a:r>
            <a:r>
              <a:rPr lang="it-IT" sz="1900" b="1" dirty="0"/>
              <a:t>Caravaggio</a:t>
            </a:r>
            <a:r>
              <a:rPr lang="it-IT" sz="1900" dirty="0"/>
              <a:t>. In letteratura e musica domina la tensione tra ordine e vertigine.</a:t>
            </a:r>
          </a:p>
          <a:p>
            <a:r>
              <a:rPr lang="it-IT" sz="1900" dirty="0"/>
              <a:t>È un’epoca che ama l’eccesso ma vive l’incertezza. Carestie, epidemie e crisi economiche attraversano varie regioni europee. Gli storici parlano spesso di “crisi del Seicento”, un periodo di transizione in cui il mondo medievale sbiadisce definitivamente e la modernità prende forma.</a:t>
            </a:r>
          </a:p>
          <a:p>
            <a:r>
              <a:rPr lang="it-IT" sz="1600" dirty="0"/>
              <a:t>Alessandro Manzoni ambienta »I promessi sposi» nella Milano del 1628-1630</a:t>
            </a:r>
          </a:p>
          <a:p>
            <a:endParaRPr lang="it-IT" sz="1900" dirty="0"/>
          </a:p>
        </p:txBody>
      </p:sp>
      <p:pic>
        <p:nvPicPr>
          <p:cNvPr id="9218" name="Picture 2" descr="La cappella Cornaro in Santa Maria della Vittoria a Roma">
            <a:extLst>
              <a:ext uri="{FF2B5EF4-FFF2-40B4-BE49-F238E27FC236}">
                <a16:creationId xmlns:a16="http://schemas.microsoft.com/office/drawing/2014/main" id="{E5C7FF37-3B31-7CBD-B8A8-149100BBA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872" r="4" b="7020"/>
          <a:stretch>
            <a:fillRect/>
          </a:stretch>
        </p:blipFill>
        <p:spPr bwMode="auto">
          <a:xfrm>
            <a:off x="6984387" y="484632"/>
            <a:ext cx="4719805" cy="2836084"/>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9220" name="Picture 4" descr="La Cappella Cornaro e l'Estasi di Santa Teresa: da Bernini a Pascal">
            <a:extLst>
              <a:ext uri="{FF2B5EF4-FFF2-40B4-BE49-F238E27FC236}">
                <a16:creationId xmlns:a16="http://schemas.microsoft.com/office/drawing/2014/main" id="{46404B4E-90FB-9CA2-E3C6-F2088A6A2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21" r="4" b="23102"/>
          <a:stretch>
            <a:fillRect/>
          </a:stretch>
        </p:blipFill>
        <p:spPr bwMode="auto">
          <a:xfrm>
            <a:off x="6984386" y="3632401"/>
            <a:ext cx="4719805" cy="274353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31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242" name="Picture 2" descr="Giovanni Paolo Pannini, Galleria di vedute di Roma Antica (1755 circa; olio su tela, 169 x 227 cm; Stoccarda, Staatsgalerie)&#10;">
            <a:extLst>
              <a:ext uri="{FF2B5EF4-FFF2-40B4-BE49-F238E27FC236}">
                <a16:creationId xmlns:a16="http://schemas.microsoft.com/office/drawing/2014/main" id="{9DA7173D-78D8-513E-73D1-5CC0C3A60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08" r="10944" b="-1"/>
          <a:stretch>
            <a:fillRect/>
          </a:stretch>
        </p:blipFill>
        <p:spPr bwMode="auto">
          <a:xfrm>
            <a:off x="4644526" y="10"/>
            <a:ext cx="7552945" cy="685799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54" name="Picture 10253">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0256" name="Rectangle 10255">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6CF01C6A-8415-F753-15B0-496EA5F52E5C}"/>
              </a:ext>
            </a:extLst>
          </p:cNvPr>
          <p:cNvSpPr>
            <a:spLocks noGrp="1"/>
          </p:cNvSpPr>
          <p:nvPr>
            <p:ph type="ctrTitle"/>
          </p:nvPr>
        </p:nvSpPr>
        <p:spPr>
          <a:xfrm>
            <a:off x="680322" y="2063262"/>
            <a:ext cx="3739278" cy="2661138"/>
          </a:xfrm>
        </p:spPr>
        <p:txBody>
          <a:bodyPr>
            <a:normAutofit/>
          </a:bodyPr>
          <a:lstStyle/>
          <a:p>
            <a:r>
              <a:rPr lang="it-IT"/>
              <a:t>Il Settecento</a:t>
            </a:r>
          </a:p>
        </p:txBody>
      </p:sp>
    </p:spTree>
    <p:extLst>
      <p:ext uri="{BB962C8B-B14F-4D97-AF65-F5344CB8AC3E}">
        <p14:creationId xmlns:p14="http://schemas.microsoft.com/office/powerpoint/2010/main" val="41067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8"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9"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Tunnel su una strada">
            <a:extLst>
              <a:ext uri="{FF2B5EF4-FFF2-40B4-BE49-F238E27FC236}">
                <a16:creationId xmlns:a16="http://schemas.microsoft.com/office/drawing/2014/main" id="{8DBC455F-52DB-27B6-9E81-2C2A00CD0342}"/>
              </a:ext>
            </a:extLst>
          </p:cNvPr>
          <p:cNvPicPr>
            <a:picLocks noChangeAspect="1"/>
          </p:cNvPicPr>
          <p:nvPr/>
        </p:nvPicPr>
        <p:blipFill>
          <a:blip r:embed="rId3"/>
          <a:srcRect l="26442" r="35482" b="-2"/>
          <a:stretch>
            <a:fillRect/>
          </a:stretch>
        </p:blipFill>
        <p:spPr>
          <a:xfrm>
            <a:off x="7547810" y="10"/>
            <a:ext cx="4641013" cy="6856310"/>
          </a:xfrm>
          <a:prstGeom prst="rect">
            <a:avLst/>
          </a:prstGeom>
          <a:ln>
            <a:noFill/>
          </a:ln>
          <a:effectLst/>
        </p:spPr>
      </p:pic>
      <p:sp>
        <p:nvSpPr>
          <p:cNvPr id="20"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D7E79F77-FFBC-4EC8-0606-B79D83BD80CA}"/>
              </a:ext>
            </a:extLst>
          </p:cNvPr>
          <p:cNvSpPr>
            <a:spLocks noGrp="1"/>
          </p:cNvSpPr>
          <p:nvPr>
            <p:ph type="title"/>
          </p:nvPr>
        </p:nvSpPr>
        <p:spPr>
          <a:xfrm>
            <a:off x="680321" y="753228"/>
            <a:ext cx="7087552" cy="1080938"/>
          </a:xfrm>
        </p:spPr>
        <p:txBody>
          <a:bodyPr vert="horz" lIns="91440" tIns="45720" rIns="91440" bIns="45720" rtlCol="0">
            <a:normAutofit/>
          </a:bodyPr>
          <a:lstStyle/>
          <a:p>
            <a:r>
              <a:rPr lang="en-US"/>
              <a:t>Il boom del XVIII </a:t>
            </a:r>
            <a:r>
              <a:rPr lang="en-US" err="1"/>
              <a:t>secolo</a:t>
            </a:r>
            <a:endParaRPr lang="en-US"/>
          </a:p>
        </p:txBody>
      </p:sp>
      <p:pic>
        <p:nvPicPr>
          <p:cNvPr id="21"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Segnaposto contenuto 2">
            <a:extLst>
              <a:ext uri="{FF2B5EF4-FFF2-40B4-BE49-F238E27FC236}">
                <a16:creationId xmlns:a16="http://schemas.microsoft.com/office/drawing/2014/main" id="{53BF75B8-CAB6-F616-FEC9-BD6047ED1A23}"/>
              </a:ext>
            </a:extLst>
          </p:cNvPr>
          <p:cNvSpPr>
            <a:spLocks noGrp="1"/>
          </p:cNvSpPr>
          <p:nvPr>
            <p:ph idx="1"/>
          </p:nvPr>
        </p:nvSpPr>
        <p:spPr>
          <a:xfrm>
            <a:off x="680321" y="2336873"/>
            <a:ext cx="6423211" cy="3599316"/>
          </a:xfrm>
        </p:spPr>
        <p:txBody>
          <a:bodyPr vert="horz" lIns="91440" tIns="45720" rIns="91440" bIns="45720" rtlCol="0">
            <a:normAutofit/>
          </a:bodyPr>
          <a:lstStyle/>
          <a:p>
            <a:pPr marL="0" indent="0">
              <a:buNone/>
            </a:pPr>
            <a:r>
              <a:rPr lang="en-US" sz="1900"/>
              <a:t>Rispetto al XVII secolo, periodo di stagnazione economica e demografica, </a:t>
            </a:r>
            <a:r>
              <a:rPr lang="it-IT" sz="1900"/>
              <a:t>dalla seconda metà del XVIII secolo tutta l’Europa vide una crescita importante in ogni settore: nella popolazione, nell’agricoltura, nella produzioneindustriale e nel commercio. </a:t>
            </a:r>
          </a:p>
          <a:p>
            <a:pPr marL="0" indent="0">
              <a:buNone/>
            </a:pPr>
            <a:r>
              <a:rPr lang="it-IT" sz="1900" b="0" i="0" u="none" strike="noStrike">
                <a:effectLst/>
              </a:rPr>
              <a:t>Tale andamento di crescita e di espansione in tutti gli ambiti non riguardò solamente le principali potenze europee: nel XVIII secolo, la maggior parte degli Stati, anche quelli in secondo piano in Europa, come l’Ungheria, la Russia o l’Irlanda, oppure i paesi dell’Asia e delle Americhe beneficiarono di questa generale situazione di prosperità.</a:t>
            </a:r>
            <a:endParaRPr lang="it-IT" sz="1900"/>
          </a:p>
          <a:p>
            <a:pPr marL="0" indent="0">
              <a:buNone/>
            </a:pPr>
            <a:endParaRPr lang="en-US" sz="1900"/>
          </a:p>
        </p:txBody>
      </p:sp>
    </p:spTree>
    <p:extLst>
      <p:ext uri="{BB962C8B-B14F-4D97-AF65-F5344CB8AC3E}">
        <p14:creationId xmlns:p14="http://schemas.microsoft.com/office/powerpoint/2010/main" val="36445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0" name="Group 3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1" name="Rectangle 3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7" name="Picture 12">
            <a:extLst>
              <a:ext uri="{FF2B5EF4-FFF2-40B4-BE49-F238E27FC236}">
                <a16:creationId xmlns:a16="http://schemas.microsoft.com/office/drawing/2014/main" id="{5DC973A9-9B81-1170-156F-AD065C949D6D}"/>
              </a:ext>
            </a:extLst>
          </p:cNvPr>
          <p:cNvPicPr>
            <a:picLocks noChangeAspect="1"/>
          </p:cNvPicPr>
          <p:nvPr/>
        </p:nvPicPr>
        <p:blipFill>
          <a:blip r:embed="rId3"/>
          <a:srcRect l="37052" r="24872" b="-2"/>
          <a:stretch>
            <a:fillRect/>
          </a:stretch>
        </p:blipFill>
        <p:spPr>
          <a:xfrm>
            <a:off x="7547810" y="10"/>
            <a:ext cx="4641013" cy="6856310"/>
          </a:xfrm>
          <a:prstGeom prst="rect">
            <a:avLst/>
          </a:prstGeom>
          <a:ln>
            <a:noFill/>
          </a:ln>
          <a:effectLst/>
        </p:spPr>
      </p:pic>
      <p:sp>
        <p:nvSpPr>
          <p:cNvPr id="42" name="Rectangle 3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3" name="Picture 3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11" name="Segnaposto contenuto 10">
            <a:extLst>
              <a:ext uri="{FF2B5EF4-FFF2-40B4-BE49-F238E27FC236}">
                <a16:creationId xmlns:a16="http://schemas.microsoft.com/office/drawing/2014/main" id="{F80DCC6E-FF83-9150-1986-3CA526BEC7D5}"/>
              </a:ext>
            </a:extLst>
          </p:cNvPr>
          <p:cNvSpPr>
            <a:spLocks noGrp="1"/>
          </p:cNvSpPr>
          <p:nvPr>
            <p:ph idx="1"/>
          </p:nvPr>
        </p:nvSpPr>
        <p:spPr>
          <a:xfrm>
            <a:off x="680321" y="2290008"/>
            <a:ext cx="6423211" cy="4131112"/>
          </a:xfrm>
        </p:spPr>
        <p:txBody>
          <a:bodyPr>
            <a:normAutofit lnSpcReduction="10000"/>
          </a:bodyPr>
          <a:lstStyle/>
          <a:p>
            <a:pPr marL="0" indent="0">
              <a:buNone/>
            </a:pPr>
            <a:r>
              <a:rPr lang="it-IT" sz="1600" b="1" kern="100" dirty="0">
                <a:effectLst/>
                <a:latin typeface="Aptos" panose="020B0004020202020204" pitchFamily="34" charset="0"/>
                <a:ea typeface="Aptos" panose="020B0004020202020204" pitchFamily="34" charset="0"/>
                <a:cs typeface="Times New Roman" panose="02020603050405020304" pitchFamily="18" charset="0"/>
              </a:rPr>
              <a:t>Aumento della natalità e riduzione della mortalità </a:t>
            </a:r>
          </a:p>
          <a:p>
            <a:r>
              <a:rPr lang="it-IT" sz="1600" kern="100" dirty="0">
                <a:effectLst/>
                <a:latin typeface="Aptos" panose="020B0004020202020204" pitchFamily="34" charset="0"/>
                <a:ea typeface="Aptos" panose="020B0004020202020204" pitchFamily="34" charset="0"/>
                <a:cs typeface="Times New Roman" panose="02020603050405020304" pitchFamily="18" charset="0"/>
              </a:rPr>
              <a:t>Nascono più bambini</a:t>
            </a:r>
          </a:p>
          <a:p>
            <a:pPr marL="0"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I fattori dell’incremento demografico in Europa furono molteplici: l’elemento principale indicato dagli studiosi è quello dell’aumento della natalità, grazie alla diminuzione, da una parte, dell’età media matrimoniale, e dall’altra, della percentuale di celibato.</a:t>
            </a:r>
          </a:p>
          <a:p>
            <a:r>
              <a:rPr lang="it-IT" sz="1600" kern="100" dirty="0">
                <a:effectLst/>
                <a:latin typeface="Aptos" panose="020B0004020202020204" pitchFamily="34" charset="0"/>
                <a:ea typeface="Aptos" panose="020B0004020202020204" pitchFamily="34" charset="0"/>
                <a:cs typeface="Times New Roman" panose="02020603050405020304" pitchFamily="18" charset="0"/>
              </a:rPr>
              <a:t>La diffusione del lavoro salariale</a:t>
            </a:r>
          </a:p>
          <a:p>
            <a:pPr marL="0"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A influire fu anche la diffusione del lavoro salariale, che risolveva le questioni economiche che ostacolavano le nozze.</a:t>
            </a:r>
          </a:p>
          <a:p>
            <a:r>
              <a:rPr lang="it-IT" sz="1600" kern="100" dirty="0">
                <a:effectLst/>
                <a:latin typeface="Aptos" panose="020B0004020202020204" pitchFamily="34" charset="0"/>
                <a:ea typeface="Aptos" panose="020B0004020202020204" pitchFamily="34" charset="0"/>
                <a:cs typeface="Times New Roman" panose="02020603050405020304" pitchFamily="18" charset="0"/>
              </a:rPr>
              <a:t>Si muore di meno</a:t>
            </a:r>
          </a:p>
          <a:p>
            <a:pPr marL="0"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Accanto all’aumento delle nascite, bisogna considerare il peso </a:t>
            </a:r>
            <a:r>
              <a:rPr lang="it-IT" sz="1600" kern="100" dirty="0">
                <a:latin typeface="Aptos" panose="020B0004020202020204" pitchFamily="34" charset="0"/>
                <a:ea typeface="Aptos" panose="020B0004020202020204" pitchFamily="34" charset="0"/>
                <a:cs typeface="Times New Roman" panose="02020603050405020304" pitchFamily="18" charset="0"/>
              </a:rPr>
              <a:t>del</a:t>
            </a:r>
            <a:r>
              <a:rPr lang="it-IT" sz="1600" kern="100" dirty="0">
                <a:effectLst/>
                <a:latin typeface="Aptos" panose="020B0004020202020204" pitchFamily="34" charset="0"/>
                <a:ea typeface="Aptos" panose="020B0004020202020204" pitchFamily="34" charset="0"/>
                <a:cs typeface="Times New Roman" panose="02020603050405020304" pitchFamily="18" charset="0"/>
              </a:rPr>
              <a:t>lo sviluppo tecnologico sia in campo medico che in quello delle infrastrutture: ciò permise delle condizioni igieniche-sanitarie un po’ meno disagiate, nonché la il calo dell’incidenza delle tre disgrazie tradizionali, ossia la peste, la fame e la guerra.</a:t>
            </a:r>
          </a:p>
        </p:txBody>
      </p:sp>
      <p:sp>
        <p:nvSpPr>
          <p:cNvPr id="2" name="CasellaDiTesto 1">
            <a:extLst>
              <a:ext uri="{FF2B5EF4-FFF2-40B4-BE49-F238E27FC236}">
                <a16:creationId xmlns:a16="http://schemas.microsoft.com/office/drawing/2014/main" id="{F8D6497A-ABCF-C860-7AEF-C6DFF807FD2E}"/>
              </a:ext>
            </a:extLst>
          </p:cNvPr>
          <p:cNvSpPr txBox="1"/>
          <p:nvPr/>
        </p:nvSpPr>
        <p:spPr>
          <a:xfrm>
            <a:off x="474140" y="921810"/>
            <a:ext cx="7073669" cy="523220"/>
          </a:xfrm>
          <a:prstGeom prst="rect">
            <a:avLst/>
          </a:prstGeom>
          <a:noFill/>
        </p:spPr>
        <p:txBody>
          <a:bodyPr wrap="square" rtlCol="0">
            <a:spAutoFit/>
          </a:bodyPr>
          <a:lstStyle/>
          <a:p>
            <a:r>
              <a:rPr lang="it-IT" sz="2800" dirty="0"/>
              <a:t>Le cause dell’incremento demografico</a:t>
            </a:r>
          </a:p>
        </p:txBody>
      </p:sp>
    </p:spTree>
    <p:extLst>
      <p:ext uri="{BB962C8B-B14F-4D97-AF65-F5344CB8AC3E}">
        <p14:creationId xmlns:p14="http://schemas.microsoft.com/office/powerpoint/2010/main" val="210577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65B9DF64-84FC-744A-8030-155B86D55572}"/>
              </a:ext>
            </a:extLst>
          </p:cNvPr>
          <p:cNvPicPr>
            <a:picLocks noChangeAspect="1"/>
          </p:cNvPicPr>
          <p:nvPr/>
        </p:nvPicPr>
        <p:blipFill>
          <a:blip r:embed="rId3"/>
          <a:srcRect l="20676" r="41248" b="-2"/>
          <a:stretch>
            <a:fillRect/>
          </a:stretch>
        </p:blipFill>
        <p:spPr>
          <a:xfrm>
            <a:off x="7547810" y="10"/>
            <a:ext cx="4641013" cy="6856310"/>
          </a:xfrm>
          <a:prstGeom prst="rect">
            <a:avLst/>
          </a:prstGeom>
          <a:ln>
            <a:noFill/>
          </a:ln>
          <a:effectLst/>
        </p:spPr>
      </p:pic>
      <p:sp>
        <p:nvSpPr>
          <p:cNvPr id="14" name="Rectangle 1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C6F693D1-8C1E-91FE-1229-09FA05927DB5}"/>
              </a:ext>
            </a:extLst>
          </p:cNvPr>
          <p:cNvSpPr>
            <a:spLocks noGrp="1"/>
          </p:cNvSpPr>
          <p:nvPr>
            <p:ph type="title"/>
          </p:nvPr>
        </p:nvSpPr>
        <p:spPr>
          <a:xfrm>
            <a:off x="680321" y="753228"/>
            <a:ext cx="7087552" cy="1080938"/>
          </a:xfrm>
        </p:spPr>
        <p:txBody>
          <a:bodyPr>
            <a:normAutofit/>
          </a:bodyPr>
          <a:lstStyle/>
          <a:p>
            <a:r>
              <a:rPr lang="it-IT" b="1" kern="100">
                <a:effectLst/>
                <a:latin typeface="Aptos" panose="020B0004020202020204" pitchFamily="34" charset="0"/>
                <a:ea typeface="Aptos" panose="020B0004020202020204" pitchFamily="34" charset="0"/>
                <a:cs typeface="Times New Roman" panose="02020603050405020304" pitchFamily="18" charset="0"/>
              </a:rPr>
              <a:t>Evoluzione dell'agricoltura</a:t>
            </a:r>
            <a:endParaRPr lang="it-IT"/>
          </a:p>
        </p:txBody>
      </p:sp>
      <p:pic>
        <p:nvPicPr>
          <p:cNvPr id="16" name="Picture 1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Segnaposto contenuto 2">
            <a:extLst>
              <a:ext uri="{FF2B5EF4-FFF2-40B4-BE49-F238E27FC236}">
                <a16:creationId xmlns:a16="http://schemas.microsoft.com/office/drawing/2014/main" id="{4F9A92D3-4D26-A1E4-289B-6ED6ACAA624E}"/>
              </a:ext>
            </a:extLst>
          </p:cNvPr>
          <p:cNvSpPr>
            <a:spLocks noGrp="1"/>
          </p:cNvSpPr>
          <p:nvPr>
            <p:ph idx="1"/>
          </p:nvPr>
        </p:nvSpPr>
        <p:spPr>
          <a:xfrm>
            <a:off x="228601" y="2113872"/>
            <a:ext cx="7172324" cy="4586966"/>
          </a:xfrm>
        </p:spPr>
        <p:txBody>
          <a:bodyPr>
            <a:normAutofit/>
          </a:bodyPr>
          <a:lstStyle/>
          <a:p>
            <a:pPr marL="0"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 </a:t>
            </a:r>
          </a:p>
          <a:p>
            <a:r>
              <a:rPr lang="it-IT" sz="1600" kern="100" dirty="0">
                <a:effectLst/>
                <a:latin typeface="Aptos" panose="020B0004020202020204" pitchFamily="34" charset="0"/>
                <a:ea typeface="Aptos" panose="020B0004020202020204" pitchFamily="34" charset="0"/>
                <a:cs typeface="Times New Roman" panose="02020603050405020304" pitchFamily="18" charset="0"/>
              </a:rPr>
              <a:t>Più cibo per tutti</a:t>
            </a:r>
          </a:p>
          <a:p>
            <a:pPr marL="0"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Il maggiore contributo nell’aumento della popolazione europea durante il Settecento fu sicuramente il progresso nella produzione e nelle tecniche agricole: in questa maniera ci fu la possibilità di sfamare un numero sempre più alto di persone.</a:t>
            </a:r>
          </a:p>
          <a:p>
            <a:r>
              <a:rPr lang="it-IT" sz="1600" kern="100" dirty="0">
                <a:effectLst/>
                <a:latin typeface="Aptos" panose="020B0004020202020204" pitchFamily="34" charset="0"/>
                <a:ea typeface="Aptos" panose="020B0004020202020204" pitchFamily="34" charset="0"/>
                <a:cs typeface="Times New Roman" panose="02020603050405020304" pitchFamily="18" charset="0"/>
              </a:rPr>
              <a:t>Miglioramento del clima</a:t>
            </a:r>
          </a:p>
          <a:p>
            <a:pPr marL="0"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A contribuire fu anche un generale miglioramento climatico.</a:t>
            </a:r>
          </a:p>
          <a:p>
            <a:r>
              <a:rPr lang="it-IT" sz="1600" kern="100" dirty="0">
                <a:effectLst/>
                <a:latin typeface="Aptos" panose="020B0004020202020204" pitchFamily="34" charset="0"/>
                <a:ea typeface="Aptos" panose="020B0004020202020204" pitchFamily="34" charset="0"/>
                <a:cs typeface="Times New Roman" panose="02020603050405020304" pitchFamily="18" charset="0"/>
              </a:rPr>
              <a:t>Razionalizzazione e modernizzazione delle tecniche agricole</a:t>
            </a:r>
          </a:p>
          <a:p>
            <a:pPr marL="0"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L’aumento della produzione delle derrate alimentari fu possibile grazie ai seguenti fattori:</a:t>
            </a:r>
          </a:p>
          <a:p>
            <a:pPr marL="617220" lvl="1" indent="-342900">
              <a:buSzPts val="1000"/>
              <a:buFont typeface="Symbol" pitchFamily="2" charset="2"/>
              <a:buChar char=""/>
              <a:tabLst>
                <a:tab pos="457200" algn="l"/>
              </a:tabLst>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l’estensione dei territori destinati alla coltivazione e all’allevamento;</a:t>
            </a:r>
          </a:p>
          <a:p>
            <a:pPr marL="617220" lvl="1" indent="-342900">
              <a:buSzPts val="1000"/>
              <a:buFont typeface="Symbol" pitchFamily="2" charset="2"/>
              <a:buChar char=""/>
              <a:tabLst>
                <a:tab pos="457200" algn="l"/>
              </a:tabLst>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l'intensificazione del lavoro contadino e lo sviluppo di aziende agricole;</a:t>
            </a:r>
          </a:p>
          <a:p>
            <a:pPr marL="617220" lvl="1" indent="-342900">
              <a:buSzPts val="1000"/>
              <a:buFont typeface="Symbol" pitchFamily="2" charset="2"/>
              <a:buChar char=""/>
              <a:tabLst>
                <a:tab pos="457200" algn="l"/>
              </a:tabLst>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la più efficiente tecnica di rotazione permanente di colture diverse;</a:t>
            </a:r>
          </a:p>
          <a:p>
            <a:pPr marL="617220" lvl="1" indent="-342900">
              <a:buSzPts val="1000"/>
              <a:buFont typeface="Symbol" pitchFamily="2" charset="2"/>
              <a:buChar char=""/>
              <a:tabLst>
                <a:tab pos="457200" algn="l"/>
              </a:tabLst>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l'impiego di tecniche e di </a:t>
            </a:r>
            <a:r>
              <a:rPr lang="it-IT" sz="1600" kern="100" dirty="0" err="1">
                <a:effectLst/>
                <a:latin typeface="Aptos" panose="020B0004020202020204" pitchFamily="34" charset="0"/>
                <a:ea typeface="Aptos" panose="020B0004020202020204" pitchFamily="34" charset="0"/>
                <a:cs typeface="Times New Roman" panose="02020603050405020304" pitchFamily="18" charset="0"/>
              </a:rPr>
              <a:t>attrezziagricoli</a:t>
            </a:r>
            <a:r>
              <a:rPr lang="it-IT" sz="1600" kern="100" dirty="0">
                <a:effectLst/>
                <a:latin typeface="Aptos" panose="020B0004020202020204" pitchFamily="34" charset="0"/>
                <a:ea typeface="Aptos" panose="020B0004020202020204" pitchFamily="34" charset="0"/>
                <a:cs typeface="Times New Roman" panose="02020603050405020304" pitchFamily="18" charset="0"/>
              </a:rPr>
              <a:t> più efficaci.</a:t>
            </a:r>
          </a:p>
          <a:p>
            <a:endParaRPr lang="it-IT" sz="1600" dirty="0"/>
          </a:p>
        </p:txBody>
      </p:sp>
    </p:spTree>
    <p:extLst>
      <p:ext uri="{BB962C8B-B14F-4D97-AF65-F5344CB8AC3E}">
        <p14:creationId xmlns:p14="http://schemas.microsoft.com/office/powerpoint/2010/main" val="124867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fici e diagrammi colorati">
            <a:extLst>
              <a:ext uri="{FF2B5EF4-FFF2-40B4-BE49-F238E27FC236}">
                <a16:creationId xmlns:a16="http://schemas.microsoft.com/office/drawing/2014/main" id="{9074C17C-68D0-9652-2F12-6C5898C6B2F8}"/>
              </a:ext>
            </a:extLst>
          </p:cNvPr>
          <p:cNvPicPr>
            <a:picLocks noChangeAspect="1"/>
          </p:cNvPicPr>
          <p:nvPr/>
        </p:nvPicPr>
        <p:blipFill>
          <a:blip r:embed="rId2">
            <a:alphaModFix amt="50000"/>
          </a:blip>
          <a:srcRect b="15730"/>
          <a:stretch/>
        </p:blipFill>
        <p:spPr>
          <a:xfrm>
            <a:off x="-1" y="1"/>
            <a:ext cx="12192000" cy="6858000"/>
          </a:xfrm>
          <a:prstGeom prst="rect">
            <a:avLst/>
          </a:prstGeom>
        </p:spPr>
      </p:pic>
      <p:sp>
        <p:nvSpPr>
          <p:cNvPr id="2" name="Titolo 1">
            <a:extLst>
              <a:ext uri="{FF2B5EF4-FFF2-40B4-BE49-F238E27FC236}">
                <a16:creationId xmlns:a16="http://schemas.microsoft.com/office/drawing/2014/main" id="{09EF0C4D-26DE-D052-3B62-5C00D1A8DB49}"/>
              </a:ext>
            </a:extLst>
          </p:cNvPr>
          <p:cNvSpPr>
            <a:spLocks noGrp="1"/>
          </p:cNvSpPr>
          <p:nvPr>
            <p:ph type="title"/>
          </p:nvPr>
        </p:nvSpPr>
        <p:spPr>
          <a:xfrm>
            <a:off x="548640" y="952500"/>
            <a:ext cx="4804105" cy="1828793"/>
          </a:xfrm>
        </p:spPr>
        <p:txBody>
          <a:bodyPr>
            <a:normAutofit/>
          </a:bodyPr>
          <a:lstStyle/>
          <a:p>
            <a:r>
              <a:rPr kumimoji="0" lang="it-IT" altLang="it-IT" b="1" i="0" u="none" strike="noStrike" cap="none" normalizeH="0" baseline="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Crescita economica</a:t>
            </a:r>
            <a:br>
              <a:rPr kumimoji="0" lang="it-IT" altLang="it-IT" b="0" i="0" u="none" strike="noStrike" cap="none" normalizeH="0" baseline="0">
                <a:ln>
                  <a:noFill/>
                </a:ln>
                <a:solidFill>
                  <a:srgbClr val="FFFFFF"/>
                </a:solidFill>
                <a:effectLst/>
              </a:rPr>
            </a:br>
            <a:endParaRPr lang="it-IT">
              <a:solidFill>
                <a:srgbClr val="FFFFFF"/>
              </a:solidFill>
            </a:endParaRPr>
          </a:p>
        </p:txBody>
      </p:sp>
      <p:sp>
        <p:nvSpPr>
          <p:cNvPr id="3" name="Segnaposto contenuto 2">
            <a:extLst>
              <a:ext uri="{FF2B5EF4-FFF2-40B4-BE49-F238E27FC236}">
                <a16:creationId xmlns:a16="http://schemas.microsoft.com/office/drawing/2014/main" id="{F7234389-9CFC-1DE8-7CA4-81EDE64E0A5E}"/>
              </a:ext>
            </a:extLst>
          </p:cNvPr>
          <p:cNvSpPr>
            <a:spLocks noGrp="1"/>
          </p:cNvSpPr>
          <p:nvPr>
            <p:ph idx="1"/>
          </p:nvPr>
        </p:nvSpPr>
        <p:spPr>
          <a:xfrm>
            <a:off x="548640" y="2036618"/>
            <a:ext cx="10767060" cy="4271014"/>
          </a:xfrm>
        </p:spPr>
        <p:txBody>
          <a:bodyPr>
            <a:normAutofit/>
          </a:bodyPr>
          <a:lstStyle/>
          <a:p>
            <a:pPr eaLnBrk="0" fontAlgn="base" hangingPunct="0">
              <a:lnSpc>
                <a:spcPct val="110000"/>
              </a:lnSpc>
              <a:spcBef>
                <a:spcPct val="0"/>
              </a:spcBef>
              <a:spcAft>
                <a:spcPct val="0"/>
              </a:spcAft>
            </a:pPr>
            <a:r>
              <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Rincorsa tra prezzi e salari</a:t>
            </a:r>
          </a:p>
          <a:p>
            <a:pPr marL="0" indent="0" eaLnBrk="0" fontAlgn="base" hangingPunct="0">
              <a:lnSpc>
                <a:spcPct val="110000"/>
              </a:lnSpc>
              <a:spcBef>
                <a:spcPct val="0"/>
              </a:spcBef>
              <a:spcAft>
                <a:spcPct val="0"/>
              </a:spcAft>
              <a:buNone/>
            </a:pPr>
            <a:endPar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indent="0" eaLnBrk="0" fontAlgn="base" hangingPunct="0">
              <a:lnSpc>
                <a:spcPct val="110000"/>
              </a:lnSpc>
              <a:spcBef>
                <a:spcPct val="0"/>
              </a:spcBef>
              <a:spcAft>
                <a:spcPct val="0"/>
              </a:spcAft>
              <a:buNone/>
            </a:pPr>
            <a:r>
              <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Tale situazione di prosperità agricola non si tradusse </a:t>
            </a:r>
            <a:r>
              <a:rPr lang="it-IT" altLang="it-IT" sz="1600" dirty="0">
                <a:solidFill>
                  <a:srgbClr val="FFFFFF"/>
                </a:solidFill>
                <a:latin typeface="Aptos" panose="020B0004020202020204" pitchFamily="34" charset="0"/>
                <a:ea typeface="Aptos" panose="020B0004020202020204" pitchFamily="34" charset="0"/>
                <a:cs typeface="Times New Roman" panose="02020603050405020304" pitchFamily="18" charset="0"/>
              </a:rPr>
              <a:t>tuttavia</a:t>
            </a:r>
            <a:r>
              <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 in un generale miglioramento delle condizioni economiche per gli strati più poveri della popolazione: con la sempre più crescente domanda di derrate alimentari dovuto all’incremento demografico aumentarono i prezzi nonché quindi i profitti dei soli imprenditori.</a:t>
            </a:r>
          </a:p>
          <a:p>
            <a:pPr marL="0" marR="0" lvl="0" indent="0" defTabSz="914400" rtl="0" eaLnBrk="0" fontAlgn="base" latinLnBrk="0" hangingPunct="0">
              <a:lnSpc>
                <a:spcPct val="110000"/>
              </a:lnSpc>
              <a:spcBef>
                <a:spcPct val="0"/>
              </a:spcBef>
              <a:spcAft>
                <a:spcPct val="0"/>
              </a:spcAft>
              <a:buClrTx/>
              <a:buSzTx/>
              <a:buFontTx/>
              <a:buNone/>
              <a:tabLst/>
            </a:pPr>
            <a:endParaRPr kumimoji="0" lang="it-IT" altLang="it-IT" sz="1600" b="0" i="0" u="none" strike="noStrike" cap="none" normalizeH="0" baseline="0" dirty="0">
              <a:ln>
                <a:noFill/>
              </a:ln>
              <a:solidFill>
                <a:srgbClr val="FFFFFF"/>
              </a:solidFill>
              <a:effectLst/>
            </a:endParaRPr>
          </a:p>
          <a:p>
            <a:pPr eaLnBrk="0" fontAlgn="base" hangingPunct="0">
              <a:lnSpc>
                <a:spcPct val="110000"/>
              </a:lnSpc>
              <a:spcBef>
                <a:spcPct val="0"/>
              </a:spcBef>
              <a:spcAft>
                <a:spcPct val="0"/>
              </a:spcAft>
            </a:pPr>
            <a:r>
              <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Impoverimento e proletarizzazione delle aree rurali</a:t>
            </a:r>
          </a:p>
          <a:p>
            <a:pPr marL="0" indent="0" eaLnBrk="0" fontAlgn="base" hangingPunct="0">
              <a:lnSpc>
                <a:spcPct val="110000"/>
              </a:lnSpc>
              <a:spcBef>
                <a:spcPct val="0"/>
              </a:spcBef>
              <a:spcAft>
                <a:spcPct val="0"/>
              </a:spcAft>
              <a:buNone/>
            </a:pPr>
            <a:endPar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indent="0" eaLnBrk="0" fontAlgn="base" hangingPunct="0">
              <a:lnSpc>
                <a:spcPct val="110000"/>
              </a:lnSpc>
              <a:spcBef>
                <a:spcPct val="0"/>
              </a:spcBef>
              <a:spcAft>
                <a:spcPct val="0"/>
              </a:spcAft>
              <a:buNone/>
            </a:pPr>
            <a:r>
              <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Infatti, in molte aree rurali si avviò un processo di impoverimento e di proletarizzazione.</a:t>
            </a:r>
          </a:p>
          <a:p>
            <a:pPr marL="0" indent="0" eaLnBrk="0" fontAlgn="base" hangingPunct="0">
              <a:lnSpc>
                <a:spcPct val="110000"/>
              </a:lnSpc>
              <a:spcBef>
                <a:spcPct val="0"/>
              </a:spcBef>
              <a:spcAft>
                <a:spcPct val="0"/>
              </a:spcAft>
              <a:buNone/>
            </a:pPr>
            <a:endParaRPr kumimoji="0" lang="it-IT" altLang="it-IT" sz="1600" b="0" i="0" u="none" strike="noStrike" cap="none" normalizeH="0" baseline="0" dirty="0">
              <a:ln>
                <a:noFill/>
              </a:ln>
              <a:solidFill>
                <a:srgbClr val="FFFFFF"/>
              </a:solidFill>
              <a:effectLst/>
            </a:endParaRPr>
          </a:p>
          <a:p>
            <a:pPr eaLnBrk="0" fontAlgn="base" hangingPunct="0">
              <a:lnSpc>
                <a:spcPct val="110000"/>
              </a:lnSpc>
              <a:spcBef>
                <a:spcPct val="0"/>
              </a:spcBef>
              <a:spcAft>
                <a:spcPct val="0"/>
              </a:spcAft>
            </a:pPr>
            <a:r>
              <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Circolazione maggiore di metalli preziosi</a:t>
            </a:r>
          </a:p>
          <a:p>
            <a:pPr marL="0" indent="0" eaLnBrk="0" fontAlgn="base" hangingPunct="0">
              <a:lnSpc>
                <a:spcPct val="110000"/>
              </a:lnSpc>
              <a:spcBef>
                <a:spcPct val="0"/>
              </a:spcBef>
              <a:spcAft>
                <a:spcPct val="0"/>
              </a:spcAft>
              <a:buNone/>
            </a:pPr>
            <a:endPar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indent="0" eaLnBrk="0" fontAlgn="base" hangingPunct="0">
              <a:lnSpc>
                <a:spcPct val="110000"/>
              </a:lnSpc>
              <a:spcBef>
                <a:spcPct val="0"/>
              </a:spcBef>
              <a:spcAft>
                <a:spcPct val="0"/>
              </a:spcAft>
              <a:buNone/>
            </a:pPr>
            <a:r>
              <a:rPr kumimoji="0" lang="it-IT" altLang="it-IT" sz="1600" b="0"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Nel Settecento i commerci internazionali con l’Asia e le Americhe divennero sempre più centrali per l’economia europea. Ma il fattore principale dell’innalzarsi dell’inflazione fu la maggiore circolazione della massa di metalli preziosi come l’argento proveniente dal Messico e della scoperta di nuovi giacimenti auriferi in Brasile.</a:t>
            </a:r>
            <a:endParaRPr kumimoji="0" lang="it-IT" altLang="it-IT" sz="1600" b="0" i="0" u="none" strike="noStrike" cap="none" normalizeH="0" baseline="0" dirty="0">
              <a:ln>
                <a:noFill/>
              </a:ln>
              <a:solidFill>
                <a:srgbClr val="FFFFFF"/>
              </a:solidFill>
              <a:effectLst/>
            </a:endParaRPr>
          </a:p>
        </p:txBody>
      </p:sp>
      <p:sp>
        <p:nvSpPr>
          <p:cNvPr id="4" name="Rettangolo 3" descr="La fondazione della Banca d'Inghilterra al Royal Exchange di Londra, 1694">
            <a:extLst>
              <a:ext uri="{FF2B5EF4-FFF2-40B4-BE49-F238E27FC236}">
                <a16:creationId xmlns:a16="http://schemas.microsoft.com/office/drawing/2014/main" id="{90759706-22D3-B40C-A4AA-6076C18B0178}"/>
              </a:ext>
            </a:extLst>
          </p:cNvPr>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it-IT"/>
          </a:p>
        </p:txBody>
      </p:sp>
      <p:sp>
        <p:nvSpPr>
          <p:cNvPr id="5" name="Rectangle 3">
            <a:extLst>
              <a:ext uri="{FF2B5EF4-FFF2-40B4-BE49-F238E27FC236}">
                <a16:creationId xmlns:a16="http://schemas.microsoft.com/office/drawing/2014/main" id="{14316B33-90E1-A806-9C21-B423796050B3}"/>
              </a:ext>
            </a:extLst>
          </p:cNvPr>
          <p:cNvSpPr>
            <a:spLocks noChangeArrowheads="1"/>
          </p:cNvSpPr>
          <p:nvPr/>
        </p:nvSpPr>
        <p:spPr bwMode="auto">
          <a:xfrm>
            <a:off x="0" y="-86871"/>
            <a:ext cx="2183098"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it-IT" altLang="it-IT" sz="12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3.1 L'aumento dell'inflazione</a:t>
            </a:r>
            <a:endParaRPr kumimoji="0" lang="it-IT" altLang="it-IT" sz="10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9666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Segnaposto contenuto 2">
            <a:extLst>
              <a:ext uri="{FF2B5EF4-FFF2-40B4-BE49-F238E27FC236}">
                <a16:creationId xmlns:a16="http://schemas.microsoft.com/office/drawing/2014/main" id="{19C96E8C-BB81-4DF9-8F5C-708C79437800}"/>
              </a:ext>
            </a:extLst>
          </p:cNvPr>
          <p:cNvSpPr>
            <a:spLocks noGrp="1"/>
          </p:cNvSpPr>
          <p:nvPr>
            <p:ph idx="1"/>
          </p:nvPr>
        </p:nvSpPr>
        <p:spPr>
          <a:xfrm>
            <a:off x="171449" y="1977794"/>
            <a:ext cx="5917037" cy="4751619"/>
          </a:xfrm>
        </p:spPr>
        <p:txBody>
          <a:bodyPr>
            <a:normAutofit fontScale="92500"/>
          </a:bodyPr>
          <a:lstStyle/>
          <a:p>
            <a:pPr marL="0" marR="0" lvl="0" indent="0" defTabSz="914400" rtl="0" eaLnBrk="0" fontAlgn="base" latinLnBrk="0" hangingPunct="0">
              <a:spcBef>
                <a:spcPct val="0"/>
              </a:spcBef>
              <a:spcAft>
                <a:spcPts val="600"/>
              </a:spcAft>
              <a:buClrTx/>
              <a:buSzTx/>
              <a:buFontTx/>
              <a:buNone/>
              <a:tabLst/>
            </a:pPr>
            <a:r>
              <a:rPr kumimoji="0" lang="it-IT" altLang="it-IT" sz="1400" b="0" i="0"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Diffusione dell’economia monetaria</a:t>
            </a:r>
          </a:p>
          <a:p>
            <a:pPr eaLnBrk="0" fontAlgn="base" hangingPunct="0">
              <a:spcBef>
                <a:spcPct val="0"/>
              </a:spcBef>
              <a:spcAft>
                <a:spcPts val="600"/>
              </a:spcAft>
            </a:pPr>
            <a:r>
              <a:rPr kumimoji="0" lang="it-IT" altLang="it-IT" sz="1400" b="0" i="0"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In questo periodo si diffuse ancor di più tra gli operatori economici e finanziari il ricorso alle cambiali e alle banconote. Ciò comportò una stabilizzazione della moneta dei maggiori Stati europei, aumentò perciò anche la sensazione di fiducia per gli investimenti.</a:t>
            </a:r>
            <a:endParaRPr kumimoji="0" lang="it-IT" altLang="it-IT" sz="14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it-IT" altLang="it-IT" sz="1400" b="0" i="0"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Centri finanziari e porti mercantili europei</a:t>
            </a:r>
          </a:p>
          <a:p>
            <a:pPr eaLnBrk="0" fontAlgn="base" hangingPunct="0">
              <a:spcBef>
                <a:spcPct val="0"/>
              </a:spcBef>
              <a:spcAft>
                <a:spcPts val="600"/>
              </a:spcAft>
            </a:pPr>
            <a:r>
              <a:rPr kumimoji="0" lang="it-IT" altLang="it-IT" sz="1400" b="0" i="0"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Amsterdam era il centro della finanza internazionale e Londra, Amburgo, per quanto riguardava l’Europa centrale e occidentale, Marsiglia, Livorno e Trieste, per il Mediterraneo, i principali porti ed empori mercantili.</a:t>
            </a:r>
            <a:endParaRPr kumimoji="0" lang="it-IT" altLang="it-IT" sz="14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it-IT" altLang="it-IT" sz="1400" b="0" i="0"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Il miglioramento dei trasporti e delle vie di comunicazione</a:t>
            </a:r>
          </a:p>
          <a:p>
            <a:pPr eaLnBrk="0" fontAlgn="base" hangingPunct="0">
              <a:spcBef>
                <a:spcPct val="0"/>
              </a:spcBef>
              <a:spcAft>
                <a:spcPts val="600"/>
              </a:spcAft>
            </a:pPr>
            <a:r>
              <a:rPr kumimoji="0" lang="it-IT" altLang="it-IT" sz="1400" b="0" i="0"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Un attore importante nella generale prosperità economica fu il miglioramento dei trasporti e delle vie di comunicazione: il rimaneggiamento delle strade per una percorrenza più agevole e rapida, nonché la riorganizzazione dei servizi di posta, rese possibile l’accorciamento dei tempi.</a:t>
            </a:r>
            <a:endParaRPr kumimoji="0" lang="it-IT" altLang="it-IT" sz="14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endParaRPr kumimoji="0" lang="it-IT" altLang="it-IT" sz="14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it-IT" altLang="it-IT" sz="1400" b="0" i="1"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Già verso la fine del XVII secolo l’utilizzo di banconote si fece sempre più ampio tanto che iniziarono a nascere i primi istituti di credito, i quali si occupavano della stampa. La prima banca ad emettere banconote in maniera regolare fu la Bank of </a:t>
            </a:r>
            <a:r>
              <a:rPr kumimoji="0" lang="it-IT" altLang="it-IT" sz="1400" b="0" i="1" u="none" strike="noStrike" cap="none" normalizeH="0" baseline="0" dirty="0" err="1">
                <a:ln>
                  <a:noFill/>
                </a:ln>
                <a:effectLst/>
                <a:latin typeface="Aptos" panose="020B0004020202020204" pitchFamily="34" charset="0"/>
                <a:ea typeface="Aptos" panose="020B0004020202020204" pitchFamily="34" charset="0"/>
                <a:cs typeface="Times New Roman" panose="02020603050405020304" pitchFamily="18" charset="0"/>
              </a:rPr>
              <a:t>England</a:t>
            </a:r>
            <a:r>
              <a:rPr kumimoji="0" lang="it-IT" altLang="it-IT" sz="1400" b="0" i="1" u="none" strike="noStrike" cap="none" normalizeH="0" baseline="0" dirty="0">
                <a:ln>
                  <a:noFill/>
                </a:ln>
                <a:effectLst/>
                <a:latin typeface="Aptos" panose="020B0004020202020204" pitchFamily="34" charset="0"/>
                <a:ea typeface="Aptos" panose="020B0004020202020204" pitchFamily="34" charset="0"/>
                <a:cs typeface="Times New Roman" panose="02020603050405020304" pitchFamily="18" charset="0"/>
              </a:rPr>
              <a:t>, comparsa nel 1694. Da qui in poi, in tutta Europa, per arrivare in maniera più sistematica nell’Ottocento, si stabilì il Gold Standard, un sistema finanziario e monetario in grado di regolamentare l’apparato monetario in vigore.</a:t>
            </a:r>
            <a:endParaRPr kumimoji="0" lang="it-IT" altLang="it-IT" sz="1400" b="0" i="1" u="none" strike="noStrike" cap="none" normalizeH="0" baseline="0" dirty="0">
              <a:ln>
                <a:noFill/>
              </a:ln>
              <a:effectLst/>
              <a:latin typeface="Arial" panose="020B0604020202020204" pitchFamily="34" charset="0"/>
            </a:endParaRPr>
          </a:p>
        </p:txBody>
      </p:sp>
      <p:pic>
        <p:nvPicPr>
          <p:cNvPr id="5" name="Picture 4" descr="Vecchie mani rugose con alcune monete">
            <a:extLst>
              <a:ext uri="{FF2B5EF4-FFF2-40B4-BE49-F238E27FC236}">
                <a16:creationId xmlns:a16="http://schemas.microsoft.com/office/drawing/2014/main" id="{3B4D6022-7E95-C3AD-B929-007F11DC50B1}"/>
              </a:ext>
            </a:extLst>
          </p:cNvPr>
          <p:cNvPicPr>
            <a:picLocks noChangeAspect="1"/>
          </p:cNvPicPr>
          <p:nvPr/>
        </p:nvPicPr>
        <p:blipFill>
          <a:blip r:embed="rId3"/>
          <a:srcRect l="9762" r="30921"/>
          <a:stretch>
            <a:fillRect/>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9EEA38DD-9E96-1307-2766-0AD90AA790CA}"/>
              </a:ext>
            </a:extLst>
          </p:cNvPr>
          <p:cNvSpPr>
            <a:spLocks noGrp="1"/>
          </p:cNvSpPr>
          <p:nvPr>
            <p:ph type="title"/>
          </p:nvPr>
        </p:nvSpPr>
        <p:spPr>
          <a:xfrm>
            <a:off x="680321" y="753228"/>
            <a:ext cx="5041629" cy="1080938"/>
          </a:xfrm>
        </p:spPr>
        <p:txBody>
          <a:bodyPr>
            <a:normAutofit/>
          </a:bodyPr>
          <a:lstStyle/>
          <a:p>
            <a:r>
              <a:rPr kumimoji="0" lang="it-IT" altLang="it-IT" sz="2500" b="1" i="0" u="none" strike="noStrike" cap="none" normalizeH="0" baseline="0">
                <a:ln>
                  <a:noFill/>
                </a:ln>
                <a:effectLst/>
                <a:latin typeface="Aptos" panose="020B0004020202020204" pitchFamily="34" charset="0"/>
                <a:ea typeface="Aptos" panose="020B0004020202020204" pitchFamily="34" charset="0"/>
                <a:cs typeface="Times New Roman" panose="02020603050405020304" pitchFamily="18" charset="0"/>
              </a:rPr>
              <a:t>L'economia europea si trasforma</a:t>
            </a:r>
            <a:br>
              <a:rPr kumimoji="0" lang="it-IT" altLang="it-IT" sz="2500" b="0" i="0" u="none" strike="noStrike" cap="none" normalizeH="0" baseline="0">
                <a:ln>
                  <a:noFill/>
                </a:ln>
                <a:effectLst/>
              </a:rPr>
            </a:br>
            <a:endParaRPr lang="it-IT" sz="2500"/>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199147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055" name="Picture 2054">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7" name="Picture 2056">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059" name="Picture 2058">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061" name="Rectangle 2060">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063" name="Rectangle 2062">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grpSp>
        <p:nvGrpSpPr>
          <p:cNvPr id="2065" name="Group 2064">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066" name="Rectangle 2065">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7" name="Picture 2066">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050" name="Picture 2" descr="La fondazione della Banca d">
            <a:extLst>
              <a:ext uri="{FF2B5EF4-FFF2-40B4-BE49-F238E27FC236}">
                <a16:creationId xmlns:a16="http://schemas.microsoft.com/office/drawing/2014/main" id="{950A9463-54E9-EADB-ACA8-1CFD773A2CC1}"/>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t="1758" r="-2" b="-2"/>
          <a:stretch>
            <a:fillRect/>
          </a:stretch>
        </p:blipFill>
        <p:spPr bwMode="auto">
          <a:xfrm>
            <a:off x="7547810" y="10"/>
            <a:ext cx="464101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069" name="Rectangle 2068">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4" name="CasellaDiTesto 3">
            <a:extLst>
              <a:ext uri="{FF2B5EF4-FFF2-40B4-BE49-F238E27FC236}">
                <a16:creationId xmlns:a16="http://schemas.microsoft.com/office/drawing/2014/main" id="{F57340D0-768F-A1C5-C8AB-036E0A8282CA}"/>
              </a:ext>
            </a:extLst>
          </p:cNvPr>
          <p:cNvSpPr txBox="1"/>
          <p:nvPr/>
        </p:nvSpPr>
        <p:spPr>
          <a:xfrm>
            <a:off x="680321" y="753228"/>
            <a:ext cx="7087552" cy="108093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latin typeface="+mj-lt"/>
                <a:ea typeface="+mj-ea"/>
                <a:cs typeface="+mj-cs"/>
              </a:rPr>
              <a:t>Fondazione della Banca d’Inghilterra, 1694</a:t>
            </a:r>
          </a:p>
        </p:txBody>
      </p:sp>
      <p:pic>
        <p:nvPicPr>
          <p:cNvPr id="2071" name="Picture 2070">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Tree>
    <p:extLst>
      <p:ext uri="{BB962C8B-B14F-4D97-AF65-F5344CB8AC3E}">
        <p14:creationId xmlns:p14="http://schemas.microsoft.com/office/powerpoint/2010/main" val="3709295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4" name="Picture 25">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5" name="Picture 27">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6" name="Picture 29">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7" name="Rectangle 31">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48" name="Rectangle 33">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49" name="Rectangle 35">
            <a:extLst>
              <a:ext uri="{FF2B5EF4-FFF2-40B4-BE49-F238E27FC236}">
                <a16:creationId xmlns:a16="http://schemas.microsoft.com/office/drawing/2014/main" id="{B5C18694-F55B-41C0-ABF3-C1D971F99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37">
            <a:extLst>
              <a:ext uri="{FF2B5EF4-FFF2-40B4-BE49-F238E27FC236}">
                <a16:creationId xmlns:a16="http://schemas.microsoft.com/office/drawing/2014/main" id="{E3E46CA8-7278-4BA3-AACE-235B5B3B53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63300C3E-C7FC-5C2F-F770-3838B7E6598B}"/>
              </a:ext>
            </a:extLst>
          </p:cNvPr>
          <p:cNvSpPr>
            <a:spLocks noGrp="1"/>
          </p:cNvSpPr>
          <p:nvPr>
            <p:ph type="title"/>
          </p:nvPr>
        </p:nvSpPr>
        <p:spPr>
          <a:xfrm>
            <a:off x="643467" y="643467"/>
            <a:ext cx="10905066" cy="3251878"/>
          </a:xfrm>
          <a:effectLst>
            <a:outerShdw blurRad="88900" dist="38100" dir="2700000" algn="tl" rotWithShape="0">
              <a:prstClr val="black">
                <a:alpha val="30000"/>
              </a:prstClr>
            </a:outerShdw>
          </a:effectLst>
        </p:spPr>
        <p:txBody>
          <a:bodyPr vert="horz" lIns="91440" tIns="45720" rIns="91440" bIns="45720" rtlCol="0" anchor="b">
            <a:normAutofit/>
          </a:bodyPr>
          <a:lstStyle/>
          <a:p>
            <a:pPr algn="ctr"/>
            <a:r>
              <a:rPr lang="en-US" sz="7200"/>
              <a:t>Il contesto storico: Seicento e Settecento</a:t>
            </a:r>
          </a:p>
        </p:txBody>
      </p:sp>
    </p:spTree>
    <p:extLst>
      <p:ext uri="{BB962C8B-B14F-4D97-AF65-F5344CB8AC3E}">
        <p14:creationId xmlns:p14="http://schemas.microsoft.com/office/powerpoint/2010/main" val="4183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DE479FF5-13B8-44CF-A149-6E7E0489F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3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273834BF-BB09-46BB-BA11-D8C65C358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2538"/>
            <a:ext cx="11237976" cy="5925402"/>
          </a:xfrm>
          <a:prstGeom prst="rect">
            <a:avLst/>
          </a:prstGeom>
          <a:solidFill>
            <a:schemeClr val="bg1">
              <a:lumMod val="85000"/>
              <a:lumOff val="15000"/>
            </a:schemeClr>
          </a:solidFill>
          <a:ln w="22225">
            <a:solidFill>
              <a:srgbClr val="D48F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ista interna della Banca d">
            <a:extLst>
              <a:ext uri="{FF2B5EF4-FFF2-40B4-BE49-F238E27FC236}">
                <a16:creationId xmlns:a16="http://schemas.microsoft.com/office/drawing/2014/main" id="{D155E519-2856-F2EA-F47F-5B695F476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829" r="1" b="1"/>
          <a:stretch>
            <a:fillRect/>
          </a:stretch>
        </p:blipFill>
        <p:spPr bwMode="auto">
          <a:xfrm>
            <a:off x="643467" y="609599"/>
            <a:ext cx="10905066"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27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55EBE5-CF35-717A-66EC-174D444923A6}"/>
              </a:ext>
            </a:extLst>
          </p:cNvPr>
          <p:cNvSpPr>
            <a:spLocks noGrp="1"/>
          </p:cNvSpPr>
          <p:nvPr>
            <p:ph type="title"/>
          </p:nvPr>
        </p:nvSpPr>
        <p:spPr>
          <a:xfrm>
            <a:off x="548640" y="952499"/>
            <a:ext cx="7566660" cy="912587"/>
          </a:xfrm>
        </p:spPr>
        <p:txBody>
          <a:bodyPr>
            <a:normAutofit/>
          </a:bodyPr>
          <a:lstStyle/>
          <a:p>
            <a:r>
              <a:rPr lang="it-IT" sz="3200" b="1" kern="100">
                <a:effectLst/>
                <a:ea typeface="Aptos" panose="020B0004020202020204" pitchFamily="34" charset="0"/>
                <a:cs typeface="Times New Roman" panose="02020603050405020304" pitchFamily="18" charset="0"/>
              </a:rPr>
              <a:t>Il boom demografico nel mondo</a:t>
            </a:r>
            <a:endParaRPr lang="it-IT" sz="3200" kern="100">
              <a:effectLst/>
              <a:ea typeface="Aptos" panose="020B0004020202020204" pitchFamily="34" charset="0"/>
              <a:cs typeface="Times New Roman" panose="02020603050405020304" pitchFamily="18" charset="0"/>
            </a:endParaRPr>
          </a:p>
        </p:txBody>
      </p:sp>
      <p:graphicFrame>
        <p:nvGraphicFramePr>
          <p:cNvPr id="5" name="Segnaposto contenuto 2">
            <a:extLst>
              <a:ext uri="{FF2B5EF4-FFF2-40B4-BE49-F238E27FC236}">
                <a16:creationId xmlns:a16="http://schemas.microsoft.com/office/drawing/2014/main" id="{86ABD896-4C89-C892-2B62-F367D42D7F62}"/>
              </a:ext>
            </a:extLst>
          </p:cNvPr>
          <p:cNvGraphicFramePr>
            <a:graphicFrameLocks noGrp="1"/>
          </p:cNvGraphicFramePr>
          <p:nvPr>
            <p:ph idx="1"/>
            <p:extLst>
              <p:ext uri="{D42A27DB-BD31-4B8C-83A1-F6EECF244321}">
                <p14:modId xmlns:p14="http://schemas.microsoft.com/office/powerpoint/2010/main" val="2760563375"/>
              </p:ext>
            </p:extLst>
          </p:nvPr>
        </p:nvGraphicFramePr>
        <p:xfrm>
          <a:off x="647700" y="2191657"/>
          <a:ext cx="10896600" cy="3650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656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1" name="Picture 4110">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4113" name="Rectangle 4112">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Rectangle 4114">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4117" name="Picture 4116">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Segnaposto contenuto 2">
            <a:extLst>
              <a:ext uri="{FF2B5EF4-FFF2-40B4-BE49-F238E27FC236}">
                <a16:creationId xmlns:a16="http://schemas.microsoft.com/office/drawing/2014/main" id="{42F73BA8-8BD3-BB60-340A-0D8AAE3540CB}"/>
              </a:ext>
            </a:extLst>
          </p:cNvPr>
          <p:cNvSpPr>
            <a:spLocks noGrp="1"/>
          </p:cNvSpPr>
          <p:nvPr>
            <p:ph idx="1"/>
          </p:nvPr>
        </p:nvSpPr>
        <p:spPr>
          <a:xfrm>
            <a:off x="128589" y="609598"/>
            <a:ext cx="4208022" cy="5905501"/>
          </a:xfrm>
        </p:spPr>
        <p:txBody>
          <a:bodyPr>
            <a:normAutofit lnSpcReduction="10000"/>
          </a:bodyPr>
          <a:lstStyle/>
          <a:p>
            <a:r>
              <a:rPr lang="it-IT" sz="1400" kern="100" dirty="0">
                <a:effectLst/>
                <a:latin typeface="Aptos" panose="020B0004020202020204" pitchFamily="34" charset="0"/>
                <a:ea typeface="Aptos" panose="020B0004020202020204" pitchFamily="34" charset="0"/>
                <a:cs typeface="Times New Roman" panose="02020603050405020304" pitchFamily="18" charset="0"/>
              </a:rPr>
              <a:t>Le Americhe</a:t>
            </a:r>
          </a:p>
          <a:p>
            <a:pPr marL="274320" lvl="1" indent="0">
              <a:buNone/>
            </a:pPr>
            <a:r>
              <a:rPr lang="it-IT" sz="1400" kern="100" dirty="0">
                <a:effectLst/>
                <a:latin typeface="Aptos" panose="020B0004020202020204" pitchFamily="34" charset="0"/>
                <a:ea typeface="Aptos" panose="020B0004020202020204" pitchFamily="34" charset="0"/>
                <a:cs typeface="Times New Roman" panose="02020603050405020304" pitchFamily="18" charset="0"/>
              </a:rPr>
              <a:t>Sia l’America del Nord e quella del Sud hanno visto aumentare la loro popolazione: secondo le stime gli abitanti passarono da 13 a 24 milioni. Ciò avvenne perché se, da una parte, all’altezza del XVIII secolo, erano terminati da qualche tempo i grandi massacri degli indigeni, dall’altra, entrambi i continenti furono la meta dei </a:t>
            </a:r>
            <a:r>
              <a:rPr lang="it-IT" sz="1400" u="sng" kern="100" dirty="0">
                <a:effectLst/>
                <a:latin typeface="Aptos" panose="020B0004020202020204" pitchFamily="34" charset="0"/>
                <a:ea typeface="Aptos" panose="020B0004020202020204" pitchFamily="34" charset="0"/>
                <a:cs typeface="Times New Roman" panose="02020603050405020304" pitchFamily="18" charset="0"/>
                <a:hlinkClick r:id="rId4" tooltip="Flussi migratori ieri e oggi"/>
              </a:rPr>
              <a:t>flussi migratori</a:t>
            </a:r>
            <a:r>
              <a:rPr lang="it-IT" sz="1400" kern="100" dirty="0">
                <a:effectLst/>
                <a:latin typeface="Aptos" panose="020B0004020202020204" pitchFamily="34" charset="0"/>
                <a:ea typeface="Aptos" panose="020B0004020202020204" pitchFamily="34" charset="0"/>
                <a:cs typeface="Times New Roman" panose="02020603050405020304" pitchFamily="18" charset="0"/>
              </a:rPr>
              <a:t> sia degli europei che degli </a:t>
            </a:r>
            <a:r>
              <a:rPr lang="it-IT" sz="1400" u="sng" kern="100" dirty="0">
                <a:effectLst/>
                <a:latin typeface="Aptos" panose="020B0004020202020204" pitchFamily="34" charset="0"/>
                <a:ea typeface="Aptos" panose="020B0004020202020204" pitchFamily="34" charset="0"/>
                <a:cs typeface="Times New Roman" panose="02020603050405020304" pitchFamily="18" charset="0"/>
                <a:hlinkClick r:id="rId5" tooltip="Società sudista e schiavitù in America"/>
              </a:rPr>
              <a:t>schiavi africani</a:t>
            </a:r>
            <a:r>
              <a:rPr lang="it-IT" sz="1400" kern="100" dirty="0">
                <a:effectLst/>
                <a:latin typeface="Aptos" panose="020B0004020202020204" pitchFamily="34" charset="0"/>
                <a:ea typeface="Aptos" panose="020B0004020202020204" pitchFamily="34" charset="0"/>
                <a:cs typeface="Times New Roman" panose="02020603050405020304" pitchFamily="18" charset="0"/>
              </a:rPr>
              <a:t>.</a:t>
            </a:r>
          </a:p>
          <a:p>
            <a:r>
              <a:rPr lang="it-IT" sz="1400" kern="100" dirty="0">
                <a:effectLst/>
                <a:latin typeface="Aptos" panose="020B0004020202020204" pitchFamily="34" charset="0"/>
                <a:ea typeface="Aptos" panose="020B0004020202020204" pitchFamily="34" charset="0"/>
                <a:cs typeface="Times New Roman" panose="02020603050405020304" pitchFamily="18" charset="0"/>
              </a:rPr>
              <a:t>Il continente asiatico</a:t>
            </a:r>
          </a:p>
          <a:p>
            <a:pPr marL="274320" lvl="1" indent="0">
              <a:buNone/>
            </a:pPr>
            <a:r>
              <a:rPr lang="it-IT" sz="1400" kern="100" dirty="0">
                <a:effectLst/>
                <a:latin typeface="Aptos" panose="020B0004020202020204" pitchFamily="34" charset="0"/>
                <a:ea typeface="Aptos" panose="020B0004020202020204" pitchFamily="34" charset="0"/>
                <a:cs typeface="Times New Roman" panose="02020603050405020304" pitchFamily="18" charset="0"/>
              </a:rPr>
              <a:t>La stessa tendenza dell’aumento demografico coinvolse anche il continente asiatico, dove, secondo i calcoli, la popolazione salì da 415 milioni abitanti a 625 milioni. Nonostante le differenze tra il modello europeo e quello asiatico, in termini di strutture sociali, economiche e tecnologiche, le condizioni di generale </a:t>
            </a:r>
            <a:r>
              <a:rPr lang="it-IT" sz="1400" kern="100" dirty="0" err="1">
                <a:effectLst/>
                <a:latin typeface="Aptos" panose="020B0004020202020204" pitchFamily="34" charset="0"/>
                <a:ea typeface="Aptos" panose="020B0004020202020204" pitchFamily="34" charset="0"/>
                <a:cs typeface="Times New Roman" panose="02020603050405020304" pitchFamily="18" charset="0"/>
              </a:rPr>
              <a:t>benessereinteressarono</a:t>
            </a:r>
            <a:r>
              <a:rPr lang="it-IT" sz="1400" kern="100" dirty="0">
                <a:effectLst/>
                <a:latin typeface="Aptos" panose="020B0004020202020204" pitchFamily="34" charset="0"/>
                <a:ea typeface="Aptos" panose="020B0004020202020204" pitchFamily="34" charset="0"/>
                <a:cs typeface="Times New Roman" panose="02020603050405020304" pitchFamily="18" charset="0"/>
              </a:rPr>
              <a:t> anche l’Oriente.</a:t>
            </a:r>
          </a:p>
          <a:p>
            <a:pPr lvl="1"/>
            <a:r>
              <a:rPr lang="it-IT" sz="1400" kern="100" dirty="0">
                <a:effectLst/>
                <a:latin typeface="Aptos" panose="020B0004020202020204" pitchFamily="34" charset="0"/>
                <a:ea typeface="Aptos" panose="020B0004020202020204" pitchFamily="34" charset="0"/>
                <a:cs typeface="Times New Roman" panose="02020603050405020304" pitchFamily="18" charset="0"/>
              </a:rPr>
              <a:t>Il caso dell’Irlanda fu quello più emblematico: ancor prima della diffusione della patata, il paese scelse di adottare come colture della propria economia agricola il mais, il granturco e, soprattutto, il grano saraceno, appropriato per i climi freddi. In questo modo, anche le classi popolari poterono accedere a un regime alimentare apprezzabile.</a:t>
            </a:r>
          </a:p>
          <a:p>
            <a:endParaRPr lang="it-IT" sz="1400" dirty="0"/>
          </a:p>
        </p:txBody>
      </p:sp>
      <p:pic>
        <p:nvPicPr>
          <p:cNvPr id="4104" name="Picture 8" descr="Incisione agricoltori la raccolta di patate campo 1835 - Illustrazione stock royalty-free di XVIII° secolo">
            <a:extLst>
              <a:ext uri="{FF2B5EF4-FFF2-40B4-BE49-F238E27FC236}">
                <a16:creationId xmlns:a16="http://schemas.microsoft.com/office/drawing/2014/main" id="{B127B8BD-53B0-04ED-6C3D-52C24F3B2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272" r="9197"/>
          <a:stretch>
            <a:fillRect/>
          </a:stretch>
        </p:blipFill>
        <p:spPr bwMode="auto">
          <a:xfrm>
            <a:off x="5338588" y="640080"/>
            <a:ext cx="6144482" cy="557784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65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8" name="Rectangle 27">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ADAF93F7-FE08-FB87-1351-AA27AC5EF00C}"/>
              </a:ext>
            </a:extLst>
          </p:cNvPr>
          <p:cNvSpPr>
            <a:spLocks noGrp="1"/>
          </p:cNvSpPr>
          <p:nvPr>
            <p:ph type="title"/>
          </p:nvPr>
        </p:nvSpPr>
        <p:spPr>
          <a:xfrm>
            <a:off x="680321" y="2063262"/>
            <a:ext cx="3739279" cy="2661052"/>
          </a:xfrm>
        </p:spPr>
        <p:txBody>
          <a:bodyPr>
            <a:normAutofit/>
          </a:bodyPr>
          <a:lstStyle/>
          <a:p>
            <a:pPr algn="r"/>
            <a:r>
              <a:rPr lang="it-IT" sz="4400" b="1" kern="100">
                <a:solidFill>
                  <a:srgbClr val="FFFFFF"/>
                </a:solidFill>
                <a:effectLst/>
                <a:ea typeface="Aptos" panose="020B0004020202020204" pitchFamily="34" charset="0"/>
                <a:cs typeface="Times New Roman" panose="02020603050405020304" pitchFamily="18" charset="0"/>
              </a:rPr>
              <a:t>La fiducia nella ragione</a:t>
            </a:r>
            <a:br>
              <a:rPr lang="it-IT" sz="4400" kern="100">
                <a:solidFill>
                  <a:srgbClr val="FFFFFF"/>
                </a:solidFill>
                <a:effectLst/>
                <a:ea typeface="Aptos" panose="020B0004020202020204" pitchFamily="34" charset="0"/>
                <a:cs typeface="Times New Roman" panose="02020603050405020304" pitchFamily="18" charset="0"/>
              </a:rPr>
            </a:br>
            <a:endParaRPr lang="it-IT" sz="4400">
              <a:solidFill>
                <a:srgbClr val="FFFFFF"/>
              </a:solidFill>
            </a:endParaRPr>
          </a:p>
        </p:txBody>
      </p:sp>
      <p:sp>
        <p:nvSpPr>
          <p:cNvPr id="15" name="Segnaposto contenuto 2">
            <a:extLst>
              <a:ext uri="{FF2B5EF4-FFF2-40B4-BE49-F238E27FC236}">
                <a16:creationId xmlns:a16="http://schemas.microsoft.com/office/drawing/2014/main" id="{1D436EB6-0A7D-1FE7-0A9F-4CAFCED9CA47}"/>
              </a:ext>
            </a:extLst>
          </p:cNvPr>
          <p:cNvSpPr>
            <a:spLocks noGrp="1"/>
          </p:cNvSpPr>
          <p:nvPr>
            <p:ph idx="1"/>
          </p:nvPr>
        </p:nvSpPr>
        <p:spPr>
          <a:xfrm>
            <a:off x="5287995" y="661106"/>
            <a:ext cx="6257362" cy="5503101"/>
          </a:xfrm>
        </p:spPr>
        <p:txBody>
          <a:bodyPr anchor="ctr">
            <a:normAutofit/>
          </a:bodyPr>
          <a:lstStyle/>
          <a:p>
            <a:pPr marL="0" indent="0">
              <a:buNone/>
            </a:pPr>
            <a:r>
              <a:rPr lang="it-IT" sz="1400" b="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L'età dei Lumi</a:t>
            </a:r>
          </a:p>
          <a:p>
            <a:pPr marL="0" indent="0">
              <a:buNone/>
            </a:pPr>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La ricerca intellettuale, scientifica e filosofica che si ebbe nel Seicento fu ciò che permise la nascita del movimento culturale, sociale e politico dell’ Illuminismo.</a:t>
            </a:r>
          </a:p>
          <a:p>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L'Illuminismo</a:t>
            </a:r>
          </a:p>
          <a:p>
            <a:pPr marL="274320" lvl="1" indent="0">
              <a:buNone/>
            </a:pPr>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Il Settecento, conosciuto per lo più come l’età dei Lumi, fu il periodo in cui si svilupparono teorie e idee che miravano ad una condizione di benessere generale, per mezzo dell’uso sapiente della ragione.</a:t>
            </a:r>
          </a:p>
          <a:p>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La «pubblica felicità» illuminista</a:t>
            </a:r>
          </a:p>
          <a:p>
            <a:pPr marL="274320" lvl="1" indent="0">
              <a:buNone/>
            </a:pPr>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Il Settecento fu anche il momento in cui le riflessioni filosofiche degli intellettuali ebbero modo di concretizzarsi in scelte politiche: sebbene diverse, le tre strade indicate da Montesquieu (1689-1755), Rousseau (1712-1778) e da Voltaire (1694-1778), avevano comunque un comune denominatore: l’idea che il potere venisse esercitato nell’interesse comune dei sudditi, nello scopo di conseguire una «pubblica felicità».</a:t>
            </a:r>
          </a:p>
          <a:p>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L’ottimismo dell’Illuminismo</a:t>
            </a:r>
          </a:p>
          <a:p>
            <a:pPr marL="274320" lvl="1" indent="0">
              <a:buNone/>
            </a:pPr>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Il presupposto degli illuministi era che solo grazie al lume della ragione, quindi svincolandosi dai dogmi religiosi, era possibile raggiungere la piena realizzazione dell’individuo: dunque di riflesso anche un progresso collettivo della civiltà umana. Proprio il romanzo </a:t>
            </a:r>
            <a:r>
              <a:rPr lang="it-IT" sz="1400" i="1"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Candide</a:t>
            </a:r>
            <a:r>
              <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(1759) di Voltaire ben descriveva l’effervescenza ottimistica dell’Illuminismo</a:t>
            </a:r>
            <a:r>
              <a:rPr lang="it-IT" sz="1400" kern="100" dirty="0">
                <a:solidFill>
                  <a:srgbClr val="FFFFFF"/>
                </a:solidFill>
                <a:latin typeface="Aptos" panose="020B0004020202020204" pitchFamily="34" charset="0"/>
                <a:ea typeface="Aptos" panose="020B0004020202020204" pitchFamily="34" charset="0"/>
                <a:cs typeface="Times New Roman" panose="02020603050405020304" pitchFamily="18" charset="0"/>
              </a:rPr>
              <a:t>.</a:t>
            </a:r>
            <a:endParaRPr lang="it-IT" sz="1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48251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624859-AF6D-3AEC-A538-781A5D1A878D}"/>
              </a:ext>
            </a:extLst>
          </p:cNvPr>
          <p:cNvSpPr>
            <a:spLocks noGrp="1"/>
          </p:cNvSpPr>
          <p:nvPr>
            <p:ph type="title"/>
          </p:nvPr>
        </p:nvSpPr>
        <p:spPr/>
        <p:txBody>
          <a:bodyPr>
            <a:normAutofit/>
          </a:bodyPr>
          <a:lstStyle/>
          <a:p>
            <a:r>
              <a:rPr lang="it-IT" sz="3200" b="1" kern="100" dirty="0">
                <a:effectLst/>
                <a:ea typeface="Aptos" panose="020B0004020202020204" pitchFamily="34" charset="0"/>
                <a:cs typeface="Times New Roman" panose="02020603050405020304" pitchFamily="18" charset="0"/>
              </a:rPr>
              <a:t>Le origini della rivoluzione industriale</a:t>
            </a:r>
            <a:br>
              <a:rPr lang="it-IT" sz="3200" kern="100" dirty="0">
                <a:effectLst/>
                <a:ea typeface="Aptos" panose="020B0004020202020204" pitchFamily="34" charset="0"/>
                <a:cs typeface="Times New Roman" panose="02020603050405020304" pitchFamily="18" charset="0"/>
              </a:rPr>
            </a:br>
            <a:endParaRPr lang="it-IT" sz="3200" dirty="0"/>
          </a:p>
        </p:txBody>
      </p:sp>
      <p:sp>
        <p:nvSpPr>
          <p:cNvPr id="3" name="Segnaposto contenuto 2">
            <a:extLst>
              <a:ext uri="{FF2B5EF4-FFF2-40B4-BE49-F238E27FC236}">
                <a16:creationId xmlns:a16="http://schemas.microsoft.com/office/drawing/2014/main" id="{567305F2-CF32-B48E-8DE6-9F15ADFB85F8}"/>
              </a:ext>
            </a:extLst>
          </p:cNvPr>
          <p:cNvSpPr>
            <a:spLocks noGrp="1"/>
          </p:cNvSpPr>
          <p:nvPr>
            <p:ph idx="1"/>
          </p:nvPr>
        </p:nvSpPr>
        <p:spPr/>
        <p:txBody>
          <a:bodyPr>
            <a:normAutofit fontScale="92500"/>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Crescita dell’industria manifatturiera</a:t>
            </a:r>
          </a:p>
          <a:p>
            <a:pPr marL="274320" lvl="1" indent="0">
              <a:buNone/>
            </a:pPr>
            <a:r>
              <a:rPr lang="it-IT" sz="1600" dirty="0"/>
              <a:t>La vera e propria Rivoluzione industriale avvenne alla fine del Settecento. Ciò nonostante, i primi segnali di un’innovazione tecnologica si ravvisarono lungo il secolo, soprattutto nel campo manifatturiero.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L'epoca d'oro per il cotone</a:t>
            </a:r>
          </a:p>
          <a:p>
            <a:pPr marL="274320" lvl="1"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Con l’aumento demografico di questo periodo incrementò di conseguenza la domanda di tessuti per la vita quotidiana. Da qui iniziò l’epoca d’oro per il cotone.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Gli effetti sociali della rivoluzione proto-industriale</a:t>
            </a:r>
          </a:p>
          <a:p>
            <a:pPr marL="274320" lvl="1" indent="0">
              <a:buNone/>
            </a:pPr>
            <a:r>
              <a:rPr lang="it-IT" sz="1600" kern="100" dirty="0">
                <a:effectLst/>
                <a:latin typeface="Aptos" panose="020B0004020202020204" pitchFamily="34" charset="0"/>
                <a:ea typeface="Aptos" panose="020B0004020202020204" pitchFamily="34" charset="0"/>
                <a:cs typeface="Times New Roman" panose="02020603050405020304" pitchFamily="18" charset="0"/>
              </a:rPr>
              <a:t>Andando verso la fine del XVIII secolo, in particolare modo in Inghilterra e poi in tutta Europa, la geografia iniziò a tramutare passando da un paesaggio rurale e di campagna a uno composto da fabbriche e ciminiere. A fianco alla classe sociale dei contadini, iniziò a formarsi quella che caratterizzerà i secoli successivi: il </a:t>
            </a:r>
            <a:r>
              <a:rPr lang="it-IT" sz="1600" b="1" kern="100" dirty="0">
                <a:effectLst/>
                <a:latin typeface="Aptos" panose="020B0004020202020204" pitchFamily="34" charset="0"/>
                <a:ea typeface="Aptos" panose="020B0004020202020204" pitchFamily="34" charset="0"/>
                <a:cs typeface="Times New Roman" panose="02020603050405020304" pitchFamily="18" charset="0"/>
              </a:rPr>
              <a:t>proletariato</a:t>
            </a:r>
            <a:r>
              <a:rPr lang="it-IT" sz="1600" kern="100" dirty="0">
                <a:effectLst/>
                <a:latin typeface="Aptos" panose="020B0004020202020204" pitchFamily="34" charset="0"/>
                <a:ea typeface="Aptos" panose="020B0004020202020204" pitchFamily="34" charset="0"/>
                <a:cs typeface="Times New Roman" panose="02020603050405020304" pitchFamily="18" charset="0"/>
              </a:rPr>
              <a:t>.</a:t>
            </a:r>
          </a:p>
          <a:p>
            <a:pPr marL="274320" lvl="1" indent="0">
              <a:buNone/>
            </a:pPr>
            <a:r>
              <a:rPr lang="it-IT" sz="1600" i="1" kern="100" dirty="0">
                <a:effectLst/>
                <a:latin typeface="Aptos" panose="020B0004020202020204" pitchFamily="34" charset="0"/>
                <a:ea typeface="Aptos" panose="020B0004020202020204" pitchFamily="34" charset="0"/>
                <a:cs typeface="Times New Roman" panose="02020603050405020304" pitchFamily="18" charset="0"/>
              </a:rPr>
              <a:t>Proprio in questo periodo si sviluppò in tutta Europa la cosiddetta «opinione pubblica». Tale fenomeno si impose con maggiormente nella Francia dei Lumi, dove l’esperienza dell’</a:t>
            </a:r>
            <a:r>
              <a:rPr lang="it-IT" sz="1600" kern="100" dirty="0" err="1">
                <a:effectLst/>
                <a:latin typeface="Aptos" panose="020B0004020202020204" pitchFamily="34" charset="0"/>
                <a:ea typeface="Aptos" panose="020B0004020202020204" pitchFamily="34" charset="0"/>
                <a:cs typeface="Times New Roman" panose="02020603050405020304" pitchFamily="18" charset="0"/>
              </a:rPr>
              <a:t>Encylopédie</a:t>
            </a:r>
            <a:r>
              <a:rPr lang="it-IT" sz="1600" i="1" kern="100" dirty="0">
                <a:effectLst/>
                <a:latin typeface="Aptos" panose="020B0004020202020204" pitchFamily="34" charset="0"/>
                <a:ea typeface="Aptos" panose="020B0004020202020204" pitchFamily="34" charset="0"/>
                <a:cs typeface="Times New Roman" panose="02020603050405020304" pitchFamily="18" charset="0"/>
              </a:rPr>
              <a:t> di Denis Diderot e di Jean-Baptiste D’Alembert favorì la discussione e lo scambio di idee che potessero avere una ricaduta pubblica, sociale e politica rilevante. </a:t>
            </a:r>
          </a:p>
          <a:p>
            <a:endParaRPr lang="it-IT" dirty="0"/>
          </a:p>
        </p:txBody>
      </p:sp>
    </p:spTree>
    <p:extLst>
      <p:ext uri="{BB962C8B-B14F-4D97-AF65-F5344CB8AC3E}">
        <p14:creationId xmlns:p14="http://schemas.microsoft.com/office/powerpoint/2010/main" val="410965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strutture dell’Assolutismo</a:t>
            </a:r>
          </a:p>
        </p:txBody>
      </p:sp>
      <p:sp>
        <p:nvSpPr>
          <p:cNvPr id="3" name="Segnaposto contenuto 2"/>
          <p:cNvSpPr>
            <a:spLocks noGrp="1"/>
          </p:cNvSpPr>
          <p:nvPr>
            <p:ph idx="1"/>
          </p:nvPr>
        </p:nvSpPr>
        <p:spPr/>
        <p:txBody>
          <a:bodyPr>
            <a:normAutofit fontScale="92500" lnSpcReduction="10000"/>
          </a:bodyPr>
          <a:lstStyle/>
          <a:p>
            <a:r>
              <a:rPr lang="it-IT" dirty="0"/>
              <a:t>Parliamo dell’ ASSOLUTISMO dal punto di vista della Storia della Chiesa (non da quello della Storia moderna</a:t>
            </a:r>
            <a:r>
              <a:rPr lang="mr-IN" dirty="0"/>
              <a:t>…</a:t>
            </a:r>
            <a:r>
              <a:rPr lang="it-IT" dirty="0"/>
              <a:t> ma è utile rileggersi il manuale del liceo</a:t>
            </a:r>
            <a:r>
              <a:rPr lang="mr-IN" dirty="0"/>
              <a:t>…</a:t>
            </a:r>
            <a:r>
              <a:rPr lang="it-IT" dirty="0"/>
              <a:t>)</a:t>
            </a:r>
          </a:p>
          <a:p>
            <a:r>
              <a:rPr lang="mr-IN" dirty="0"/>
              <a:t>…</a:t>
            </a:r>
            <a:r>
              <a:rPr lang="it-IT" dirty="0"/>
              <a:t>perché la società in cui la Chiesa cerca di applicare i decreti di Trento è caratterizzata da questa struttura sociale, politica, economica, chiamata anche </a:t>
            </a:r>
            <a:r>
              <a:rPr lang="it-IT" i="1" dirty="0"/>
              <a:t>Ancien </a:t>
            </a:r>
            <a:r>
              <a:rPr lang="it-IT" i="1" dirty="0" err="1"/>
              <a:t>Régime</a:t>
            </a:r>
            <a:endParaRPr lang="it-IT" i="1" dirty="0"/>
          </a:p>
          <a:p>
            <a:r>
              <a:rPr lang="it-IT" dirty="0"/>
              <a:t>Prendiamo ad esempio due modelli, quello francese e quello asburgico, ma l’</a:t>
            </a:r>
            <a:r>
              <a:rPr lang="it-IT" i="1" dirty="0"/>
              <a:t>Ancien </a:t>
            </a:r>
            <a:r>
              <a:rPr lang="it-IT" i="1" dirty="0" err="1"/>
              <a:t>Régime</a:t>
            </a:r>
            <a:r>
              <a:rPr lang="it-IT" dirty="0"/>
              <a:t> riguarda tutta l’Europa, pur con caratteristiche proprie ad ogni nazione: il Settecento è il secolo in cui i sovrani assoluti decidono che anche l’altare deve parlare con accento statale. La religione non viene demolita, viene amministrata. Il trono tende la mano alla mitra, ma con un registro contabile nell’altra</a:t>
            </a:r>
          </a:p>
          <a:p>
            <a:endParaRPr lang="it-IT" dirty="0"/>
          </a:p>
          <a:p>
            <a:endParaRPr lang="it-IT" dirty="0"/>
          </a:p>
        </p:txBody>
      </p:sp>
    </p:spTree>
    <p:extLst>
      <p:ext uri="{BB962C8B-B14F-4D97-AF65-F5344CB8AC3E}">
        <p14:creationId xmlns:p14="http://schemas.microsoft.com/office/powerpoint/2010/main" val="188308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0B2A40-8ED5-D229-8E83-F2AFC7D90205}"/>
              </a:ext>
            </a:extLst>
          </p:cNvPr>
          <p:cNvSpPr>
            <a:spLocks noGrp="1"/>
          </p:cNvSpPr>
          <p:nvPr>
            <p:ph type="title"/>
          </p:nvPr>
        </p:nvSpPr>
        <p:spPr/>
        <p:txBody>
          <a:bodyPr/>
          <a:lstStyle/>
          <a:p>
            <a:r>
              <a:rPr lang="it-IT" dirty="0"/>
              <a:t>Le tre idee chiave della politica ecclesiastica</a:t>
            </a:r>
          </a:p>
        </p:txBody>
      </p:sp>
      <p:sp>
        <p:nvSpPr>
          <p:cNvPr id="3" name="Segnaposto contenuto 2">
            <a:extLst>
              <a:ext uri="{FF2B5EF4-FFF2-40B4-BE49-F238E27FC236}">
                <a16:creationId xmlns:a16="http://schemas.microsoft.com/office/drawing/2014/main" id="{3B5ED9BC-1843-2DE2-A41C-75E26D0AA8DC}"/>
              </a:ext>
            </a:extLst>
          </p:cNvPr>
          <p:cNvSpPr>
            <a:spLocks noGrp="1"/>
          </p:cNvSpPr>
          <p:nvPr>
            <p:ph idx="1"/>
          </p:nvPr>
        </p:nvSpPr>
        <p:spPr/>
        <p:txBody>
          <a:bodyPr/>
          <a:lstStyle/>
          <a:p>
            <a:r>
              <a:rPr lang="it-IT" dirty="0"/>
              <a:t>Le monarchie assolute del XVIII secolo sviluppano una politica ecclesiastica fondata su tre idee chiave:</a:t>
            </a:r>
          </a:p>
          <a:p>
            <a:r>
              <a:rPr lang="it-IT" b="1" dirty="0"/>
              <a:t>Controllo statale sulla Chiesa nazionale</a:t>
            </a:r>
            <a:endParaRPr lang="it-IT" dirty="0"/>
          </a:p>
          <a:p>
            <a:r>
              <a:rPr lang="it-IT" b="1" dirty="0"/>
              <a:t>Limitazione dell’autorità del papa</a:t>
            </a:r>
            <a:endParaRPr lang="it-IT" dirty="0"/>
          </a:p>
          <a:p>
            <a:r>
              <a:rPr lang="it-IT" b="1" dirty="0"/>
              <a:t>Utilizzo della religione come strumento di disciplina sociale</a:t>
            </a:r>
            <a:endParaRPr lang="it-IT" dirty="0"/>
          </a:p>
          <a:p>
            <a:r>
              <a:rPr lang="it-IT" dirty="0"/>
              <a:t>Questa linea prende forme diverse, ma ovunque si sente la stessa musica: il sovrano è il direttore d’orchestra, anche quando si canta il Te </a:t>
            </a:r>
            <a:r>
              <a:rPr lang="it-IT" dirty="0" err="1"/>
              <a:t>Deum</a:t>
            </a:r>
            <a:r>
              <a:rPr lang="it-IT" dirty="0"/>
              <a:t>.</a:t>
            </a:r>
          </a:p>
          <a:p>
            <a:endParaRPr lang="it-IT" dirty="0"/>
          </a:p>
        </p:txBody>
      </p:sp>
    </p:spTree>
    <p:extLst>
      <p:ext uri="{BB962C8B-B14F-4D97-AF65-F5344CB8AC3E}">
        <p14:creationId xmlns:p14="http://schemas.microsoft.com/office/powerpoint/2010/main" val="2889790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Immagine 3"/>
          <p:cNvPicPr>
            <a:picLocks noChangeAspect="1"/>
          </p:cNvPicPr>
          <p:nvPr/>
        </p:nvPicPr>
        <p:blipFill rotWithShape="1">
          <a:blip r:embed="rId4"/>
          <a:srcRect l="3986" r="1" b="1"/>
          <a:stretch/>
        </p:blipFill>
        <p:spPr>
          <a:xfrm>
            <a:off x="7547810" y="10"/>
            <a:ext cx="4641013" cy="6856310"/>
          </a:xfrm>
          <a:prstGeom prst="rect">
            <a:avLst/>
          </a:prstGeom>
          <a:ln>
            <a:noFill/>
          </a:ln>
          <a:effectLst/>
        </p:spPr>
      </p:pic>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15" name="Picture 14"/>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2" name="Titolo 1"/>
          <p:cNvSpPr>
            <a:spLocks noGrp="1"/>
          </p:cNvSpPr>
          <p:nvPr>
            <p:ph type="title"/>
          </p:nvPr>
        </p:nvSpPr>
        <p:spPr>
          <a:xfrm>
            <a:off x="680321" y="753228"/>
            <a:ext cx="7087552" cy="1080938"/>
          </a:xfrm>
        </p:spPr>
        <p:txBody>
          <a:bodyPr>
            <a:normAutofit/>
          </a:bodyPr>
          <a:lstStyle/>
          <a:p>
            <a:r>
              <a:rPr lang="it-IT" dirty="0"/>
              <a:t>Assolutismo francese</a:t>
            </a:r>
          </a:p>
        </p:txBody>
      </p:sp>
      <p:sp>
        <p:nvSpPr>
          <p:cNvPr id="3" name="Segnaposto contenuto 2"/>
          <p:cNvSpPr>
            <a:spLocks noGrp="1"/>
          </p:cNvSpPr>
          <p:nvPr>
            <p:ph idx="1"/>
          </p:nvPr>
        </p:nvSpPr>
        <p:spPr>
          <a:xfrm>
            <a:off x="680321" y="2336873"/>
            <a:ext cx="6423211" cy="3599316"/>
          </a:xfrm>
        </p:spPr>
        <p:txBody>
          <a:bodyPr>
            <a:normAutofit fontScale="92500" lnSpcReduction="10000"/>
          </a:bodyPr>
          <a:lstStyle/>
          <a:p>
            <a:r>
              <a:rPr lang="it-IT" dirty="0"/>
              <a:t>In </a:t>
            </a:r>
            <a:r>
              <a:rPr lang="it-IT" b="1" dirty="0"/>
              <a:t>Francia</a:t>
            </a:r>
            <a:r>
              <a:rPr lang="it-IT" dirty="0"/>
              <a:t>, la tradizione del </a:t>
            </a:r>
            <a:r>
              <a:rPr lang="it-IT" b="1" dirty="0"/>
              <a:t>gallicanesimo</a:t>
            </a:r>
            <a:r>
              <a:rPr lang="it-IT" dirty="0"/>
              <a:t> rafforza l’idea che il re abbia ampi poteri sulla Chiesa francese.</a:t>
            </a:r>
          </a:p>
          <a:p>
            <a:r>
              <a:rPr lang="it-IT" dirty="0"/>
              <a:t>Sotto </a:t>
            </a:r>
            <a:r>
              <a:rPr lang="it-IT" b="1" dirty="0"/>
              <a:t>Luigi XV</a:t>
            </a:r>
            <a:r>
              <a:rPr lang="it-IT" dirty="0"/>
              <a:t> e </a:t>
            </a:r>
            <a:r>
              <a:rPr lang="it-IT" b="1" dirty="0"/>
              <a:t>Luigi XVI</a:t>
            </a:r>
            <a:r>
              <a:rPr lang="it-IT" dirty="0"/>
              <a:t>, il clero resta potente, ma lo Stato ne controlla nomine e finanze. Le tensioni con Roma sono frequenti.</a:t>
            </a:r>
          </a:p>
          <a:p>
            <a:r>
              <a:rPr lang="it-IT" dirty="0"/>
              <a:t>Il culmine arriva nel 1764 con l’espulsione dei gesuiti, preludio alla soppressione universale dell’ordine nel 1773 da parte di </a:t>
            </a:r>
            <a:r>
              <a:rPr lang="it-IT" b="1" dirty="0"/>
              <a:t>Papa Clemente XIV</a:t>
            </a:r>
            <a:r>
              <a:rPr lang="it-IT" dirty="0"/>
              <a:t>. I gesuiti, educatori formidabili e consiglieri influenti, diventano scomodi in un’epoca che vuole obbedienza verticale.</a:t>
            </a:r>
          </a:p>
        </p:txBody>
      </p:sp>
    </p:spTree>
    <p:extLst>
      <p:ext uri="{BB962C8B-B14F-4D97-AF65-F5344CB8AC3E}">
        <p14:creationId xmlns:p14="http://schemas.microsoft.com/office/powerpoint/2010/main" val="3021122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ln>
            <a:noFill/>
          </a:ln>
          <a:effectLst/>
        </p:spPr>
        <p:txBody>
          <a:bodyPr/>
          <a:lstStyle/>
          <a:p>
            <a:endParaRPr lang="it-IT"/>
          </a:p>
        </p:txBody>
      </p:sp>
      <p:pic>
        <p:nvPicPr>
          <p:cNvPr id="14" name="Picture 13"/>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8" name="Picture 1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32" name="Picture 31"/>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7" name="Segnaposto immagine 6"/>
          <p:cNvPicPr>
            <a:picLocks noGrp="1" noChangeAspect="1"/>
          </p:cNvPicPr>
          <p:nvPr>
            <p:ph type="pic" idx="1"/>
          </p:nvPr>
        </p:nvPicPr>
        <p:blipFill rotWithShape="1">
          <a:blip r:embed="rId5"/>
          <a:srcRect/>
          <a:stretch/>
        </p:blipFill>
        <p:spPr>
          <a:xfrm>
            <a:off x="3055829" y="-2"/>
            <a:ext cx="8957737" cy="6718302"/>
          </a:xfrm>
          <a:prstGeom prst="rect">
            <a:avLst/>
          </a:prstGeom>
          <a:ln>
            <a:noFill/>
          </a:ln>
          <a:effectLst>
            <a:outerShdw blurRad="76200" dist="63500" dir="5040000" algn="tl" rotWithShape="0">
              <a:srgbClr val="000000">
                <a:alpha val="41000"/>
              </a:srgbClr>
            </a:outerShdw>
          </a:effectLst>
        </p:spPr>
      </p:pic>
      <p:sp>
        <p:nvSpPr>
          <p:cNvPr id="4" name="Titolo 3"/>
          <p:cNvSpPr>
            <a:spLocks noGrp="1"/>
          </p:cNvSpPr>
          <p:nvPr>
            <p:ph type="title"/>
          </p:nvPr>
        </p:nvSpPr>
        <p:spPr>
          <a:xfrm>
            <a:off x="77888" y="730685"/>
            <a:ext cx="3091579" cy="1080938"/>
          </a:xfrm>
        </p:spPr>
        <p:txBody>
          <a:bodyPr vert="horz" lIns="91440" tIns="45720" rIns="91440" bIns="45720" rtlCol="0" anchor="ctr">
            <a:normAutofit/>
          </a:bodyPr>
          <a:lstStyle/>
          <a:p>
            <a:r>
              <a:rPr lang="en-US" dirty="0"/>
              <a:t>La </a:t>
            </a:r>
            <a:r>
              <a:rPr lang="en-US" dirty="0" err="1"/>
              <a:t>Francia</a:t>
            </a:r>
            <a:r>
              <a:rPr lang="en-US" dirty="0"/>
              <a:t> </a:t>
            </a:r>
            <a:br>
              <a:rPr lang="en-US" dirty="0"/>
            </a:br>
            <a:r>
              <a:rPr lang="en-US" dirty="0"/>
              <a:t>al tempo di Luigi XIV</a:t>
            </a:r>
          </a:p>
        </p:txBody>
      </p:sp>
    </p:spTree>
    <p:extLst>
      <p:ext uri="{BB962C8B-B14F-4D97-AF65-F5344CB8AC3E}">
        <p14:creationId xmlns:p14="http://schemas.microsoft.com/office/powerpoint/2010/main" val="327435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319" name="Group 1231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320" name="Rectangle 1231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13" name="Picture 1231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Segnaposto contenuto 2"/>
          <p:cNvSpPr>
            <a:spLocks noGrp="1"/>
          </p:cNvSpPr>
          <p:nvPr>
            <p:ph idx="1"/>
          </p:nvPr>
        </p:nvSpPr>
        <p:spPr>
          <a:xfrm>
            <a:off x="680322" y="2336873"/>
            <a:ext cx="5041628" cy="3599316"/>
          </a:xfrm>
        </p:spPr>
        <p:txBody>
          <a:bodyPr>
            <a:normAutofit/>
          </a:bodyPr>
          <a:lstStyle/>
          <a:p>
            <a:pPr marL="0" indent="0">
              <a:buNone/>
            </a:pPr>
            <a:r>
              <a:rPr lang="it-IT" sz="2000"/>
              <a:t>La particolarità dell’impero asburgico:</a:t>
            </a:r>
          </a:p>
          <a:p>
            <a:pPr marL="342900" indent="-342900">
              <a:buFont typeface="+mj-lt"/>
              <a:buAutoNum type="arabicPeriod"/>
            </a:pPr>
            <a:r>
              <a:rPr lang="it-IT" sz="2000"/>
              <a:t>frammentazione territoriale</a:t>
            </a:r>
          </a:p>
          <a:p>
            <a:pPr marL="342900" indent="-342900">
              <a:buFont typeface="+mj-lt"/>
              <a:buAutoNum type="arabicPeriod"/>
            </a:pPr>
            <a:r>
              <a:rPr lang="it-IT" sz="2000"/>
              <a:t>i principati ecclesiastici</a:t>
            </a:r>
          </a:p>
          <a:p>
            <a:pPr marL="342900" indent="-342900">
              <a:buFont typeface="+mj-lt"/>
              <a:buAutoNum type="arabicPeriod"/>
            </a:pPr>
            <a:r>
              <a:rPr lang="it-IT" sz="2000"/>
              <a:t>la Chiesa come fattore unificante: l’alto clero e la religiosità popolare</a:t>
            </a:r>
          </a:p>
          <a:p>
            <a:endParaRPr lang="it-IT" sz="2000"/>
          </a:p>
        </p:txBody>
      </p:sp>
      <p:pic>
        <p:nvPicPr>
          <p:cNvPr id="7" name="Immagine 6">
            <a:extLst>
              <a:ext uri="{FF2B5EF4-FFF2-40B4-BE49-F238E27FC236}">
                <a16:creationId xmlns:a16="http://schemas.microsoft.com/office/drawing/2014/main" id="{FB73265B-EE4E-95A5-B194-6B5E14466B43}"/>
              </a:ext>
            </a:extLst>
          </p:cNvPr>
          <p:cNvPicPr>
            <a:picLocks noChangeAspect="1"/>
          </p:cNvPicPr>
          <p:nvPr/>
        </p:nvPicPr>
        <p:blipFill>
          <a:blip r:embed="rId3"/>
          <a:srcRect l="2880" r="1" b="1"/>
          <a:stretch>
            <a:fillRect/>
          </a:stretch>
        </p:blipFill>
        <p:spPr>
          <a:xfrm>
            <a:off x="6096000" y="10"/>
            <a:ext cx="6092823" cy="6856310"/>
          </a:xfrm>
          <a:prstGeom prst="rect">
            <a:avLst/>
          </a:prstGeom>
          <a:ln>
            <a:noFill/>
          </a:ln>
          <a:effectLst/>
        </p:spPr>
      </p:pic>
      <p:sp>
        <p:nvSpPr>
          <p:cNvPr id="12321" name="Rectangle 1231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680321" y="753228"/>
            <a:ext cx="5041629" cy="1080938"/>
          </a:xfrm>
        </p:spPr>
        <p:txBody>
          <a:bodyPr>
            <a:normAutofit/>
          </a:bodyPr>
          <a:lstStyle/>
          <a:p>
            <a:r>
              <a:rPr lang="it-IT" sz="3300"/>
              <a:t>L’Assolutismo asburgico: </a:t>
            </a:r>
            <a:br>
              <a:rPr lang="it-IT" sz="3300"/>
            </a:br>
            <a:r>
              <a:rPr lang="it-IT" sz="3300"/>
              <a:t>il Giuseppinismo</a:t>
            </a:r>
          </a:p>
        </p:txBody>
      </p:sp>
      <p:pic>
        <p:nvPicPr>
          <p:cNvPr id="12322" name="Picture 1231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721328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40" name="Group 103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41" name="Rectangle 104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2" name="Picture 104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035" name="Picture 11">
            <a:extLst>
              <a:ext uri="{FF2B5EF4-FFF2-40B4-BE49-F238E27FC236}">
                <a16:creationId xmlns:a16="http://schemas.microsoft.com/office/drawing/2014/main" id="{E29FA04B-2C90-A9B6-AA96-4E22C9671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 r="21441" b="-1"/>
          <a:stretch>
            <a:fillRect/>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616352F1-B39B-EF48-9810-BC26E479D38A}"/>
              </a:ext>
            </a:extLst>
          </p:cNvPr>
          <p:cNvSpPr>
            <a:spLocks noGrp="1"/>
          </p:cNvSpPr>
          <p:nvPr>
            <p:ph type="title"/>
          </p:nvPr>
        </p:nvSpPr>
        <p:spPr>
          <a:xfrm>
            <a:off x="680322" y="753228"/>
            <a:ext cx="3679028" cy="1080938"/>
          </a:xfrm>
        </p:spPr>
        <p:txBody>
          <a:bodyPr>
            <a:normAutofit/>
          </a:bodyPr>
          <a:lstStyle/>
          <a:p>
            <a:r>
              <a:rPr lang="it-IT" sz="3200"/>
              <a:t>Il Seicento (linee generali)</a:t>
            </a:r>
          </a:p>
        </p:txBody>
      </p:sp>
      <p:pic>
        <p:nvPicPr>
          <p:cNvPr id="1046" name="Picture 104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Segnaposto contenuto 2">
            <a:extLst>
              <a:ext uri="{FF2B5EF4-FFF2-40B4-BE49-F238E27FC236}">
                <a16:creationId xmlns:a16="http://schemas.microsoft.com/office/drawing/2014/main" id="{6DCBF550-4980-DA31-5D31-D53BA8565505}"/>
              </a:ext>
            </a:extLst>
          </p:cNvPr>
          <p:cNvSpPr>
            <a:spLocks noGrp="1"/>
          </p:cNvSpPr>
          <p:nvPr>
            <p:ph idx="1"/>
          </p:nvPr>
        </p:nvSpPr>
        <p:spPr>
          <a:xfrm>
            <a:off x="680322" y="2336873"/>
            <a:ext cx="3581635" cy="3599316"/>
          </a:xfrm>
        </p:spPr>
        <p:txBody>
          <a:bodyPr>
            <a:normAutofit/>
          </a:bodyPr>
          <a:lstStyle/>
          <a:p>
            <a:r>
              <a:rPr lang="it-IT" sz="1800" dirty="0"/>
              <a:t>Il Seicento è un secolo complesso, agitato da conflitti e novità.</a:t>
            </a:r>
          </a:p>
          <a:p>
            <a:r>
              <a:rPr lang="it-IT" sz="1800" dirty="0"/>
              <a:t>L’Europa sembra trasformarsi in un teatro dove si alternano tragedia e rivoluzione, mentre nel resto del mondo si consolidano  imperi, si sviluppano commerci e si configurano  nuove mappe del potere.</a:t>
            </a:r>
          </a:p>
          <a:p>
            <a:r>
              <a:rPr lang="it-IT" sz="1600" dirty="0"/>
              <a:t>Nella cartina: l’Europa nel 1618</a:t>
            </a:r>
          </a:p>
        </p:txBody>
      </p:sp>
    </p:spTree>
    <p:extLst>
      <p:ext uri="{BB962C8B-B14F-4D97-AF65-F5344CB8AC3E}">
        <p14:creationId xmlns:p14="http://schemas.microsoft.com/office/powerpoint/2010/main" val="250940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381C2D-2887-847C-F569-C23A5C93ADE1}"/>
              </a:ext>
            </a:extLst>
          </p:cNvPr>
          <p:cNvSpPr>
            <a:spLocks noGrp="1"/>
          </p:cNvSpPr>
          <p:nvPr>
            <p:ph type="title"/>
          </p:nvPr>
        </p:nvSpPr>
        <p:spPr/>
        <p:txBody>
          <a:bodyPr/>
          <a:lstStyle/>
          <a:p>
            <a:r>
              <a:rPr lang="it-IT" dirty="0"/>
              <a:t>Le riforme giuseppine</a:t>
            </a:r>
          </a:p>
        </p:txBody>
      </p:sp>
      <p:sp>
        <p:nvSpPr>
          <p:cNvPr id="5" name="CasellaDiTesto 4">
            <a:extLst>
              <a:ext uri="{FF2B5EF4-FFF2-40B4-BE49-F238E27FC236}">
                <a16:creationId xmlns:a16="http://schemas.microsoft.com/office/drawing/2014/main" id="{255ED072-F132-725A-FA2F-6AF3E84B2CDE}"/>
              </a:ext>
            </a:extLst>
          </p:cNvPr>
          <p:cNvSpPr txBox="1"/>
          <p:nvPr/>
        </p:nvSpPr>
        <p:spPr>
          <a:xfrm>
            <a:off x="680320" y="2007394"/>
            <a:ext cx="6177679" cy="4247317"/>
          </a:xfrm>
          <a:prstGeom prst="rect">
            <a:avLst/>
          </a:prstGeom>
          <a:noFill/>
        </p:spPr>
        <p:txBody>
          <a:bodyPr wrap="square">
            <a:spAutoFit/>
          </a:bodyPr>
          <a:lstStyle/>
          <a:p>
            <a:pPr marL="0" indent="0">
              <a:buNone/>
            </a:pPr>
            <a:r>
              <a:rPr lang="it-IT" sz="1800" dirty="0"/>
              <a:t>Nel vasto mosaico dell’</a:t>
            </a:r>
            <a:r>
              <a:rPr lang="it-IT" sz="1800" b="1" dirty="0"/>
              <a:t>Impero Asburgico</a:t>
            </a:r>
            <a:r>
              <a:rPr lang="it-IT" sz="1800" dirty="0"/>
              <a:t>, la politica ecclesiastica prende un nome preciso: </a:t>
            </a:r>
            <a:r>
              <a:rPr lang="it-IT" sz="1800" b="1" dirty="0"/>
              <a:t>giuseppinismo</a:t>
            </a:r>
            <a:r>
              <a:rPr lang="it-IT" sz="1800" dirty="0"/>
              <a:t>.</a:t>
            </a:r>
          </a:p>
          <a:p>
            <a:pPr marL="0" indent="0">
              <a:buNone/>
            </a:pPr>
            <a:r>
              <a:rPr lang="it-IT" sz="1800" dirty="0"/>
              <a:t>Sotto </a:t>
            </a:r>
            <a:r>
              <a:rPr lang="it-IT" sz="1800" b="1" dirty="0"/>
              <a:t>Giuseppe II</a:t>
            </a:r>
            <a:r>
              <a:rPr lang="it-IT" sz="1800" dirty="0"/>
              <a:t>, lo Stato:</a:t>
            </a:r>
          </a:p>
          <a:p>
            <a:pPr marL="285750" indent="-285750">
              <a:buFont typeface="Arial" panose="020B0604020202020204" pitchFamily="34" charset="0"/>
              <a:buChar char="•"/>
            </a:pPr>
            <a:r>
              <a:rPr lang="it-IT" sz="1800" dirty="0"/>
              <a:t>sopprime monasteri e confraternite, enti ritenuti “inutili” (cioè non impegnati in assistenza o istruzione),</a:t>
            </a:r>
          </a:p>
          <a:p>
            <a:pPr marL="285750" indent="-285750">
              <a:buFont typeface="Arial" panose="020B0604020202020204" pitchFamily="34" charset="0"/>
              <a:buChar char="•"/>
            </a:pPr>
            <a:r>
              <a:rPr lang="it-IT" sz="1800" dirty="0"/>
              <a:t>riorganizza diocesi e parrocchie (cfr. </a:t>
            </a:r>
            <a:r>
              <a:rPr lang="it-IT" sz="1800" dirty="0" err="1"/>
              <a:t>parrochie</a:t>
            </a:r>
            <a:r>
              <a:rPr lang="it-IT" sz="1800" dirty="0"/>
              <a:t> a Milano: da circa 70 a 31; a Pavia: da 34 a 9)</a:t>
            </a:r>
          </a:p>
          <a:p>
            <a:pPr marL="285750" indent="-285750">
              <a:buFont typeface="Arial" panose="020B0604020202020204" pitchFamily="34" charset="0"/>
              <a:buChar char="•"/>
            </a:pPr>
            <a:r>
              <a:rPr lang="it-IT" sz="1800" dirty="0"/>
              <a:t>controlla la formazione del clero (Seminario Generale a Pavia);</a:t>
            </a:r>
          </a:p>
          <a:p>
            <a:pPr marL="285750" indent="-285750">
              <a:buFont typeface="Arial" panose="020B0604020202020204" pitchFamily="34" charset="0"/>
              <a:buChar char="•"/>
            </a:pPr>
            <a:r>
              <a:rPr lang="it-IT" sz="1800" dirty="0"/>
              <a:t>limita i rapporti diretti con Roma.</a:t>
            </a:r>
          </a:p>
          <a:p>
            <a:endParaRPr lang="it-IT" sz="1800" dirty="0"/>
          </a:p>
          <a:p>
            <a:r>
              <a:rPr lang="it-IT" sz="1800" dirty="0"/>
              <a:t>La religione deve essere utile, razionale, funzionale. Il sovrano si comporta quasi come un vescovo laico. È l’Illuminismo in uniforme imperiale.</a:t>
            </a:r>
          </a:p>
        </p:txBody>
      </p:sp>
      <p:pic>
        <p:nvPicPr>
          <p:cNvPr id="6" name="Picture 2" descr="Immagine che contiene aria aperta, cielo, Veicolo terrestre, automobile&#10;&#10;Il contenuto generato dall'IA potrebbe non essere corretto.">
            <a:extLst>
              <a:ext uri="{FF2B5EF4-FFF2-40B4-BE49-F238E27FC236}">
                <a16:creationId xmlns:a16="http://schemas.microsoft.com/office/drawing/2014/main" id="{EF30470E-F067-CA2A-BC62-D49AB2227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62" r="5965" b="-1"/>
          <a:stretch>
            <a:fillRect/>
          </a:stretch>
        </p:blipFill>
        <p:spPr bwMode="auto">
          <a:xfrm>
            <a:off x="7547810" y="10"/>
            <a:ext cx="464101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209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A90E14-3C04-FE71-B106-8CF557F6AEF4}"/>
              </a:ext>
            </a:extLst>
          </p:cNvPr>
          <p:cNvSpPr>
            <a:spLocks noGrp="1"/>
          </p:cNvSpPr>
          <p:nvPr>
            <p:ph type="title"/>
          </p:nvPr>
        </p:nvSpPr>
        <p:spPr/>
        <p:txBody>
          <a:bodyPr/>
          <a:lstStyle/>
          <a:p>
            <a:r>
              <a:rPr lang="it-IT" dirty="0"/>
              <a:t>Spagna e Portogallo</a:t>
            </a:r>
          </a:p>
        </p:txBody>
      </p:sp>
      <p:sp>
        <p:nvSpPr>
          <p:cNvPr id="3" name="Segnaposto contenuto 2">
            <a:extLst>
              <a:ext uri="{FF2B5EF4-FFF2-40B4-BE49-F238E27FC236}">
                <a16:creationId xmlns:a16="http://schemas.microsoft.com/office/drawing/2014/main" id="{6D73AF65-9E1B-D2F3-9D41-5D40A89B6CAE}"/>
              </a:ext>
            </a:extLst>
          </p:cNvPr>
          <p:cNvSpPr>
            <a:spLocks noGrp="1"/>
          </p:cNvSpPr>
          <p:nvPr>
            <p:ph idx="1"/>
          </p:nvPr>
        </p:nvSpPr>
        <p:spPr/>
        <p:txBody>
          <a:bodyPr/>
          <a:lstStyle/>
          <a:p>
            <a:pPr marL="0" indent="0">
              <a:buNone/>
            </a:pPr>
            <a:r>
              <a:rPr lang="it-IT" dirty="0"/>
              <a:t>In </a:t>
            </a:r>
            <a:r>
              <a:rPr lang="it-IT" b="1" dirty="0"/>
              <a:t>Spagna</a:t>
            </a:r>
            <a:r>
              <a:rPr lang="it-IT" dirty="0"/>
              <a:t> e </a:t>
            </a:r>
            <a:r>
              <a:rPr lang="it-IT" b="1" dirty="0"/>
              <a:t>Portogallo</a:t>
            </a:r>
            <a:r>
              <a:rPr lang="it-IT" dirty="0"/>
              <a:t>, i sovrani borbonici e il marchese di Pombal rafforzano il controllo statale sulla Chiesa.</a:t>
            </a:r>
          </a:p>
          <a:p>
            <a:pPr marL="0" indent="0">
              <a:buNone/>
            </a:pPr>
            <a:r>
              <a:rPr lang="it-IT" dirty="0"/>
              <a:t>Anche qui i gesuiti vengono espulsi. Le corone cercano di:</a:t>
            </a:r>
          </a:p>
          <a:p>
            <a:r>
              <a:rPr lang="it-IT" dirty="0"/>
              <a:t>ridurre i privilegi ecclesiastici,</a:t>
            </a:r>
          </a:p>
          <a:p>
            <a:r>
              <a:rPr lang="it-IT" dirty="0"/>
              <a:t>limitare l’Inquisizione,</a:t>
            </a:r>
          </a:p>
          <a:p>
            <a:r>
              <a:rPr lang="it-IT" dirty="0"/>
              <a:t>subordinare le gerarchie religiose agli interessi statali.</a:t>
            </a:r>
          </a:p>
          <a:p>
            <a:pPr marL="0" indent="0">
              <a:buNone/>
            </a:pPr>
            <a:r>
              <a:rPr lang="it-IT" dirty="0"/>
              <a:t>La fede resta cattolica, ma l’obbedienza è nazionale prima che universale.</a:t>
            </a:r>
          </a:p>
          <a:p>
            <a:endParaRPr lang="it-IT" dirty="0"/>
          </a:p>
        </p:txBody>
      </p:sp>
    </p:spTree>
    <p:extLst>
      <p:ext uri="{BB962C8B-B14F-4D97-AF65-F5344CB8AC3E}">
        <p14:creationId xmlns:p14="http://schemas.microsoft.com/office/powerpoint/2010/main" val="2355053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Gli elementi comuni</a:t>
            </a:r>
          </a:p>
        </p:txBody>
      </p:sp>
      <p:sp>
        <p:nvSpPr>
          <p:cNvPr id="3" name="Segnaposto contenuto 2"/>
          <p:cNvSpPr>
            <a:spLocks noGrp="1"/>
          </p:cNvSpPr>
          <p:nvPr>
            <p:ph idx="1"/>
          </p:nvPr>
        </p:nvSpPr>
        <p:spPr>
          <a:xfrm>
            <a:off x="680321" y="2336872"/>
            <a:ext cx="10606804" cy="4135365"/>
          </a:xfrm>
        </p:spPr>
        <p:txBody>
          <a:bodyPr>
            <a:normAutofit fontScale="92500" lnSpcReduction="20000"/>
          </a:bodyPr>
          <a:lstStyle/>
          <a:p>
            <a:r>
              <a:rPr lang="it-IT" dirty="0"/>
              <a:t>Concezione sacrale della sovranità</a:t>
            </a:r>
          </a:p>
          <a:p>
            <a:r>
              <a:rPr lang="it-IT" dirty="0"/>
              <a:t>Identificazione tra Stato e sovrano</a:t>
            </a:r>
          </a:p>
          <a:p>
            <a:r>
              <a:rPr lang="it-IT" dirty="0"/>
              <a:t>Ruolo del sovrano (e di altri poteri laicali) nella Chiesa: si esprime in una nutrita serie di diritti:</a:t>
            </a:r>
          </a:p>
          <a:p>
            <a:pPr lvl="1"/>
            <a:r>
              <a:rPr lang="it-IT" dirty="0"/>
              <a:t>diritto di protezione (il sovrano si fa garante della purezza della fede: es. Inquisizione spagnola) </a:t>
            </a:r>
          </a:p>
          <a:p>
            <a:pPr lvl="1"/>
            <a:r>
              <a:rPr lang="it-IT" dirty="0"/>
              <a:t>diritto di esclusiva (il sovrano può mettere il veto ad una nomina ecclesiale: es. nei conclavi i cardinali dipendenti dalle corone cattoliche impedivano l’elezione di un candidato non gradito al proprio sovrano)</a:t>
            </a:r>
          </a:p>
          <a:p>
            <a:pPr lvl="1"/>
            <a:r>
              <a:rPr lang="it-IT" dirty="0"/>
              <a:t>il diritto di riforma (il sovrano ha la facoltà di introdurre dei cambiamenti ritenuti necessari per eliminare dalla Chiesa gli abusi)</a:t>
            </a:r>
          </a:p>
          <a:p>
            <a:pPr lvl="1"/>
            <a:r>
              <a:rPr lang="it-IT" dirty="0"/>
              <a:t>il diritto di ispezione (facoltà di controllare e limitare le relazioni sia con la Santa Sede, sia tra i religiosi locali e i loro superiori residenti all’estero, soppressione degli enti ecclesiastici ritenuti non necessari e sorveglianza sui voti dei religiosi</a:t>
            </a:r>
          </a:p>
          <a:p>
            <a:pPr lvl="1"/>
            <a:r>
              <a:rPr lang="it-IT" dirty="0"/>
              <a:t>placet o exequatur per i documenti delle curie diocesane e della curia romana</a:t>
            </a:r>
          </a:p>
          <a:p>
            <a:pPr lvl="1"/>
            <a:r>
              <a:rPr lang="it-IT" dirty="0"/>
              <a:t>diritto di nomina (dei vescovi e di altri benefici ecclesiastici) e di patronato</a:t>
            </a:r>
          </a:p>
          <a:p>
            <a:endParaRPr lang="it-IT" dirty="0"/>
          </a:p>
        </p:txBody>
      </p:sp>
    </p:spTree>
    <p:extLst>
      <p:ext uri="{BB962C8B-B14F-4D97-AF65-F5344CB8AC3E}">
        <p14:creationId xmlns:p14="http://schemas.microsoft.com/office/powerpoint/2010/main" val="102705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struttura sociale</a:t>
            </a:r>
          </a:p>
        </p:txBody>
      </p:sp>
      <p:sp>
        <p:nvSpPr>
          <p:cNvPr id="3" name="Segnaposto contenuto 2"/>
          <p:cNvSpPr>
            <a:spLocks noGrp="1"/>
          </p:cNvSpPr>
          <p:nvPr>
            <p:ph idx="1"/>
          </p:nvPr>
        </p:nvSpPr>
        <p:spPr>
          <a:xfrm>
            <a:off x="680321" y="2336872"/>
            <a:ext cx="9613861" cy="4135365"/>
          </a:xfrm>
        </p:spPr>
        <p:txBody>
          <a:bodyPr>
            <a:normAutofit fontScale="77500" lnSpcReduction="20000"/>
          </a:bodyPr>
          <a:lstStyle/>
          <a:p>
            <a:pPr marL="0" indent="0">
              <a:buNone/>
            </a:pPr>
            <a:r>
              <a:rPr lang="it-IT" dirty="0"/>
              <a:t>I ceti (funzioni/privilegi)</a:t>
            </a:r>
          </a:p>
          <a:p>
            <a:pPr lvl="1"/>
            <a:r>
              <a:rPr lang="it-IT" dirty="0"/>
              <a:t>esempio francese: clero, nobili, terzo stato (cfr. </a:t>
            </a:r>
            <a:r>
              <a:rPr lang="it-IT" i="1" dirty="0" err="1"/>
              <a:t>oratores</a:t>
            </a:r>
            <a:r>
              <a:rPr lang="it-IT" i="1" dirty="0"/>
              <a:t>, </a:t>
            </a:r>
            <a:r>
              <a:rPr lang="it-IT" i="1" dirty="0" err="1"/>
              <a:t>bellatores</a:t>
            </a:r>
            <a:r>
              <a:rPr lang="it-IT" i="1" dirty="0"/>
              <a:t>, </a:t>
            </a:r>
            <a:r>
              <a:rPr lang="it-IT" i="1" dirty="0" err="1"/>
              <a:t>laboratores</a:t>
            </a:r>
            <a:r>
              <a:rPr lang="it-IT" dirty="0"/>
              <a:t> di </a:t>
            </a:r>
            <a:r>
              <a:rPr lang="it-IT" dirty="0" err="1"/>
              <a:t>Adalberone</a:t>
            </a:r>
            <a:r>
              <a:rPr lang="it-IT" dirty="0"/>
              <a:t> di </a:t>
            </a:r>
            <a:r>
              <a:rPr lang="it-IT" dirty="0" err="1"/>
              <a:t>Laon</a:t>
            </a:r>
            <a:r>
              <a:rPr lang="it-IT" dirty="0"/>
              <a:t>, </a:t>
            </a:r>
            <a:r>
              <a:rPr lang="it-IT" i="1" dirty="0"/>
              <a:t>Carmen ad </a:t>
            </a:r>
            <a:r>
              <a:rPr lang="it-IT" i="1" dirty="0" err="1"/>
              <a:t>Robertum</a:t>
            </a:r>
            <a:r>
              <a:rPr lang="it-IT" i="1" dirty="0"/>
              <a:t> </a:t>
            </a:r>
            <a:r>
              <a:rPr lang="it-IT" i="1" dirty="0" err="1"/>
              <a:t>regem</a:t>
            </a:r>
            <a:r>
              <a:rPr lang="it-IT" dirty="0"/>
              <a:t>, XI sec.)</a:t>
            </a:r>
          </a:p>
          <a:p>
            <a:r>
              <a:rPr lang="it-IT" dirty="0"/>
              <a:t>Il clero ha inizialmente una funzione cultuale, che poi si amplia anche verso la funzione culturale, quella formativa e quella assistenziale</a:t>
            </a:r>
          </a:p>
          <a:p>
            <a:r>
              <a:rPr lang="it-IT" dirty="0"/>
              <a:t>Il clero gode di una serie di immunità (=privilegi): reali, locali, personali</a:t>
            </a:r>
          </a:p>
          <a:p>
            <a:pPr marL="0" indent="0">
              <a:buNone/>
            </a:pPr>
            <a:endParaRPr lang="it-IT" dirty="0"/>
          </a:p>
          <a:p>
            <a:pPr marL="0" indent="0">
              <a:buNone/>
            </a:pPr>
            <a:r>
              <a:rPr lang="it-IT" dirty="0"/>
              <a:t>L’Illuminismo non è necessariamente ateo, ma è critico verso superstizioni, privilegi e poteri autonomi. I sovrani illuminati vogliono:</a:t>
            </a:r>
          </a:p>
          <a:p>
            <a:r>
              <a:rPr lang="it-IT" dirty="0"/>
              <a:t>un clero istruito e disciplinato</a:t>
            </a:r>
          </a:p>
          <a:p>
            <a:r>
              <a:rPr lang="it-IT" dirty="0"/>
              <a:t>meno conventi contemplativi</a:t>
            </a:r>
          </a:p>
          <a:p>
            <a:r>
              <a:rPr lang="it-IT" dirty="0"/>
              <a:t>più scuole e ospedali</a:t>
            </a:r>
          </a:p>
          <a:p>
            <a:r>
              <a:rPr lang="it-IT" dirty="0"/>
              <a:t>una religione moralizzatrice, non politica</a:t>
            </a:r>
          </a:p>
          <a:p>
            <a:r>
              <a:rPr lang="it-IT" dirty="0"/>
              <a:t>La Chiesa deve sostenere l’ordine, non competere con esso.</a:t>
            </a:r>
          </a:p>
          <a:p>
            <a:endParaRPr lang="it-IT" dirty="0"/>
          </a:p>
        </p:txBody>
      </p:sp>
    </p:spTree>
    <p:extLst>
      <p:ext uri="{BB962C8B-B14F-4D97-AF65-F5344CB8AC3E}">
        <p14:creationId xmlns:p14="http://schemas.microsoft.com/office/powerpoint/2010/main" val="82929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Chiesa nel XVII e XVIII secolo</a:t>
            </a:r>
          </a:p>
        </p:txBody>
      </p:sp>
      <p:sp>
        <p:nvSpPr>
          <p:cNvPr id="3" name="Segnaposto contenuto 2"/>
          <p:cNvSpPr>
            <a:spLocks noGrp="1"/>
          </p:cNvSpPr>
          <p:nvPr>
            <p:ph idx="1"/>
          </p:nvPr>
        </p:nvSpPr>
        <p:spPr/>
        <p:txBody>
          <a:bodyPr/>
          <a:lstStyle/>
          <a:p>
            <a:r>
              <a:rPr lang="it-IT" dirty="0"/>
              <a:t>Alcuni papi significativi:</a:t>
            </a:r>
          </a:p>
          <a:p>
            <a:r>
              <a:rPr lang="it-IT" dirty="0"/>
              <a:t>Gregorio XV (1621-1623) </a:t>
            </a:r>
            <a:r>
              <a:rPr lang="mr-IN" dirty="0"/>
              <a:t>–</a:t>
            </a:r>
            <a:r>
              <a:rPr lang="it-IT" dirty="0"/>
              <a:t> </a:t>
            </a:r>
            <a:r>
              <a:rPr lang="it-IT" i="1" dirty="0"/>
              <a:t>Propaganda fide</a:t>
            </a:r>
          </a:p>
          <a:p>
            <a:r>
              <a:rPr lang="it-IT" dirty="0"/>
              <a:t>Urbano VIII (1623-1644) </a:t>
            </a:r>
            <a:r>
              <a:rPr lang="mr-IN" dirty="0"/>
              <a:t>–</a:t>
            </a:r>
            <a:r>
              <a:rPr lang="it-IT" dirty="0"/>
              <a:t> Questione di Galileo Galilei (vedere scheda su manuale), riforma del processo di canonizzazione e del breviario</a:t>
            </a:r>
          </a:p>
          <a:p>
            <a:r>
              <a:rPr lang="it-IT" dirty="0"/>
              <a:t>Innocenzo X (1644-1655) </a:t>
            </a:r>
            <a:r>
              <a:rPr lang="mr-IN" dirty="0"/>
              <a:t>–</a:t>
            </a:r>
            <a:r>
              <a:rPr lang="it-IT" dirty="0"/>
              <a:t> soppressione dei “</a:t>
            </a:r>
            <a:r>
              <a:rPr lang="it-IT" dirty="0" err="1"/>
              <a:t>conventini</a:t>
            </a:r>
            <a:r>
              <a:rPr lang="it-IT" dirty="0"/>
              <a:t>”</a:t>
            </a:r>
          </a:p>
          <a:p>
            <a:r>
              <a:rPr lang="it-IT" dirty="0"/>
              <a:t>Alessandro VII (1655-1667) </a:t>
            </a:r>
            <a:r>
              <a:rPr lang="mr-IN" dirty="0"/>
              <a:t>–</a:t>
            </a:r>
            <a:r>
              <a:rPr lang="it-IT" dirty="0"/>
              <a:t> Gian Lorenzo Bernini</a:t>
            </a:r>
          </a:p>
          <a:p>
            <a:r>
              <a:rPr lang="it-IT" dirty="0"/>
              <a:t>Innocenzo XI (1676-1689) </a:t>
            </a:r>
            <a:r>
              <a:rPr lang="mr-IN" dirty="0"/>
              <a:t>–</a:t>
            </a:r>
            <a:r>
              <a:rPr lang="it-IT" dirty="0"/>
              <a:t> lotta contro i Turchi</a:t>
            </a:r>
          </a:p>
          <a:p>
            <a:endParaRPr lang="it-IT" dirty="0"/>
          </a:p>
        </p:txBody>
      </p:sp>
    </p:spTree>
    <p:extLst>
      <p:ext uri="{BB962C8B-B14F-4D97-AF65-F5344CB8AC3E}">
        <p14:creationId xmlns:p14="http://schemas.microsoft.com/office/powerpoint/2010/main" val="1323559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B7CBDC-410D-1214-6052-CF0FF7409288}"/>
              </a:ext>
            </a:extLst>
          </p:cNvPr>
          <p:cNvSpPr>
            <a:spLocks noGrp="1"/>
          </p:cNvSpPr>
          <p:nvPr>
            <p:ph type="title"/>
          </p:nvPr>
        </p:nvSpPr>
        <p:spPr/>
        <p:txBody>
          <a:bodyPr/>
          <a:lstStyle/>
          <a:p>
            <a:r>
              <a:rPr lang="it-IT" dirty="0"/>
              <a:t>Fuori dalla Chiesa cattolica</a:t>
            </a:r>
          </a:p>
        </p:txBody>
      </p:sp>
      <p:sp>
        <p:nvSpPr>
          <p:cNvPr id="3" name="Segnaposto contenuto 2">
            <a:extLst>
              <a:ext uri="{FF2B5EF4-FFF2-40B4-BE49-F238E27FC236}">
                <a16:creationId xmlns:a16="http://schemas.microsoft.com/office/drawing/2014/main" id="{9354D683-F909-7B57-7A9D-DD3970C45480}"/>
              </a:ext>
            </a:extLst>
          </p:cNvPr>
          <p:cNvSpPr>
            <a:spLocks noGrp="1"/>
          </p:cNvSpPr>
          <p:nvPr>
            <p:ph idx="1"/>
          </p:nvPr>
        </p:nvSpPr>
        <p:spPr/>
        <p:txBody>
          <a:bodyPr/>
          <a:lstStyle/>
          <a:p>
            <a:r>
              <a:rPr lang="it-IT" dirty="0"/>
              <a:t>In </a:t>
            </a:r>
            <a:r>
              <a:rPr lang="it-IT" b="1" dirty="0"/>
              <a:t>Russia</a:t>
            </a:r>
            <a:r>
              <a:rPr lang="it-IT" dirty="0"/>
              <a:t>, già dal tempo di </a:t>
            </a:r>
            <a:r>
              <a:rPr lang="it-IT" b="1" dirty="0"/>
              <a:t>Pietro il Grande</a:t>
            </a:r>
            <a:r>
              <a:rPr lang="it-IT" dirty="0"/>
              <a:t>, il patriarcato viene abolito e sostituito da un Santo Sinodo controllato dallo Stato. La Chiesa ortodossa diventa parte dell’apparato amministrativo. Il patriarcato di Mosca verrà ripristinato solo dopo la caduta dello zarismo, nel 1917.</a:t>
            </a:r>
          </a:p>
          <a:p>
            <a:r>
              <a:rPr lang="it-IT" dirty="0"/>
              <a:t>Nell’Europa protestante, come in </a:t>
            </a:r>
            <a:r>
              <a:rPr lang="it-IT" b="1" dirty="0"/>
              <a:t>Prussia</a:t>
            </a:r>
            <a:r>
              <a:rPr lang="it-IT" dirty="0"/>
              <a:t>, il sovrano è capo della Chiesa per definizione. Con </a:t>
            </a:r>
            <a:r>
              <a:rPr lang="it-IT" b="1" dirty="0"/>
              <a:t>Federico II di Prussia</a:t>
            </a:r>
            <a:r>
              <a:rPr lang="it-IT" dirty="0"/>
              <a:t>, prevale una tolleranza religiosa pragmatica: lo Stato si interessa più all’efficienza che alla dottrina.</a:t>
            </a:r>
          </a:p>
          <a:p>
            <a:endParaRPr lang="it-IT" dirty="0"/>
          </a:p>
        </p:txBody>
      </p:sp>
    </p:spTree>
    <p:extLst>
      <p:ext uri="{BB962C8B-B14F-4D97-AF65-F5344CB8AC3E}">
        <p14:creationId xmlns:p14="http://schemas.microsoft.com/office/powerpoint/2010/main" val="4025642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4352" name="Rectangle 14342">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5" name="Picture 14344">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353" name="Rectangle 14346">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4" name="Rectangle 14348">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86EBFA54-C8CC-6DDD-C70A-865675E48203}"/>
              </a:ext>
            </a:extLst>
          </p:cNvPr>
          <p:cNvSpPr>
            <a:spLocks noGrp="1"/>
          </p:cNvSpPr>
          <p:nvPr>
            <p:ph type="title"/>
          </p:nvPr>
        </p:nvSpPr>
        <p:spPr>
          <a:xfrm>
            <a:off x="680321" y="753228"/>
            <a:ext cx="7087552" cy="1080938"/>
          </a:xfrm>
        </p:spPr>
        <p:txBody>
          <a:bodyPr>
            <a:normAutofit/>
          </a:bodyPr>
          <a:lstStyle/>
          <a:p>
            <a:r>
              <a:rPr lang="it-IT" dirty="0"/>
              <a:t>Ludovico Antonio Muratori</a:t>
            </a:r>
          </a:p>
        </p:txBody>
      </p:sp>
      <p:pic>
        <p:nvPicPr>
          <p:cNvPr id="14351" name="Picture 14350">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Segnaposto contenuto 2">
            <a:extLst>
              <a:ext uri="{FF2B5EF4-FFF2-40B4-BE49-F238E27FC236}">
                <a16:creationId xmlns:a16="http://schemas.microsoft.com/office/drawing/2014/main" id="{3A137C27-E8A8-5A0A-1652-E369BB8CAD63}"/>
              </a:ext>
            </a:extLst>
          </p:cNvPr>
          <p:cNvSpPr>
            <a:spLocks noGrp="1"/>
          </p:cNvSpPr>
          <p:nvPr>
            <p:ph idx="1"/>
          </p:nvPr>
        </p:nvSpPr>
        <p:spPr>
          <a:xfrm>
            <a:off x="680321" y="2336873"/>
            <a:ext cx="6423211" cy="3599316"/>
          </a:xfrm>
        </p:spPr>
        <p:txBody>
          <a:bodyPr>
            <a:normAutofit/>
          </a:bodyPr>
          <a:lstStyle/>
          <a:p>
            <a:r>
              <a:rPr lang="it-IT" sz="2000"/>
              <a:t>Ludovico Antonio Muratori nasce nel 1672 a Vignola, nel ducato di Modena. Figlio del Seicento ma già con un piede nel laboratorio dell’Illuminismo, cresce tra libri, latino e una curiosità che non conosce serrature.</a:t>
            </a:r>
          </a:p>
          <a:p>
            <a:r>
              <a:rPr lang="it-IT" sz="2000"/>
              <a:t>Si forma presso il Collegio dei Gesuiti e poi all’Università di Modena. Presto diventa bibliotecario e archivista degli Estensi, duchi di Modena. E qui accade qualcosa di decisivo: invece di limitarsi a custodire carte polverose, inizia a interrogarle. Le tratta come testimoni da ascoltare, non reliquie da venerare.</a:t>
            </a:r>
          </a:p>
          <a:p>
            <a:endParaRPr lang="it-IT" sz="2000"/>
          </a:p>
        </p:txBody>
      </p:sp>
      <p:pic>
        <p:nvPicPr>
          <p:cNvPr id="14338" name="Picture 2">
            <a:extLst>
              <a:ext uri="{FF2B5EF4-FFF2-40B4-BE49-F238E27FC236}">
                <a16:creationId xmlns:a16="http://schemas.microsoft.com/office/drawing/2014/main" id="{60614D49-0099-F161-E862-87DB41E789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87091" y="1055517"/>
            <a:ext cx="3358478" cy="4746965"/>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881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5367" name="Group 15366">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5368" name="Rectangle 15367">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9" name="Picture 15368">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5362" name="Picture 2">
            <a:extLst>
              <a:ext uri="{FF2B5EF4-FFF2-40B4-BE49-F238E27FC236}">
                <a16:creationId xmlns:a16="http://schemas.microsoft.com/office/drawing/2014/main" id="{F37E7644-2707-DC89-2678-0E0AFF307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514"/>
          <a:stretch>
            <a:fillRect/>
          </a:stretch>
        </p:blipFill>
        <p:spPr bwMode="auto">
          <a:xfrm>
            <a:off x="7547810" y="10"/>
            <a:ext cx="464101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5371" name="Rectangle 15370">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997D4527-3D57-03FE-9668-7ED097D1306E}"/>
              </a:ext>
            </a:extLst>
          </p:cNvPr>
          <p:cNvSpPr>
            <a:spLocks noGrp="1"/>
          </p:cNvSpPr>
          <p:nvPr>
            <p:ph type="title"/>
          </p:nvPr>
        </p:nvSpPr>
        <p:spPr>
          <a:xfrm>
            <a:off x="680321" y="753228"/>
            <a:ext cx="7087552" cy="1080938"/>
          </a:xfrm>
        </p:spPr>
        <p:txBody>
          <a:bodyPr>
            <a:normAutofit/>
          </a:bodyPr>
          <a:lstStyle/>
          <a:p>
            <a:r>
              <a:rPr lang="it-IT" sz="2800" b="1"/>
              <a:t>Lo storico che mise ordine nel Medioevo</a:t>
            </a:r>
            <a:br>
              <a:rPr lang="it-IT" sz="2800"/>
            </a:br>
            <a:endParaRPr lang="it-IT" sz="2800"/>
          </a:p>
        </p:txBody>
      </p:sp>
      <p:pic>
        <p:nvPicPr>
          <p:cNvPr id="15373" name="Picture 15372">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Segnaposto contenuto 2">
            <a:extLst>
              <a:ext uri="{FF2B5EF4-FFF2-40B4-BE49-F238E27FC236}">
                <a16:creationId xmlns:a16="http://schemas.microsoft.com/office/drawing/2014/main" id="{60CE1AEE-F9F2-3FB0-8C29-632F9DE79458}"/>
              </a:ext>
            </a:extLst>
          </p:cNvPr>
          <p:cNvSpPr>
            <a:spLocks noGrp="1"/>
          </p:cNvSpPr>
          <p:nvPr>
            <p:ph idx="1"/>
          </p:nvPr>
        </p:nvSpPr>
        <p:spPr>
          <a:xfrm>
            <a:off x="680321" y="2336873"/>
            <a:ext cx="6423211" cy="3599316"/>
          </a:xfrm>
        </p:spPr>
        <p:txBody>
          <a:bodyPr>
            <a:normAutofit/>
          </a:bodyPr>
          <a:lstStyle/>
          <a:p>
            <a:r>
              <a:rPr lang="it-IT" sz="2000"/>
              <a:t>La sua opera più monumentale è i </a:t>
            </a:r>
            <a:r>
              <a:rPr lang="it-IT" sz="2000" b="1" i="1"/>
              <a:t>Rerum Italicarum Scriptores</a:t>
            </a:r>
            <a:r>
              <a:rPr lang="it-IT" sz="2000"/>
              <a:t>, una vastissima raccolta di fonti sulla storia medievale italiana. Muratori non racconta soltanto il passato: lo ricostruisce criticamente, comparando documenti, verificando date, smontando leggende.</a:t>
            </a:r>
          </a:p>
          <a:p>
            <a:r>
              <a:rPr lang="it-IT" sz="2000"/>
              <a:t>In un’epoca in cui la storia poteva essere ancora retorica o propaganda, lui la trasforma in disciplina rigorosa. È uno dei padri della storiografia moderna in Italia.</a:t>
            </a:r>
          </a:p>
          <a:p>
            <a:endParaRPr lang="it-IT" sz="2000"/>
          </a:p>
        </p:txBody>
      </p:sp>
    </p:spTree>
    <p:extLst>
      <p:ext uri="{BB962C8B-B14F-4D97-AF65-F5344CB8AC3E}">
        <p14:creationId xmlns:p14="http://schemas.microsoft.com/office/powerpoint/2010/main" val="2477361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6391" name="Group 16390">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6392" name="Rectangle 16391">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3" name="Picture 16392">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6386" name="Picture 2" descr="Della regolata Divozione de' Cristiani - Foto 1 di 11">
            <a:extLst>
              <a:ext uri="{FF2B5EF4-FFF2-40B4-BE49-F238E27FC236}">
                <a16:creationId xmlns:a16="http://schemas.microsoft.com/office/drawing/2014/main" id="{F0E243CC-3F44-E4DC-7021-9494580B1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16901"/>
          <a:stretch>
            <a:fillRect/>
          </a:stretch>
        </p:blipFill>
        <p:spPr bwMode="auto">
          <a:xfrm>
            <a:off x="7547810" y="10"/>
            <a:ext cx="464101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6395" name="Rectangle 16394">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A0EDD0F2-935A-ADF8-E655-283D3A6AB355}"/>
              </a:ext>
            </a:extLst>
          </p:cNvPr>
          <p:cNvSpPr>
            <a:spLocks noGrp="1"/>
          </p:cNvSpPr>
          <p:nvPr>
            <p:ph type="title"/>
          </p:nvPr>
        </p:nvSpPr>
        <p:spPr>
          <a:xfrm>
            <a:off x="680321" y="753228"/>
            <a:ext cx="7087552" cy="1080938"/>
          </a:xfrm>
        </p:spPr>
        <p:txBody>
          <a:bodyPr>
            <a:normAutofit/>
          </a:bodyPr>
          <a:lstStyle/>
          <a:p>
            <a:r>
              <a:rPr lang="it-IT" b="1" dirty="0"/>
              <a:t>Il riformatore religioso</a:t>
            </a:r>
            <a:endParaRPr lang="it-IT" dirty="0"/>
          </a:p>
        </p:txBody>
      </p:sp>
      <p:pic>
        <p:nvPicPr>
          <p:cNvPr id="16397" name="Picture 16396">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Segnaposto contenuto 2">
            <a:extLst>
              <a:ext uri="{FF2B5EF4-FFF2-40B4-BE49-F238E27FC236}">
                <a16:creationId xmlns:a16="http://schemas.microsoft.com/office/drawing/2014/main" id="{E5D62520-7936-7F27-B440-1A44B8DB8DD8}"/>
              </a:ext>
            </a:extLst>
          </p:cNvPr>
          <p:cNvSpPr>
            <a:spLocks noGrp="1"/>
          </p:cNvSpPr>
          <p:nvPr>
            <p:ph idx="1"/>
          </p:nvPr>
        </p:nvSpPr>
        <p:spPr>
          <a:xfrm>
            <a:off x="680321" y="2336873"/>
            <a:ext cx="6423211" cy="3599316"/>
          </a:xfrm>
        </p:spPr>
        <p:txBody>
          <a:bodyPr>
            <a:normAutofit/>
          </a:bodyPr>
          <a:lstStyle/>
          <a:p>
            <a:r>
              <a:rPr lang="it-IT" sz="2000" dirty="0"/>
              <a:t>Sacerdote cattolico, Muratori non è un ribelle contro la Chiesa, ma nemmeno un difensore acritico. Nel trattato </a:t>
            </a:r>
            <a:r>
              <a:rPr lang="it-IT" sz="2000" b="1" i="1" dirty="0"/>
              <a:t>Della regolata divozione de’ cristiani</a:t>
            </a:r>
            <a:r>
              <a:rPr lang="it-IT" sz="2000" dirty="0"/>
              <a:t> invita a una religiosità più sobria, meno superstiziosa, più morale che teatrale.</a:t>
            </a:r>
          </a:p>
          <a:p>
            <a:r>
              <a:rPr lang="it-IT" sz="2000" dirty="0"/>
              <a:t>È l’eco dell’Illuminismo cattolico: fede sì, ma senza eccessi barocchi né credulità scomposta. Una devozione disciplinata, quasi educata.</a:t>
            </a:r>
          </a:p>
          <a:p>
            <a:endParaRPr lang="it-IT" sz="2000" dirty="0"/>
          </a:p>
        </p:txBody>
      </p:sp>
    </p:spTree>
    <p:extLst>
      <p:ext uri="{BB962C8B-B14F-4D97-AF65-F5344CB8AC3E}">
        <p14:creationId xmlns:p14="http://schemas.microsoft.com/office/powerpoint/2010/main" val="2768072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7415" name="Group 17414">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7416" name="Rectangle 17415">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7" name="Picture 17416">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7410" name="Picture 2">
            <a:extLst>
              <a:ext uri="{FF2B5EF4-FFF2-40B4-BE49-F238E27FC236}">
                <a16:creationId xmlns:a16="http://schemas.microsoft.com/office/drawing/2014/main" id="{913BC1B5-0C4F-7D42-B83A-2F087E65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8" r="8420" b="1"/>
          <a:stretch>
            <a:fillRect/>
          </a:stretch>
        </p:blipFill>
        <p:spPr bwMode="auto">
          <a:xfrm>
            <a:off x="7547810" y="10"/>
            <a:ext cx="464101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7419" name="Rectangle 17418">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0D2119F2-98BB-2537-46B6-8F0CFE1E3B1F}"/>
              </a:ext>
            </a:extLst>
          </p:cNvPr>
          <p:cNvSpPr>
            <a:spLocks noGrp="1"/>
          </p:cNvSpPr>
          <p:nvPr>
            <p:ph type="title"/>
          </p:nvPr>
        </p:nvSpPr>
        <p:spPr>
          <a:xfrm>
            <a:off x="680321" y="753228"/>
            <a:ext cx="7087552" cy="1080938"/>
          </a:xfrm>
        </p:spPr>
        <p:txBody>
          <a:bodyPr>
            <a:normAutofit/>
          </a:bodyPr>
          <a:lstStyle/>
          <a:p>
            <a:r>
              <a:rPr lang="it-IT" b="1" dirty="0"/>
              <a:t>Intellettuale europeo</a:t>
            </a:r>
            <a:endParaRPr lang="it-IT" dirty="0"/>
          </a:p>
        </p:txBody>
      </p:sp>
      <p:pic>
        <p:nvPicPr>
          <p:cNvPr id="17421" name="Picture 17420">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Segnaposto contenuto 2">
            <a:extLst>
              <a:ext uri="{FF2B5EF4-FFF2-40B4-BE49-F238E27FC236}">
                <a16:creationId xmlns:a16="http://schemas.microsoft.com/office/drawing/2014/main" id="{E832935C-5C82-FA0C-E3BF-D0A9F025DD52}"/>
              </a:ext>
            </a:extLst>
          </p:cNvPr>
          <p:cNvSpPr>
            <a:spLocks noGrp="1"/>
          </p:cNvSpPr>
          <p:nvPr>
            <p:ph idx="1"/>
          </p:nvPr>
        </p:nvSpPr>
        <p:spPr>
          <a:xfrm>
            <a:off x="680321" y="2336873"/>
            <a:ext cx="6423211" cy="3599316"/>
          </a:xfrm>
        </p:spPr>
        <p:txBody>
          <a:bodyPr>
            <a:normAutofit/>
          </a:bodyPr>
          <a:lstStyle/>
          <a:p>
            <a:r>
              <a:rPr lang="it-IT" sz="2000" dirty="0"/>
              <a:t>Muratori corrisponde con studiosi di tutta Europa, partecipa al dibattito culturale del suo tempo e incarna una figura nuova: lo studioso laico nel metodo, anche se ecclesiastico nello stato.</a:t>
            </a:r>
          </a:p>
          <a:p>
            <a:r>
              <a:rPr lang="it-IT" sz="2000" dirty="0"/>
              <a:t>Muore nel 1750 a Modena, lasciando un’eredità imponente. Se il Medioevo italiano oggi ha contorni più nitidi, è anche perché lui ha acceso lampade negli archivi quando molti vedevano solo ombra.</a:t>
            </a:r>
          </a:p>
          <a:p>
            <a:pPr marL="0" indent="0">
              <a:buNone/>
            </a:pPr>
            <a:endParaRPr lang="it-IT" sz="2000" dirty="0"/>
          </a:p>
          <a:p>
            <a:r>
              <a:rPr lang="it-IT" sz="1600" dirty="0"/>
              <a:t>Nella foto: la tomba di Muratori nella chiesa modenese di Santa Maria della Pomposa</a:t>
            </a:r>
          </a:p>
        </p:txBody>
      </p:sp>
    </p:spTree>
    <p:extLst>
      <p:ext uri="{BB962C8B-B14F-4D97-AF65-F5344CB8AC3E}">
        <p14:creationId xmlns:p14="http://schemas.microsoft.com/office/powerpoint/2010/main" val="1354099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F10C90-61FA-15D5-DB1E-F8BB4B78D00D}"/>
              </a:ext>
            </a:extLst>
          </p:cNvPr>
          <p:cNvSpPr>
            <a:spLocks noGrp="1"/>
          </p:cNvSpPr>
          <p:nvPr>
            <p:ph type="title"/>
          </p:nvPr>
        </p:nvSpPr>
        <p:spPr/>
        <p:txBody>
          <a:bodyPr/>
          <a:lstStyle/>
          <a:p>
            <a:r>
              <a:rPr lang="it-IT" dirty="0"/>
              <a:t>La Guerra dei Trent’anni</a:t>
            </a:r>
          </a:p>
        </p:txBody>
      </p:sp>
      <p:sp>
        <p:nvSpPr>
          <p:cNvPr id="3" name="Segnaposto contenuto 2">
            <a:extLst>
              <a:ext uri="{FF2B5EF4-FFF2-40B4-BE49-F238E27FC236}">
                <a16:creationId xmlns:a16="http://schemas.microsoft.com/office/drawing/2014/main" id="{37408653-9529-8E47-E9A9-A3916BAB159B}"/>
              </a:ext>
            </a:extLst>
          </p:cNvPr>
          <p:cNvSpPr>
            <a:spLocks noGrp="1"/>
          </p:cNvSpPr>
          <p:nvPr>
            <p:ph idx="1"/>
          </p:nvPr>
        </p:nvSpPr>
        <p:spPr/>
        <p:txBody>
          <a:bodyPr/>
          <a:lstStyle/>
          <a:p>
            <a:pPr marL="0" indent="0">
              <a:buNone/>
            </a:pPr>
            <a:r>
              <a:rPr lang="it-IT" dirty="0"/>
              <a:t>Tra il 1618 e il 1648 l’Europa centrale viene travolta dalla </a:t>
            </a:r>
            <a:r>
              <a:rPr lang="it-IT" b="1" dirty="0"/>
              <a:t>Guerra dei Trent'anni</a:t>
            </a:r>
            <a:r>
              <a:rPr lang="it-IT" dirty="0"/>
              <a:t>: un conflitto nato da tensioni religiose tra cattolici e protestanti nel Sacro Romano Impero, ma presto trasformatosi in una lotta per l’equilibrio politico continentale. </a:t>
            </a:r>
          </a:p>
          <a:p>
            <a:pPr marL="0" indent="0">
              <a:buNone/>
            </a:pPr>
            <a:r>
              <a:rPr lang="it-IT" dirty="0"/>
              <a:t>La </a:t>
            </a:r>
            <a:r>
              <a:rPr lang="it-IT" b="1" dirty="0"/>
              <a:t>Pace di Westfalia</a:t>
            </a:r>
            <a:r>
              <a:rPr lang="it-IT" dirty="0"/>
              <a:t> segna un punto di svolta: riconosce la sovranità degli Stati e ridimensiona l’idea di un impero universale cristiano. È la nascita della diplomazia moderna.</a:t>
            </a:r>
          </a:p>
          <a:p>
            <a:endParaRPr lang="it-IT" dirty="0"/>
          </a:p>
        </p:txBody>
      </p:sp>
    </p:spTree>
    <p:extLst>
      <p:ext uri="{BB962C8B-B14F-4D97-AF65-F5344CB8AC3E}">
        <p14:creationId xmlns:p14="http://schemas.microsoft.com/office/powerpoint/2010/main" val="297052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091" name="Picture 209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93" name="Picture 209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095" name="Picture 2094">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097" name="Rectangle 2096">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099" name="Rectangle 2098">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useBgFill="1">
        <p:nvSpPr>
          <p:cNvPr id="2101" name="Rectangle 2100">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3" name="Picture 2102">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105" name="Rectangle 2104">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7" name="Picture 2106">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109" name="Rectangle 2108">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9" name="Immagine 8" descr="Immagine che contiene mappa, testo, atlante&#10;&#10;Il contenuto generato dall'IA potrebbe non essere corretto.">
            <a:extLst>
              <a:ext uri="{FF2B5EF4-FFF2-40B4-BE49-F238E27FC236}">
                <a16:creationId xmlns:a16="http://schemas.microsoft.com/office/drawing/2014/main" id="{09220620-F563-ED3A-82D0-1B56012900E9}"/>
              </a:ext>
            </a:extLst>
          </p:cNvPr>
          <p:cNvPicPr>
            <a:picLocks noChangeAspect="1"/>
          </p:cNvPicPr>
          <p:nvPr/>
        </p:nvPicPr>
        <p:blipFill>
          <a:blip r:embed="rId7"/>
          <a:stretch>
            <a:fillRect/>
          </a:stretch>
        </p:blipFill>
        <p:spPr>
          <a:xfrm>
            <a:off x="3535133" y="8207"/>
            <a:ext cx="8632919" cy="6841586"/>
          </a:xfrm>
          <a:prstGeom prst="rect">
            <a:avLst/>
          </a:prstGeom>
          <a:ln>
            <a:noFill/>
          </a:ln>
          <a:effectLst>
            <a:outerShdw blurRad="76200" dist="63500" dir="5040000" algn="tl" rotWithShape="0">
              <a:srgbClr val="000000">
                <a:alpha val="41000"/>
              </a:srgbClr>
            </a:outerShdw>
          </a:effectLst>
        </p:spPr>
      </p:pic>
      <p:sp>
        <p:nvSpPr>
          <p:cNvPr id="10" name="Titolo 1">
            <a:extLst>
              <a:ext uri="{FF2B5EF4-FFF2-40B4-BE49-F238E27FC236}">
                <a16:creationId xmlns:a16="http://schemas.microsoft.com/office/drawing/2014/main" id="{C3E8BF56-1D4E-4BF9-65CC-31731B7ACE63}"/>
              </a:ext>
            </a:extLst>
          </p:cNvPr>
          <p:cNvSpPr txBox="1">
            <a:spLocks/>
          </p:cNvSpPr>
          <p:nvPr/>
        </p:nvSpPr>
        <p:spPr>
          <a:xfrm>
            <a:off x="192642" y="1830557"/>
            <a:ext cx="2835038" cy="26882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sz="2000" dirty="0"/>
              <a:t>Europa centrale alla fine della Guerra </a:t>
            </a:r>
            <a:r>
              <a:rPr lang="en-US" sz="2000" dirty="0" err="1"/>
              <a:t>dei</a:t>
            </a:r>
            <a:r>
              <a:rPr lang="en-US" sz="2000" dirty="0"/>
              <a:t> </a:t>
            </a:r>
            <a:r>
              <a:rPr lang="en-US" sz="2000" dirty="0" err="1"/>
              <a:t>Trent’anni</a:t>
            </a:r>
            <a:r>
              <a:rPr lang="en-US" sz="2000" dirty="0"/>
              <a:t>: la </a:t>
            </a:r>
            <a:r>
              <a:rPr lang="en-US" sz="2000" dirty="0" err="1"/>
              <a:t>frammentazione</a:t>
            </a:r>
            <a:r>
              <a:rPr lang="en-US" sz="2000" dirty="0"/>
              <a:t> del Sacro Romano Impero</a:t>
            </a:r>
          </a:p>
        </p:txBody>
      </p:sp>
    </p:spTree>
    <p:extLst>
      <p:ext uri="{BB962C8B-B14F-4D97-AF65-F5344CB8AC3E}">
        <p14:creationId xmlns:p14="http://schemas.microsoft.com/office/powerpoint/2010/main" val="2614812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081" name="Group 308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082" name="Rectangle 308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3" name="Picture 308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085" name="Rectangle 308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F826C90B-2D5E-EA04-F409-9582255CCD7A}"/>
              </a:ext>
            </a:extLst>
          </p:cNvPr>
          <p:cNvSpPr>
            <a:spLocks noGrp="1"/>
          </p:cNvSpPr>
          <p:nvPr>
            <p:ph type="title"/>
          </p:nvPr>
        </p:nvSpPr>
        <p:spPr>
          <a:xfrm>
            <a:off x="680322" y="753228"/>
            <a:ext cx="3679028" cy="1080938"/>
          </a:xfrm>
        </p:spPr>
        <p:txBody>
          <a:bodyPr>
            <a:normAutofit/>
          </a:bodyPr>
          <a:lstStyle/>
          <a:p>
            <a:r>
              <a:rPr lang="it-IT" sz="2700"/>
              <a:t>L’Europa dopo la Pace di Westfalia (1648)</a:t>
            </a:r>
          </a:p>
        </p:txBody>
      </p:sp>
      <p:pic>
        <p:nvPicPr>
          <p:cNvPr id="3087" name="Picture 308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pic>
        <p:nvPicPr>
          <p:cNvPr id="3074" name="Picture 2">
            <a:extLst>
              <a:ext uri="{FF2B5EF4-FFF2-40B4-BE49-F238E27FC236}">
                <a16:creationId xmlns:a16="http://schemas.microsoft.com/office/drawing/2014/main" id="{60E09D93-5BDE-7DEF-2284-82F42DD7C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4" r="19543" b="2"/>
          <a:stretch>
            <a:fillRect/>
          </a:stretch>
        </p:blipFill>
        <p:spPr bwMode="auto">
          <a:xfrm>
            <a:off x="2647059" y="154994"/>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74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104" name="Rectangle 4103">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5" name="Picture 4104">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098" name="Picture 2" descr="undefined">
            <a:extLst>
              <a:ext uri="{FF2B5EF4-FFF2-40B4-BE49-F238E27FC236}">
                <a16:creationId xmlns:a16="http://schemas.microsoft.com/office/drawing/2014/main" id="{ADD942C4-F49A-8CC0-2A13-9460E0792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60" b="-1"/>
          <a:stretch>
            <a:fillRect/>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E4C0EBB7-7790-4A1C-CBD2-47CCAD63A931}"/>
              </a:ext>
            </a:extLst>
          </p:cNvPr>
          <p:cNvSpPr>
            <a:spLocks noGrp="1"/>
          </p:cNvSpPr>
          <p:nvPr>
            <p:ph type="title"/>
          </p:nvPr>
        </p:nvSpPr>
        <p:spPr>
          <a:xfrm>
            <a:off x="680322" y="753228"/>
            <a:ext cx="3679028" cy="1080938"/>
          </a:xfrm>
        </p:spPr>
        <p:txBody>
          <a:bodyPr>
            <a:normAutofit/>
          </a:bodyPr>
          <a:lstStyle/>
          <a:p>
            <a:r>
              <a:rPr lang="it-IT" sz="3200"/>
              <a:t>L’Assolutismo</a:t>
            </a:r>
          </a:p>
        </p:txBody>
      </p:sp>
      <p:pic>
        <p:nvPicPr>
          <p:cNvPr id="4109" name="Picture 4108">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Segnaposto contenuto 2">
            <a:extLst>
              <a:ext uri="{FF2B5EF4-FFF2-40B4-BE49-F238E27FC236}">
                <a16:creationId xmlns:a16="http://schemas.microsoft.com/office/drawing/2014/main" id="{DCE0A926-7F72-B596-DDD9-60B6EFEA5C0B}"/>
              </a:ext>
            </a:extLst>
          </p:cNvPr>
          <p:cNvSpPr>
            <a:spLocks noGrp="1"/>
          </p:cNvSpPr>
          <p:nvPr>
            <p:ph idx="1"/>
          </p:nvPr>
        </p:nvSpPr>
        <p:spPr>
          <a:xfrm>
            <a:off x="680322" y="2336873"/>
            <a:ext cx="3581635" cy="3599316"/>
          </a:xfrm>
        </p:spPr>
        <p:txBody>
          <a:bodyPr>
            <a:normAutofit/>
          </a:bodyPr>
          <a:lstStyle/>
          <a:p>
            <a:r>
              <a:rPr lang="it-IT" sz="1400"/>
              <a:t>Nel cuore del secolo si consolida il potere monarchico. Il simbolo più abbagliante è </a:t>
            </a:r>
            <a:r>
              <a:rPr lang="it-IT" sz="1400" b="1"/>
              <a:t>Luigi XIV</a:t>
            </a:r>
            <a:r>
              <a:rPr lang="it-IT" sz="1400"/>
              <a:t>, il “Re Sole”, che governa la </a:t>
            </a:r>
            <a:r>
              <a:rPr lang="it-IT" sz="1400" b="1"/>
              <a:t>Francia</a:t>
            </a:r>
            <a:r>
              <a:rPr lang="it-IT" sz="1400"/>
              <a:t> trasformando la corte di Versailles in una macchina scenografica del potere. Lo Stato diventa centralizzato, la nobiltà addomesticata, l’amministrazione rafforzata.</a:t>
            </a:r>
          </a:p>
          <a:p>
            <a:r>
              <a:rPr lang="it-IT" sz="1400"/>
              <a:t>Altrove il copione cambia: in </a:t>
            </a:r>
            <a:r>
              <a:rPr lang="it-IT" sz="1400" b="1"/>
              <a:t>Inghilterra</a:t>
            </a:r>
            <a:r>
              <a:rPr lang="it-IT" sz="1400"/>
              <a:t> scoppia la </a:t>
            </a:r>
            <a:r>
              <a:rPr lang="it-IT" sz="1400" b="1"/>
              <a:t>Guerra civile inglese</a:t>
            </a:r>
            <a:r>
              <a:rPr lang="it-IT" sz="1400"/>
              <a:t>, che porta all’esecuzione di </a:t>
            </a:r>
            <a:r>
              <a:rPr lang="it-IT" sz="1400" b="1"/>
              <a:t>Carlo I</a:t>
            </a:r>
            <a:r>
              <a:rPr lang="it-IT" sz="1400"/>
              <a:t> e alla breve repubblica di </a:t>
            </a:r>
            <a:r>
              <a:rPr lang="it-IT" sz="1400" b="1"/>
              <a:t>Oliver Cromwell</a:t>
            </a:r>
            <a:r>
              <a:rPr lang="it-IT" sz="1400"/>
              <a:t>. A fine secolo, con la </a:t>
            </a:r>
            <a:r>
              <a:rPr lang="it-IT" sz="1400" b="1"/>
              <a:t>Gloriosa Rivoluzione</a:t>
            </a:r>
            <a:r>
              <a:rPr lang="it-IT" sz="1400"/>
              <a:t>, nasce una monarchia costituzionale: il Parlamento diventa protagonista.</a:t>
            </a:r>
          </a:p>
          <a:p>
            <a:endParaRPr lang="it-IT" sz="1400"/>
          </a:p>
        </p:txBody>
      </p:sp>
    </p:spTree>
    <p:extLst>
      <p:ext uri="{BB962C8B-B14F-4D97-AF65-F5344CB8AC3E}">
        <p14:creationId xmlns:p14="http://schemas.microsoft.com/office/powerpoint/2010/main" val="2162970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70FA09-1BBC-C288-6BF8-A2377AE9A67A}"/>
              </a:ext>
            </a:extLst>
          </p:cNvPr>
          <p:cNvSpPr>
            <a:spLocks noGrp="1"/>
          </p:cNvSpPr>
          <p:nvPr>
            <p:ph type="title"/>
          </p:nvPr>
        </p:nvSpPr>
        <p:spPr>
          <a:xfrm>
            <a:off x="680321" y="753228"/>
            <a:ext cx="9613861" cy="1080938"/>
          </a:xfrm>
        </p:spPr>
        <p:txBody>
          <a:bodyPr>
            <a:normAutofit/>
          </a:bodyPr>
          <a:lstStyle/>
          <a:p>
            <a:r>
              <a:rPr lang="it-IT" b="1" dirty="0"/>
              <a:t>La rivoluzione scientifica</a:t>
            </a:r>
            <a:endParaRPr lang="it-IT" dirty="0"/>
          </a:p>
        </p:txBody>
      </p:sp>
      <p:sp>
        <p:nvSpPr>
          <p:cNvPr id="3" name="Segnaposto contenuto 2">
            <a:extLst>
              <a:ext uri="{FF2B5EF4-FFF2-40B4-BE49-F238E27FC236}">
                <a16:creationId xmlns:a16="http://schemas.microsoft.com/office/drawing/2014/main" id="{38BEF949-3B5C-9E15-5B2E-9E1F107F805E}"/>
              </a:ext>
            </a:extLst>
          </p:cNvPr>
          <p:cNvSpPr>
            <a:spLocks noGrp="1"/>
          </p:cNvSpPr>
          <p:nvPr>
            <p:ph idx="1"/>
          </p:nvPr>
        </p:nvSpPr>
        <p:spPr>
          <a:xfrm>
            <a:off x="680322" y="2336873"/>
            <a:ext cx="4127460" cy="3599316"/>
          </a:xfrm>
        </p:spPr>
        <p:txBody>
          <a:bodyPr>
            <a:normAutofit/>
          </a:bodyPr>
          <a:lstStyle/>
          <a:p>
            <a:r>
              <a:rPr lang="it-IT" sz="1600" dirty="0"/>
              <a:t>È il secolo in cui il cielo cambia volto. </a:t>
            </a:r>
            <a:r>
              <a:rPr lang="it-IT" sz="1600" b="1" dirty="0"/>
              <a:t>Galileo Galilei</a:t>
            </a:r>
            <a:r>
              <a:rPr lang="it-IT" sz="1600" dirty="0"/>
              <a:t>, </a:t>
            </a:r>
            <a:r>
              <a:rPr lang="it-IT" sz="1600" b="1" dirty="0"/>
              <a:t>Johannes Kepler</a:t>
            </a:r>
            <a:r>
              <a:rPr lang="it-IT" sz="1600" dirty="0"/>
              <a:t> e </a:t>
            </a:r>
            <a:r>
              <a:rPr lang="it-IT" sz="1600" b="1" dirty="0"/>
              <a:t>Isaac Newton</a:t>
            </a:r>
            <a:r>
              <a:rPr lang="it-IT" sz="1600" dirty="0"/>
              <a:t> ridisegnano l’universo. Con i </a:t>
            </a:r>
            <a:r>
              <a:rPr lang="it-IT" sz="1600" i="1" dirty="0"/>
              <a:t>Principia</a:t>
            </a:r>
            <a:r>
              <a:rPr lang="it-IT" sz="1600" dirty="0"/>
              <a:t> di Newton la natura diventa una macchina regolata da leggi matematiche. La conoscenza non si affida più solo all’autorità, ma all’esperimento. È una rivoluzione silenziosa, ma irreversibile.</a:t>
            </a:r>
          </a:p>
          <a:p>
            <a:r>
              <a:rPr lang="it-IT" sz="1600" b="1" dirty="0"/>
              <a:t>Vedere sul manuale la scheda sul processo a Galileo</a:t>
            </a:r>
          </a:p>
          <a:p>
            <a:endParaRPr lang="it-IT" sz="1600" dirty="0"/>
          </a:p>
        </p:txBody>
      </p:sp>
      <p:pic>
        <p:nvPicPr>
          <p:cNvPr id="5122" name="Picture 2">
            <a:extLst>
              <a:ext uri="{FF2B5EF4-FFF2-40B4-BE49-F238E27FC236}">
                <a16:creationId xmlns:a16="http://schemas.microsoft.com/office/drawing/2014/main" id="{2A34DDB2-9041-ED23-A862-B6CE18A22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37624"/>
          <a:stretch>
            <a:fillRect/>
          </a:stretch>
        </p:blipFill>
        <p:spPr bwMode="auto">
          <a:xfrm>
            <a:off x="5205704" y="2319838"/>
            <a:ext cx="1880490" cy="138880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5131" name="Rectangle 5130">
            <a:extLst>
              <a:ext uri="{FF2B5EF4-FFF2-40B4-BE49-F238E27FC236}">
                <a16:creationId xmlns:a16="http://schemas.microsoft.com/office/drawing/2014/main" id="{AB1669D1-D069-40A0-94EC-DA87D76CD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3084" y="2319838"/>
            <a:ext cx="1029828" cy="1388802"/>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a:extLst>
              <a:ext uri="{FF2B5EF4-FFF2-40B4-BE49-F238E27FC236}">
                <a16:creationId xmlns:a16="http://schemas.microsoft.com/office/drawing/2014/main" id="{E4A837B5-B90B-3893-6776-6256395B2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185" r="-1" b="44059"/>
          <a:stretch>
            <a:fillRect/>
          </a:stretch>
        </p:blipFill>
        <p:spPr bwMode="auto">
          <a:xfrm>
            <a:off x="5224366" y="3846274"/>
            <a:ext cx="3018546" cy="2023438"/>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C72E6A2-9545-6007-C881-1CD394A5B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36" r="10583" b="1"/>
          <a:stretch>
            <a:fillRect/>
          </a:stretch>
        </p:blipFill>
        <p:spPr bwMode="auto">
          <a:xfrm>
            <a:off x="8369802" y="2319838"/>
            <a:ext cx="1924379" cy="3551575"/>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9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6151" name="Group 615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152" name="Rectangle 615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3" name="Picture 615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Segnaposto contenuto 2">
            <a:extLst>
              <a:ext uri="{FF2B5EF4-FFF2-40B4-BE49-F238E27FC236}">
                <a16:creationId xmlns:a16="http://schemas.microsoft.com/office/drawing/2014/main" id="{48AE20DE-B39A-43C6-AB10-C50827AE6B49}"/>
              </a:ext>
            </a:extLst>
          </p:cNvPr>
          <p:cNvSpPr>
            <a:spLocks noGrp="1"/>
          </p:cNvSpPr>
          <p:nvPr>
            <p:ph idx="1"/>
          </p:nvPr>
        </p:nvSpPr>
        <p:spPr>
          <a:xfrm>
            <a:off x="680322" y="2336873"/>
            <a:ext cx="5041628" cy="3599316"/>
          </a:xfrm>
        </p:spPr>
        <p:txBody>
          <a:bodyPr>
            <a:normAutofit/>
          </a:bodyPr>
          <a:lstStyle/>
          <a:p>
            <a:r>
              <a:rPr lang="it-IT" sz="2000" dirty="0"/>
              <a:t>In </a:t>
            </a:r>
            <a:r>
              <a:rPr lang="it-IT" sz="2000" b="1" dirty="0"/>
              <a:t>Cina</a:t>
            </a:r>
            <a:r>
              <a:rPr lang="it-IT" sz="2000" dirty="0"/>
              <a:t> il secolo si apre con il crollo della dinastia Ming e l’ascesa della dinastia Qing (1644). L’impero resta una potenza demografica e culturale immensa.</a:t>
            </a:r>
          </a:p>
          <a:p>
            <a:r>
              <a:rPr lang="it-IT" sz="2000" dirty="0"/>
              <a:t>In </a:t>
            </a:r>
            <a:r>
              <a:rPr lang="it-IT" sz="2000" b="1" dirty="0"/>
              <a:t>Giappone</a:t>
            </a:r>
            <a:r>
              <a:rPr lang="it-IT" sz="2000" dirty="0"/>
              <a:t>, lo shogunato Tokugawa inaugura una politica di isolamento controllato, chiudendo il paese agli stranieri e garantendo stabilità interna</a:t>
            </a:r>
          </a:p>
          <a:p>
            <a:r>
              <a:rPr lang="it-IT" sz="2000" dirty="0"/>
              <a:t>(</a:t>
            </a:r>
            <a:r>
              <a:rPr lang="it-IT" sz="2000" i="1" dirty="0"/>
              <a:t>martiri di Nagasaki; i </a:t>
            </a:r>
            <a:r>
              <a:rPr lang="it-IT" sz="2000" dirty="0" err="1">
                <a:hlinkClick r:id="rId3"/>
              </a:rPr>
              <a:t>kakure</a:t>
            </a:r>
            <a:r>
              <a:rPr lang="it-IT" sz="2000" dirty="0">
                <a:hlinkClick r:id="rId3"/>
              </a:rPr>
              <a:t> </a:t>
            </a:r>
            <a:r>
              <a:rPr lang="it-IT" sz="2000" dirty="0" err="1">
                <a:hlinkClick r:id="rId3"/>
              </a:rPr>
              <a:t>khirishtan</a:t>
            </a:r>
            <a:r>
              <a:rPr lang="it-IT" sz="2000" dirty="0"/>
              <a:t>)</a:t>
            </a:r>
          </a:p>
          <a:p>
            <a:endParaRPr lang="it-IT" sz="2000" dirty="0"/>
          </a:p>
        </p:txBody>
      </p:sp>
      <p:pic>
        <p:nvPicPr>
          <p:cNvPr id="6146" name="Picture 2" descr="undefined">
            <a:extLst>
              <a:ext uri="{FF2B5EF4-FFF2-40B4-BE49-F238E27FC236}">
                <a16:creationId xmlns:a16="http://schemas.microsoft.com/office/drawing/2014/main" id="{98EBA292-3F01-8A5D-A409-E59A233C2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15" r="14736" b="-2"/>
          <a:stretch>
            <a:fillRect/>
          </a:stretch>
        </p:blipFill>
        <p:spPr bwMode="auto">
          <a:xfrm>
            <a:off x="6096000" y="10"/>
            <a:ext cx="609282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599228EE-2AF7-AC7F-ADCF-8D0790DFBB51}"/>
              </a:ext>
            </a:extLst>
          </p:cNvPr>
          <p:cNvSpPr>
            <a:spLocks noGrp="1"/>
          </p:cNvSpPr>
          <p:nvPr>
            <p:ph type="title"/>
          </p:nvPr>
        </p:nvSpPr>
        <p:spPr>
          <a:xfrm>
            <a:off x="680321" y="753228"/>
            <a:ext cx="5041629" cy="1080938"/>
          </a:xfrm>
        </p:spPr>
        <p:txBody>
          <a:bodyPr>
            <a:normAutofit/>
          </a:bodyPr>
          <a:lstStyle/>
          <a:p>
            <a:r>
              <a:rPr lang="it-IT" dirty="0"/>
              <a:t>Oltre l’Europa: Asia</a:t>
            </a:r>
          </a:p>
        </p:txBody>
      </p:sp>
      <p:pic>
        <p:nvPicPr>
          <p:cNvPr id="6157" name="Picture 615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49568056"/>
      </p:ext>
    </p:extLst>
  </p:cSld>
  <p:clrMapOvr>
    <a:masterClrMapping/>
  </p:clrMapOvr>
</p:sld>
</file>

<file path=ppt/theme/theme1.xml><?xml version="1.0" encoding="utf-8"?>
<a:theme xmlns:a="http://schemas.openxmlformats.org/drawingml/2006/main" name="Berlino">
  <a:themeElements>
    <a:clrScheme name="Berlino">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o">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o">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962</TotalTime>
  <Words>4070</Words>
  <Application>Microsoft Macintosh PowerPoint</Application>
  <PresentationFormat>Widescreen</PresentationFormat>
  <Paragraphs>235</Paragraphs>
  <Slides>39</Slides>
  <Notes>6</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39</vt:i4>
      </vt:variant>
    </vt:vector>
  </HeadingPairs>
  <TitlesOfParts>
    <vt:vector size="45" baseType="lpstr">
      <vt:lpstr>Aptos</vt:lpstr>
      <vt:lpstr>Arial</vt:lpstr>
      <vt:lpstr>Calibri</vt:lpstr>
      <vt:lpstr>Symbol</vt:lpstr>
      <vt:lpstr>Trebuchet MS</vt:lpstr>
      <vt:lpstr>Berlino</vt:lpstr>
      <vt:lpstr>La Chiesa nell’età dell’Assolutismo</vt:lpstr>
      <vt:lpstr>Il contesto storico: Seicento e Settecento</vt:lpstr>
      <vt:lpstr>Il Seicento (linee generali)</vt:lpstr>
      <vt:lpstr>La Guerra dei Trent’anni</vt:lpstr>
      <vt:lpstr>Presentazione standard di PowerPoint</vt:lpstr>
      <vt:lpstr>L’Europa dopo la Pace di Westfalia (1648)</vt:lpstr>
      <vt:lpstr>L’Assolutismo</vt:lpstr>
      <vt:lpstr>La rivoluzione scientifica</vt:lpstr>
      <vt:lpstr>Oltre l’Europa: Asia</vt:lpstr>
      <vt:lpstr>Oltre l’Europa: Medio Oriente</vt:lpstr>
      <vt:lpstr>Oltre l’Europa: le Americhe</vt:lpstr>
      <vt:lpstr>Cultura barocca: splendore e inquietudine</vt:lpstr>
      <vt:lpstr>Il Settecento</vt:lpstr>
      <vt:lpstr>Il boom del XVIII secolo</vt:lpstr>
      <vt:lpstr>Presentazione standard di PowerPoint</vt:lpstr>
      <vt:lpstr>Evoluzione dell'agricoltura</vt:lpstr>
      <vt:lpstr>Crescita economica </vt:lpstr>
      <vt:lpstr>L'economia europea si trasforma </vt:lpstr>
      <vt:lpstr>Presentazione standard di PowerPoint</vt:lpstr>
      <vt:lpstr>Presentazione standard di PowerPoint</vt:lpstr>
      <vt:lpstr>Il boom demografico nel mondo</vt:lpstr>
      <vt:lpstr>Presentazione standard di PowerPoint</vt:lpstr>
      <vt:lpstr>La fiducia nella ragione </vt:lpstr>
      <vt:lpstr>Le origini della rivoluzione industriale </vt:lpstr>
      <vt:lpstr>Le strutture dell’Assolutismo</vt:lpstr>
      <vt:lpstr>Le tre idee chiave della politica ecclesiastica</vt:lpstr>
      <vt:lpstr>Assolutismo francese</vt:lpstr>
      <vt:lpstr>La Francia  al tempo di Luigi XIV</vt:lpstr>
      <vt:lpstr>L’Assolutismo asburgico:  il Giuseppinismo</vt:lpstr>
      <vt:lpstr>Le riforme giuseppine</vt:lpstr>
      <vt:lpstr>Spagna e Portogallo</vt:lpstr>
      <vt:lpstr>Gli elementi comuni</vt:lpstr>
      <vt:lpstr>La struttura sociale</vt:lpstr>
      <vt:lpstr>La Chiesa nel XVII e XVIII secolo</vt:lpstr>
      <vt:lpstr>Fuori dalla Chiesa cattolica</vt:lpstr>
      <vt:lpstr>Ludovico Antonio Muratori</vt:lpstr>
      <vt:lpstr>Lo storico che mise ordine nel Medioevo </vt:lpstr>
      <vt:lpstr>Il riformatore religioso</vt:lpstr>
      <vt:lpstr>Intellettuale europeo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Chiesa nell’età dell’Assolutismo</dc:title>
  <dc:creator>Fabio Besostri</dc:creator>
  <cp:lastModifiedBy>Fabio Besostri</cp:lastModifiedBy>
  <cp:revision>42</cp:revision>
  <dcterms:created xsi:type="dcterms:W3CDTF">2017-05-24T15:16:00Z</dcterms:created>
  <dcterms:modified xsi:type="dcterms:W3CDTF">2026-02-20T12:10:47Z</dcterms:modified>
</cp:coreProperties>
</file>