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60204"/>
  </p:normalViewPr>
  <p:slideViewPr>
    <p:cSldViewPr snapToGrid="0" snapToObjects="1">
      <p:cViewPr varScale="1">
        <p:scale>
          <a:sx n="60" d="100"/>
          <a:sy n="60" d="100"/>
        </p:scale>
        <p:origin x="1936"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A8F37-DE61-4CA7-91CE-41CBE7A91BB3}"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064B3E5D-89A6-45F7-A902-55ACB60E8490}">
      <dgm:prSet/>
      <dgm:spPr/>
      <dgm:t>
        <a:bodyPr/>
        <a:lstStyle/>
        <a:p>
          <a:r>
            <a:rPr lang="en-US"/>
            <a:t>L'uomo è profondamente segnato dal peccato originale</a:t>
          </a:r>
        </a:p>
      </dgm:t>
    </dgm:pt>
    <dgm:pt modelId="{6F249315-F324-45B6-9CE7-62705E2FCE1D}" type="parTrans" cxnId="{046D3CAD-5E7B-4CA4-AA8B-D387946F1D2D}">
      <dgm:prSet/>
      <dgm:spPr/>
      <dgm:t>
        <a:bodyPr/>
        <a:lstStyle/>
        <a:p>
          <a:endParaRPr lang="en-US"/>
        </a:p>
      </dgm:t>
    </dgm:pt>
    <dgm:pt modelId="{7BA070F6-82DD-4EA3-88B5-71A60396476B}" type="sibTrans" cxnId="{046D3CAD-5E7B-4CA4-AA8B-D387946F1D2D}">
      <dgm:prSet/>
      <dgm:spPr/>
      <dgm:t>
        <a:bodyPr/>
        <a:lstStyle/>
        <a:p>
          <a:endParaRPr lang="en-US"/>
        </a:p>
      </dgm:t>
    </dgm:pt>
    <dgm:pt modelId="{BF29CA6E-F892-44DC-A0F2-87DDC72EB904}">
      <dgm:prSet/>
      <dgm:spPr/>
      <dgm:t>
        <a:bodyPr/>
        <a:lstStyle/>
        <a:p>
          <a:r>
            <a:rPr lang="en-US"/>
            <a:t>Non può salvarsi senza la grazia divina</a:t>
          </a:r>
        </a:p>
      </dgm:t>
    </dgm:pt>
    <dgm:pt modelId="{A05F4878-9F0D-40FD-8FCB-59ABF00BF4ED}" type="parTrans" cxnId="{45D0851A-3BE6-4F35-8E69-BCBB9ADCB3A1}">
      <dgm:prSet/>
      <dgm:spPr/>
      <dgm:t>
        <a:bodyPr/>
        <a:lstStyle/>
        <a:p>
          <a:endParaRPr lang="en-US"/>
        </a:p>
      </dgm:t>
    </dgm:pt>
    <dgm:pt modelId="{ADA4D0AE-D751-4E42-8573-7B6F3FF3188F}" type="sibTrans" cxnId="{45D0851A-3BE6-4F35-8E69-BCBB9ADCB3A1}">
      <dgm:prSet/>
      <dgm:spPr/>
      <dgm:t>
        <a:bodyPr/>
        <a:lstStyle/>
        <a:p>
          <a:endParaRPr lang="en-US"/>
        </a:p>
      </dgm:t>
    </dgm:pt>
    <dgm:pt modelId="{9844E82C-040B-42FD-9EDD-6C8E0015B963}">
      <dgm:prSet/>
      <dgm:spPr/>
      <dgm:t>
        <a:bodyPr/>
        <a:lstStyle/>
        <a:p>
          <a:r>
            <a:rPr lang="en-US"/>
            <a:t>La grazia di Dio è decisiva per la salvezza</a:t>
          </a:r>
        </a:p>
      </dgm:t>
    </dgm:pt>
    <dgm:pt modelId="{074E650F-4AFF-4C86-A278-B1614665BBBD}" type="parTrans" cxnId="{BAB02C5D-F3B2-4EEF-A470-30DE02E0EFE2}">
      <dgm:prSet/>
      <dgm:spPr/>
      <dgm:t>
        <a:bodyPr/>
        <a:lstStyle/>
        <a:p>
          <a:endParaRPr lang="en-US"/>
        </a:p>
      </dgm:t>
    </dgm:pt>
    <dgm:pt modelId="{81A13BF7-E7B6-4DDA-AF9B-EF00DFC51E76}" type="sibTrans" cxnId="{BAB02C5D-F3B2-4EEF-A470-30DE02E0EFE2}">
      <dgm:prSet/>
      <dgm:spPr/>
      <dgm:t>
        <a:bodyPr/>
        <a:lstStyle/>
        <a:p>
          <a:endParaRPr lang="en-US"/>
        </a:p>
      </dgm:t>
    </dgm:pt>
    <dgm:pt modelId="{377EB443-C5CB-7D4B-ADFE-CA9C6CAA79F1}" type="pres">
      <dgm:prSet presAssocID="{1A7A8F37-DE61-4CA7-91CE-41CBE7A91BB3}" presName="outerComposite" presStyleCnt="0">
        <dgm:presLayoutVars>
          <dgm:chMax val="5"/>
          <dgm:dir/>
          <dgm:resizeHandles val="exact"/>
        </dgm:presLayoutVars>
      </dgm:prSet>
      <dgm:spPr/>
    </dgm:pt>
    <dgm:pt modelId="{E2D13E33-8439-BE42-83B7-3515D10CD91A}" type="pres">
      <dgm:prSet presAssocID="{1A7A8F37-DE61-4CA7-91CE-41CBE7A91BB3}" presName="dummyMaxCanvas" presStyleCnt="0">
        <dgm:presLayoutVars/>
      </dgm:prSet>
      <dgm:spPr/>
    </dgm:pt>
    <dgm:pt modelId="{8C6A7DB6-3479-3043-ADDB-6F9FEF7D7B0F}" type="pres">
      <dgm:prSet presAssocID="{1A7A8F37-DE61-4CA7-91CE-41CBE7A91BB3}" presName="ThreeNodes_1" presStyleLbl="node1" presStyleIdx="0" presStyleCnt="3">
        <dgm:presLayoutVars>
          <dgm:bulletEnabled val="1"/>
        </dgm:presLayoutVars>
      </dgm:prSet>
      <dgm:spPr/>
    </dgm:pt>
    <dgm:pt modelId="{FF1B8FB2-3892-DF44-9E69-8BC5F591AB72}" type="pres">
      <dgm:prSet presAssocID="{1A7A8F37-DE61-4CA7-91CE-41CBE7A91BB3}" presName="ThreeNodes_2" presStyleLbl="node1" presStyleIdx="1" presStyleCnt="3">
        <dgm:presLayoutVars>
          <dgm:bulletEnabled val="1"/>
        </dgm:presLayoutVars>
      </dgm:prSet>
      <dgm:spPr/>
    </dgm:pt>
    <dgm:pt modelId="{6A311C6C-059F-E14E-9276-7926AEBC496E}" type="pres">
      <dgm:prSet presAssocID="{1A7A8F37-DE61-4CA7-91CE-41CBE7A91BB3}" presName="ThreeNodes_3" presStyleLbl="node1" presStyleIdx="2" presStyleCnt="3">
        <dgm:presLayoutVars>
          <dgm:bulletEnabled val="1"/>
        </dgm:presLayoutVars>
      </dgm:prSet>
      <dgm:spPr/>
    </dgm:pt>
    <dgm:pt modelId="{534694F4-6C5E-A146-952A-D7E423AE8CD4}" type="pres">
      <dgm:prSet presAssocID="{1A7A8F37-DE61-4CA7-91CE-41CBE7A91BB3}" presName="ThreeConn_1-2" presStyleLbl="fgAccFollowNode1" presStyleIdx="0" presStyleCnt="2">
        <dgm:presLayoutVars>
          <dgm:bulletEnabled val="1"/>
        </dgm:presLayoutVars>
      </dgm:prSet>
      <dgm:spPr/>
    </dgm:pt>
    <dgm:pt modelId="{B898FBEA-ED2A-D748-8018-6FDD2E7060AB}" type="pres">
      <dgm:prSet presAssocID="{1A7A8F37-DE61-4CA7-91CE-41CBE7A91BB3}" presName="ThreeConn_2-3" presStyleLbl="fgAccFollowNode1" presStyleIdx="1" presStyleCnt="2">
        <dgm:presLayoutVars>
          <dgm:bulletEnabled val="1"/>
        </dgm:presLayoutVars>
      </dgm:prSet>
      <dgm:spPr/>
    </dgm:pt>
    <dgm:pt modelId="{FF05CAE0-5BA9-D147-AA17-13E820E6A258}" type="pres">
      <dgm:prSet presAssocID="{1A7A8F37-DE61-4CA7-91CE-41CBE7A91BB3}" presName="ThreeNodes_1_text" presStyleLbl="node1" presStyleIdx="2" presStyleCnt="3">
        <dgm:presLayoutVars>
          <dgm:bulletEnabled val="1"/>
        </dgm:presLayoutVars>
      </dgm:prSet>
      <dgm:spPr/>
    </dgm:pt>
    <dgm:pt modelId="{F0FF10B8-BFF8-1F42-B733-13A2323F1504}" type="pres">
      <dgm:prSet presAssocID="{1A7A8F37-DE61-4CA7-91CE-41CBE7A91BB3}" presName="ThreeNodes_2_text" presStyleLbl="node1" presStyleIdx="2" presStyleCnt="3">
        <dgm:presLayoutVars>
          <dgm:bulletEnabled val="1"/>
        </dgm:presLayoutVars>
      </dgm:prSet>
      <dgm:spPr/>
    </dgm:pt>
    <dgm:pt modelId="{63C9575F-63A4-C14E-9F80-AB63854B79B1}" type="pres">
      <dgm:prSet presAssocID="{1A7A8F37-DE61-4CA7-91CE-41CBE7A91BB3}" presName="ThreeNodes_3_text" presStyleLbl="node1" presStyleIdx="2" presStyleCnt="3">
        <dgm:presLayoutVars>
          <dgm:bulletEnabled val="1"/>
        </dgm:presLayoutVars>
      </dgm:prSet>
      <dgm:spPr/>
    </dgm:pt>
  </dgm:ptLst>
  <dgm:cxnLst>
    <dgm:cxn modelId="{45D0851A-3BE6-4F35-8E69-BCBB9ADCB3A1}" srcId="{1A7A8F37-DE61-4CA7-91CE-41CBE7A91BB3}" destId="{BF29CA6E-F892-44DC-A0F2-87DDC72EB904}" srcOrd="1" destOrd="0" parTransId="{A05F4878-9F0D-40FD-8FCB-59ABF00BF4ED}" sibTransId="{ADA4D0AE-D751-4E42-8573-7B6F3FF3188F}"/>
    <dgm:cxn modelId="{4AA3094A-EF44-6246-B958-0FDC98AA5C33}" type="presOf" srcId="{7BA070F6-82DD-4EA3-88B5-71A60396476B}" destId="{534694F4-6C5E-A146-952A-D7E423AE8CD4}" srcOrd="0" destOrd="0" presId="urn:microsoft.com/office/officeart/2005/8/layout/vProcess5"/>
    <dgm:cxn modelId="{BAB02C5D-F3B2-4EEF-A470-30DE02E0EFE2}" srcId="{1A7A8F37-DE61-4CA7-91CE-41CBE7A91BB3}" destId="{9844E82C-040B-42FD-9EDD-6C8E0015B963}" srcOrd="2" destOrd="0" parTransId="{074E650F-4AFF-4C86-A278-B1614665BBBD}" sibTransId="{81A13BF7-E7B6-4DDA-AF9B-EF00DFC51E76}"/>
    <dgm:cxn modelId="{14E5F45E-7291-A349-A48D-069B66D1F495}" type="presOf" srcId="{ADA4D0AE-D751-4E42-8573-7B6F3FF3188F}" destId="{B898FBEA-ED2A-D748-8018-6FDD2E7060AB}" srcOrd="0" destOrd="0" presId="urn:microsoft.com/office/officeart/2005/8/layout/vProcess5"/>
    <dgm:cxn modelId="{816DC87A-EF4A-3140-B34C-F63704E4F3D4}" type="presOf" srcId="{BF29CA6E-F892-44DC-A0F2-87DDC72EB904}" destId="{FF1B8FB2-3892-DF44-9E69-8BC5F591AB72}" srcOrd="0" destOrd="0" presId="urn:microsoft.com/office/officeart/2005/8/layout/vProcess5"/>
    <dgm:cxn modelId="{21AD917C-5DCA-0F40-9604-6E8C68D1F7B7}" type="presOf" srcId="{064B3E5D-89A6-45F7-A902-55ACB60E8490}" destId="{FF05CAE0-5BA9-D147-AA17-13E820E6A258}" srcOrd="1" destOrd="0" presId="urn:microsoft.com/office/officeart/2005/8/layout/vProcess5"/>
    <dgm:cxn modelId="{6137549D-04CD-6246-B6D1-E30E9C172065}" type="presOf" srcId="{BF29CA6E-F892-44DC-A0F2-87DDC72EB904}" destId="{F0FF10B8-BFF8-1F42-B733-13A2323F1504}" srcOrd="1" destOrd="0" presId="urn:microsoft.com/office/officeart/2005/8/layout/vProcess5"/>
    <dgm:cxn modelId="{046D3CAD-5E7B-4CA4-AA8B-D387946F1D2D}" srcId="{1A7A8F37-DE61-4CA7-91CE-41CBE7A91BB3}" destId="{064B3E5D-89A6-45F7-A902-55ACB60E8490}" srcOrd="0" destOrd="0" parTransId="{6F249315-F324-45B6-9CE7-62705E2FCE1D}" sibTransId="{7BA070F6-82DD-4EA3-88B5-71A60396476B}"/>
    <dgm:cxn modelId="{80FD0CBB-4EC3-7D49-B17F-0C140183F977}" type="presOf" srcId="{9844E82C-040B-42FD-9EDD-6C8E0015B963}" destId="{6A311C6C-059F-E14E-9276-7926AEBC496E}" srcOrd="0" destOrd="0" presId="urn:microsoft.com/office/officeart/2005/8/layout/vProcess5"/>
    <dgm:cxn modelId="{93BA30CC-E570-7546-81F0-DB92941C9CA2}" type="presOf" srcId="{1A7A8F37-DE61-4CA7-91CE-41CBE7A91BB3}" destId="{377EB443-C5CB-7D4B-ADFE-CA9C6CAA79F1}" srcOrd="0" destOrd="0" presId="urn:microsoft.com/office/officeart/2005/8/layout/vProcess5"/>
    <dgm:cxn modelId="{B3D2F5CF-B876-494A-B67F-E1789ACE8869}" type="presOf" srcId="{9844E82C-040B-42FD-9EDD-6C8E0015B963}" destId="{63C9575F-63A4-C14E-9F80-AB63854B79B1}" srcOrd="1" destOrd="0" presId="urn:microsoft.com/office/officeart/2005/8/layout/vProcess5"/>
    <dgm:cxn modelId="{190423E8-F0CC-F748-A8D5-8210D723760E}" type="presOf" srcId="{064B3E5D-89A6-45F7-A902-55ACB60E8490}" destId="{8C6A7DB6-3479-3043-ADDB-6F9FEF7D7B0F}" srcOrd="0" destOrd="0" presId="urn:microsoft.com/office/officeart/2005/8/layout/vProcess5"/>
    <dgm:cxn modelId="{1E26418C-A734-7E4E-9555-829924123021}" type="presParOf" srcId="{377EB443-C5CB-7D4B-ADFE-CA9C6CAA79F1}" destId="{E2D13E33-8439-BE42-83B7-3515D10CD91A}" srcOrd="0" destOrd="0" presId="urn:microsoft.com/office/officeart/2005/8/layout/vProcess5"/>
    <dgm:cxn modelId="{DA3B22A7-2757-1C4B-BA1E-18F2230ECFFB}" type="presParOf" srcId="{377EB443-C5CB-7D4B-ADFE-CA9C6CAA79F1}" destId="{8C6A7DB6-3479-3043-ADDB-6F9FEF7D7B0F}" srcOrd="1" destOrd="0" presId="urn:microsoft.com/office/officeart/2005/8/layout/vProcess5"/>
    <dgm:cxn modelId="{28EBFDDF-F615-374D-A279-321CE5CEFD62}" type="presParOf" srcId="{377EB443-C5CB-7D4B-ADFE-CA9C6CAA79F1}" destId="{FF1B8FB2-3892-DF44-9E69-8BC5F591AB72}" srcOrd="2" destOrd="0" presId="urn:microsoft.com/office/officeart/2005/8/layout/vProcess5"/>
    <dgm:cxn modelId="{33112DE6-E9CB-214C-8731-4D2CD7765964}" type="presParOf" srcId="{377EB443-C5CB-7D4B-ADFE-CA9C6CAA79F1}" destId="{6A311C6C-059F-E14E-9276-7926AEBC496E}" srcOrd="3" destOrd="0" presId="urn:microsoft.com/office/officeart/2005/8/layout/vProcess5"/>
    <dgm:cxn modelId="{560C9DDF-43E3-0E47-9A5E-079EB524418C}" type="presParOf" srcId="{377EB443-C5CB-7D4B-ADFE-CA9C6CAA79F1}" destId="{534694F4-6C5E-A146-952A-D7E423AE8CD4}" srcOrd="4" destOrd="0" presId="urn:microsoft.com/office/officeart/2005/8/layout/vProcess5"/>
    <dgm:cxn modelId="{1228D79F-EB95-6C40-A6A2-713193928F88}" type="presParOf" srcId="{377EB443-C5CB-7D4B-ADFE-CA9C6CAA79F1}" destId="{B898FBEA-ED2A-D748-8018-6FDD2E7060AB}" srcOrd="5" destOrd="0" presId="urn:microsoft.com/office/officeart/2005/8/layout/vProcess5"/>
    <dgm:cxn modelId="{A894EE84-BAB6-D142-B542-A0C2FDA3C367}" type="presParOf" srcId="{377EB443-C5CB-7D4B-ADFE-CA9C6CAA79F1}" destId="{FF05CAE0-5BA9-D147-AA17-13E820E6A258}" srcOrd="6" destOrd="0" presId="urn:microsoft.com/office/officeart/2005/8/layout/vProcess5"/>
    <dgm:cxn modelId="{82BFEB4F-14E4-1246-818D-F68F85711941}" type="presParOf" srcId="{377EB443-C5CB-7D4B-ADFE-CA9C6CAA79F1}" destId="{F0FF10B8-BFF8-1F42-B733-13A2323F1504}" srcOrd="7" destOrd="0" presId="urn:microsoft.com/office/officeart/2005/8/layout/vProcess5"/>
    <dgm:cxn modelId="{2E619FCA-81CC-604D-9DDF-08AA749EE95C}" type="presParOf" srcId="{377EB443-C5CB-7D4B-ADFE-CA9C6CAA79F1}" destId="{63C9575F-63A4-C14E-9F80-AB63854B79B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B2A9B-84E0-4F33-8B97-1CAB05C892D7}"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2AD265D1-E52B-4C2A-A1AD-1234EB365E81}">
      <dgm:prSet/>
      <dgm:spPr/>
      <dgm:t>
        <a:bodyPr/>
        <a:lstStyle/>
        <a:p>
          <a:r>
            <a:rPr lang="en-US"/>
            <a:t>Influenza sulla spiritualità cattolica</a:t>
          </a:r>
        </a:p>
      </dgm:t>
    </dgm:pt>
    <dgm:pt modelId="{97244CC4-4A87-4F24-8CFD-A713410E1543}" type="parTrans" cxnId="{DDA94DB1-9AE4-473B-AC9C-C691173D58D0}">
      <dgm:prSet/>
      <dgm:spPr/>
      <dgm:t>
        <a:bodyPr/>
        <a:lstStyle/>
        <a:p>
          <a:endParaRPr lang="en-US"/>
        </a:p>
      </dgm:t>
    </dgm:pt>
    <dgm:pt modelId="{65C03507-E717-4372-9C06-42EEFA4E2BB5}" type="sibTrans" cxnId="{DDA94DB1-9AE4-473B-AC9C-C691173D58D0}">
      <dgm:prSet/>
      <dgm:spPr/>
      <dgm:t>
        <a:bodyPr/>
        <a:lstStyle/>
        <a:p>
          <a:endParaRPr lang="en-US"/>
        </a:p>
      </dgm:t>
    </dgm:pt>
    <dgm:pt modelId="{1104F998-BABB-4B17-B6DC-C74EF90ACD7B}">
      <dgm:prSet/>
      <dgm:spPr/>
      <dgm:t>
        <a:bodyPr/>
        <a:lstStyle/>
        <a:p>
          <a:r>
            <a:rPr lang="en-US"/>
            <a:t>Impatto sulla cultura francese</a:t>
          </a:r>
        </a:p>
      </dgm:t>
    </dgm:pt>
    <dgm:pt modelId="{371D0BDF-E9B7-4664-88E4-62020D89ABDC}" type="parTrans" cxnId="{7DCD9F47-3E90-483C-9074-AE9E2AA8468A}">
      <dgm:prSet/>
      <dgm:spPr/>
      <dgm:t>
        <a:bodyPr/>
        <a:lstStyle/>
        <a:p>
          <a:endParaRPr lang="en-US"/>
        </a:p>
      </dgm:t>
    </dgm:pt>
    <dgm:pt modelId="{26F07873-D6B6-447C-BA0F-7CF5E5D3B02D}" type="sibTrans" cxnId="{7DCD9F47-3E90-483C-9074-AE9E2AA8468A}">
      <dgm:prSet/>
      <dgm:spPr/>
      <dgm:t>
        <a:bodyPr/>
        <a:lstStyle/>
        <a:p>
          <a:endParaRPr lang="en-US"/>
        </a:p>
      </dgm:t>
    </dgm:pt>
    <dgm:pt modelId="{135A18A6-DBAC-4DEE-830C-275134A62868}">
      <dgm:prSet/>
      <dgm:spPr/>
      <dgm:t>
        <a:bodyPr/>
        <a:lstStyle/>
        <a:p>
          <a:r>
            <a:rPr lang="en-US"/>
            <a:t>Dibattiti su coscienza e libertà</a:t>
          </a:r>
        </a:p>
      </dgm:t>
    </dgm:pt>
    <dgm:pt modelId="{BE924E56-8A28-4E9A-94FA-07C1E8C83B87}" type="parTrans" cxnId="{DBE11E28-8AA6-4EF2-B8EA-633BDC19BC4A}">
      <dgm:prSet/>
      <dgm:spPr/>
      <dgm:t>
        <a:bodyPr/>
        <a:lstStyle/>
        <a:p>
          <a:endParaRPr lang="en-US"/>
        </a:p>
      </dgm:t>
    </dgm:pt>
    <dgm:pt modelId="{70F6B1F7-3740-4FCF-A4D4-F6A21B2670F4}" type="sibTrans" cxnId="{DBE11E28-8AA6-4EF2-B8EA-633BDC19BC4A}">
      <dgm:prSet/>
      <dgm:spPr/>
      <dgm:t>
        <a:bodyPr/>
        <a:lstStyle/>
        <a:p>
          <a:endParaRPr lang="en-US"/>
        </a:p>
      </dgm:t>
    </dgm:pt>
    <dgm:pt modelId="{BE6B86A0-F441-4044-B672-4B492A51D909}" type="pres">
      <dgm:prSet presAssocID="{5D8B2A9B-84E0-4F33-8B97-1CAB05C892D7}" presName="hierChild1" presStyleCnt="0">
        <dgm:presLayoutVars>
          <dgm:chPref val="1"/>
          <dgm:dir/>
          <dgm:animOne val="branch"/>
          <dgm:animLvl val="lvl"/>
          <dgm:resizeHandles/>
        </dgm:presLayoutVars>
      </dgm:prSet>
      <dgm:spPr/>
    </dgm:pt>
    <dgm:pt modelId="{F768F04F-2236-5D4A-8326-325BE0DD20D1}" type="pres">
      <dgm:prSet presAssocID="{2AD265D1-E52B-4C2A-A1AD-1234EB365E81}" presName="hierRoot1" presStyleCnt="0"/>
      <dgm:spPr/>
    </dgm:pt>
    <dgm:pt modelId="{DF72E64F-60AC-E644-95B6-A4943A02E554}" type="pres">
      <dgm:prSet presAssocID="{2AD265D1-E52B-4C2A-A1AD-1234EB365E81}" presName="composite" presStyleCnt="0"/>
      <dgm:spPr/>
    </dgm:pt>
    <dgm:pt modelId="{A336FC64-39CF-CD42-887E-FA69A78FE97C}" type="pres">
      <dgm:prSet presAssocID="{2AD265D1-E52B-4C2A-A1AD-1234EB365E81}" presName="background" presStyleLbl="node0" presStyleIdx="0" presStyleCnt="3"/>
      <dgm:spPr/>
    </dgm:pt>
    <dgm:pt modelId="{E1AB89E4-1005-7D46-A0A8-8CDCAAD000ED}" type="pres">
      <dgm:prSet presAssocID="{2AD265D1-E52B-4C2A-A1AD-1234EB365E81}" presName="text" presStyleLbl="fgAcc0" presStyleIdx="0" presStyleCnt="3">
        <dgm:presLayoutVars>
          <dgm:chPref val="3"/>
        </dgm:presLayoutVars>
      </dgm:prSet>
      <dgm:spPr/>
    </dgm:pt>
    <dgm:pt modelId="{70165927-86DF-8D4A-A498-7ED5F8849D65}" type="pres">
      <dgm:prSet presAssocID="{2AD265D1-E52B-4C2A-A1AD-1234EB365E81}" presName="hierChild2" presStyleCnt="0"/>
      <dgm:spPr/>
    </dgm:pt>
    <dgm:pt modelId="{0C19191C-4919-3C4B-9749-149EB53689A4}" type="pres">
      <dgm:prSet presAssocID="{1104F998-BABB-4B17-B6DC-C74EF90ACD7B}" presName="hierRoot1" presStyleCnt="0"/>
      <dgm:spPr/>
    </dgm:pt>
    <dgm:pt modelId="{267F1BB5-E78F-114F-AC6C-E6BA5E25402C}" type="pres">
      <dgm:prSet presAssocID="{1104F998-BABB-4B17-B6DC-C74EF90ACD7B}" presName="composite" presStyleCnt="0"/>
      <dgm:spPr/>
    </dgm:pt>
    <dgm:pt modelId="{E246F5E2-AE49-3340-88C0-A55155A4A4CA}" type="pres">
      <dgm:prSet presAssocID="{1104F998-BABB-4B17-B6DC-C74EF90ACD7B}" presName="background" presStyleLbl="node0" presStyleIdx="1" presStyleCnt="3"/>
      <dgm:spPr/>
    </dgm:pt>
    <dgm:pt modelId="{B826ECD9-6D2F-8941-AE49-8F4B15DC29A9}" type="pres">
      <dgm:prSet presAssocID="{1104F998-BABB-4B17-B6DC-C74EF90ACD7B}" presName="text" presStyleLbl="fgAcc0" presStyleIdx="1" presStyleCnt="3">
        <dgm:presLayoutVars>
          <dgm:chPref val="3"/>
        </dgm:presLayoutVars>
      </dgm:prSet>
      <dgm:spPr/>
    </dgm:pt>
    <dgm:pt modelId="{2970B7E9-D962-1B48-9C76-AE839364DE7E}" type="pres">
      <dgm:prSet presAssocID="{1104F998-BABB-4B17-B6DC-C74EF90ACD7B}" presName="hierChild2" presStyleCnt="0"/>
      <dgm:spPr/>
    </dgm:pt>
    <dgm:pt modelId="{33F98196-DA2E-8F46-A6C2-0F5B51CC0AC1}" type="pres">
      <dgm:prSet presAssocID="{135A18A6-DBAC-4DEE-830C-275134A62868}" presName="hierRoot1" presStyleCnt="0"/>
      <dgm:spPr/>
    </dgm:pt>
    <dgm:pt modelId="{6AA33C06-79D2-FB41-86B7-A0AE57F156F4}" type="pres">
      <dgm:prSet presAssocID="{135A18A6-DBAC-4DEE-830C-275134A62868}" presName="composite" presStyleCnt="0"/>
      <dgm:spPr/>
    </dgm:pt>
    <dgm:pt modelId="{CE922B1F-13D0-7140-8373-2D2940F8F644}" type="pres">
      <dgm:prSet presAssocID="{135A18A6-DBAC-4DEE-830C-275134A62868}" presName="background" presStyleLbl="node0" presStyleIdx="2" presStyleCnt="3"/>
      <dgm:spPr/>
    </dgm:pt>
    <dgm:pt modelId="{DAE09339-0863-3D4E-AEC8-675B082701DB}" type="pres">
      <dgm:prSet presAssocID="{135A18A6-DBAC-4DEE-830C-275134A62868}" presName="text" presStyleLbl="fgAcc0" presStyleIdx="2" presStyleCnt="3">
        <dgm:presLayoutVars>
          <dgm:chPref val="3"/>
        </dgm:presLayoutVars>
      </dgm:prSet>
      <dgm:spPr/>
    </dgm:pt>
    <dgm:pt modelId="{9D93AF9B-0DBE-9743-817A-651CD013A361}" type="pres">
      <dgm:prSet presAssocID="{135A18A6-DBAC-4DEE-830C-275134A62868}" presName="hierChild2" presStyleCnt="0"/>
      <dgm:spPr/>
    </dgm:pt>
  </dgm:ptLst>
  <dgm:cxnLst>
    <dgm:cxn modelId="{DBE11E28-8AA6-4EF2-B8EA-633BDC19BC4A}" srcId="{5D8B2A9B-84E0-4F33-8B97-1CAB05C892D7}" destId="{135A18A6-DBAC-4DEE-830C-275134A62868}" srcOrd="2" destOrd="0" parTransId="{BE924E56-8A28-4E9A-94FA-07C1E8C83B87}" sibTransId="{70F6B1F7-3740-4FCF-A4D4-F6A21B2670F4}"/>
    <dgm:cxn modelId="{CD38813C-1EF8-994D-B679-C2B801263A95}" type="presOf" srcId="{5D8B2A9B-84E0-4F33-8B97-1CAB05C892D7}" destId="{BE6B86A0-F441-4044-B672-4B492A51D909}" srcOrd="0" destOrd="0" presId="urn:microsoft.com/office/officeart/2005/8/layout/hierarchy1"/>
    <dgm:cxn modelId="{7DCD9F47-3E90-483C-9074-AE9E2AA8468A}" srcId="{5D8B2A9B-84E0-4F33-8B97-1CAB05C892D7}" destId="{1104F998-BABB-4B17-B6DC-C74EF90ACD7B}" srcOrd="1" destOrd="0" parTransId="{371D0BDF-E9B7-4664-88E4-62020D89ABDC}" sibTransId="{26F07873-D6B6-447C-BA0F-7CF5E5D3B02D}"/>
    <dgm:cxn modelId="{58E8AD72-4BE3-D044-8E7C-FC6B270583A8}" type="presOf" srcId="{135A18A6-DBAC-4DEE-830C-275134A62868}" destId="{DAE09339-0863-3D4E-AEC8-675B082701DB}" srcOrd="0" destOrd="0" presId="urn:microsoft.com/office/officeart/2005/8/layout/hierarchy1"/>
    <dgm:cxn modelId="{DDA94DB1-9AE4-473B-AC9C-C691173D58D0}" srcId="{5D8B2A9B-84E0-4F33-8B97-1CAB05C892D7}" destId="{2AD265D1-E52B-4C2A-A1AD-1234EB365E81}" srcOrd="0" destOrd="0" parTransId="{97244CC4-4A87-4F24-8CFD-A713410E1543}" sibTransId="{65C03507-E717-4372-9C06-42EEFA4E2BB5}"/>
    <dgm:cxn modelId="{A18FDBB2-79B1-274F-94C0-3D569A2BA15B}" type="presOf" srcId="{2AD265D1-E52B-4C2A-A1AD-1234EB365E81}" destId="{E1AB89E4-1005-7D46-A0A8-8CDCAAD000ED}" srcOrd="0" destOrd="0" presId="urn:microsoft.com/office/officeart/2005/8/layout/hierarchy1"/>
    <dgm:cxn modelId="{264C7CB7-AF2D-C64A-A493-08A30F994F58}" type="presOf" srcId="{1104F998-BABB-4B17-B6DC-C74EF90ACD7B}" destId="{B826ECD9-6D2F-8941-AE49-8F4B15DC29A9}" srcOrd="0" destOrd="0" presId="urn:microsoft.com/office/officeart/2005/8/layout/hierarchy1"/>
    <dgm:cxn modelId="{48F8A0B1-61FF-F747-8EB8-7277BB64E970}" type="presParOf" srcId="{BE6B86A0-F441-4044-B672-4B492A51D909}" destId="{F768F04F-2236-5D4A-8326-325BE0DD20D1}" srcOrd="0" destOrd="0" presId="urn:microsoft.com/office/officeart/2005/8/layout/hierarchy1"/>
    <dgm:cxn modelId="{4B74D74C-C8C9-534B-9932-7E255D31D21F}" type="presParOf" srcId="{F768F04F-2236-5D4A-8326-325BE0DD20D1}" destId="{DF72E64F-60AC-E644-95B6-A4943A02E554}" srcOrd="0" destOrd="0" presId="urn:microsoft.com/office/officeart/2005/8/layout/hierarchy1"/>
    <dgm:cxn modelId="{9E5ED422-C42E-D943-B2B4-C19E08756D7B}" type="presParOf" srcId="{DF72E64F-60AC-E644-95B6-A4943A02E554}" destId="{A336FC64-39CF-CD42-887E-FA69A78FE97C}" srcOrd="0" destOrd="0" presId="urn:microsoft.com/office/officeart/2005/8/layout/hierarchy1"/>
    <dgm:cxn modelId="{488B0028-B02C-BB48-A2D2-E14A92B52134}" type="presParOf" srcId="{DF72E64F-60AC-E644-95B6-A4943A02E554}" destId="{E1AB89E4-1005-7D46-A0A8-8CDCAAD000ED}" srcOrd="1" destOrd="0" presId="urn:microsoft.com/office/officeart/2005/8/layout/hierarchy1"/>
    <dgm:cxn modelId="{B244CC12-3E71-AB42-BD20-3DD1F6B1EFF0}" type="presParOf" srcId="{F768F04F-2236-5D4A-8326-325BE0DD20D1}" destId="{70165927-86DF-8D4A-A498-7ED5F8849D65}" srcOrd="1" destOrd="0" presId="urn:microsoft.com/office/officeart/2005/8/layout/hierarchy1"/>
    <dgm:cxn modelId="{7EF3BD95-6AC6-B84D-9ACC-E68940A6BCFE}" type="presParOf" srcId="{BE6B86A0-F441-4044-B672-4B492A51D909}" destId="{0C19191C-4919-3C4B-9749-149EB53689A4}" srcOrd="1" destOrd="0" presId="urn:microsoft.com/office/officeart/2005/8/layout/hierarchy1"/>
    <dgm:cxn modelId="{8E577667-E60B-A747-9E3D-B9E5676D0028}" type="presParOf" srcId="{0C19191C-4919-3C4B-9749-149EB53689A4}" destId="{267F1BB5-E78F-114F-AC6C-E6BA5E25402C}" srcOrd="0" destOrd="0" presId="urn:microsoft.com/office/officeart/2005/8/layout/hierarchy1"/>
    <dgm:cxn modelId="{41EA6F3F-847A-9C4A-976B-588D578D4886}" type="presParOf" srcId="{267F1BB5-E78F-114F-AC6C-E6BA5E25402C}" destId="{E246F5E2-AE49-3340-88C0-A55155A4A4CA}" srcOrd="0" destOrd="0" presId="urn:microsoft.com/office/officeart/2005/8/layout/hierarchy1"/>
    <dgm:cxn modelId="{27ADF025-B109-A643-BE7E-2CCDAC8C63DA}" type="presParOf" srcId="{267F1BB5-E78F-114F-AC6C-E6BA5E25402C}" destId="{B826ECD9-6D2F-8941-AE49-8F4B15DC29A9}" srcOrd="1" destOrd="0" presId="urn:microsoft.com/office/officeart/2005/8/layout/hierarchy1"/>
    <dgm:cxn modelId="{BBDCDB80-E86B-D746-AE34-4C7B0982C8D1}" type="presParOf" srcId="{0C19191C-4919-3C4B-9749-149EB53689A4}" destId="{2970B7E9-D962-1B48-9C76-AE839364DE7E}" srcOrd="1" destOrd="0" presId="urn:microsoft.com/office/officeart/2005/8/layout/hierarchy1"/>
    <dgm:cxn modelId="{3378AFE8-4FA4-5E49-8C7E-F0555DEE7498}" type="presParOf" srcId="{BE6B86A0-F441-4044-B672-4B492A51D909}" destId="{33F98196-DA2E-8F46-A6C2-0F5B51CC0AC1}" srcOrd="2" destOrd="0" presId="urn:microsoft.com/office/officeart/2005/8/layout/hierarchy1"/>
    <dgm:cxn modelId="{D67EBE39-834E-DC4D-BF66-5C6F14DF0F67}" type="presParOf" srcId="{33F98196-DA2E-8F46-A6C2-0F5B51CC0AC1}" destId="{6AA33C06-79D2-FB41-86B7-A0AE57F156F4}" srcOrd="0" destOrd="0" presId="urn:microsoft.com/office/officeart/2005/8/layout/hierarchy1"/>
    <dgm:cxn modelId="{0457C362-6864-EE4E-9B95-AEC3DA29AA72}" type="presParOf" srcId="{6AA33C06-79D2-FB41-86B7-A0AE57F156F4}" destId="{CE922B1F-13D0-7140-8373-2D2940F8F644}" srcOrd="0" destOrd="0" presId="urn:microsoft.com/office/officeart/2005/8/layout/hierarchy1"/>
    <dgm:cxn modelId="{64866EA7-7FDF-3944-9834-5B1A5F2E605C}" type="presParOf" srcId="{6AA33C06-79D2-FB41-86B7-A0AE57F156F4}" destId="{DAE09339-0863-3D4E-AEC8-675B082701DB}" srcOrd="1" destOrd="0" presId="urn:microsoft.com/office/officeart/2005/8/layout/hierarchy1"/>
    <dgm:cxn modelId="{E15E216E-C80E-334D-93F0-5628562B9BC7}" type="presParOf" srcId="{33F98196-DA2E-8F46-A6C2-0F5B51CC0AC1}" destId="{9D93AF9B-0DBE-9743-817A-651CD013A3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A7DB6-3479-3043-ADDB-6F9FEF7D7B0F}">
      <dsp:nvSpPr>
        <dsp:cNvPr id="0" name=""/>
        <dsp:cNvSpPr/>
      </dsp:nvSpPr>
      <dsp:spPr>
        <a:xfrm>
          <a:off x="0" y="0"/>
          <a:ext cx="3769816" cy="1391126"/>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L'uomo è profondamente segnato dal peccato originale</a:t>
          </a:r>
        </a:p>
      </dsp:txBody>
      <dsp:txXfrm>
        <a:off x="40745" y="40745"/>
        <a:ext cx="2268681" cy="1309636"/>
      </dsp:txXfrm>
    </dsp:sp>
    <dsp:sp modelId="{FF1B8FB2-3892-DF44-9E69-8BC5F591AB72}">
      <dsp:nvSpPr>
        <dsp:cNvPr id="0" name=""/>
        <dsp:cNvSpPr/>
      </dsp:nvSpPr>
      <dsp:spPr>
        <a:xfrm>
          <a:off x="332630" y="1622980"/>
          <a:ext cx="3769816" cy="1391126"/>
        </a:xfrm>
        <a:prstGeom prst="roundRect">
          <a:avLst>
            <a:gd name="adj" fmla="val 10000"/>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Non può salvarsi senza la grazia divina</a:t>
          </a:r>
        </a:p>
      </dsp:txBody>
      <dsp:txXfrm>
        <a:off x="373375" y="1663725"/>
        <a:ext cx="2451463" cy="1309636"/>
      </dsp:txXfrm>
    </dsp:sp>
    <dsp:sp modelId="{6A311C6C-059F-E14E-9276-7926AEBC496E}">
      <dsp:nvSpPr>
        <dsp:cNvPr id="0" name=""/>
        <dsp:cNvSpPr/>
      </dsp:nvSpPr>
      <dsp:spPr>
        <a:xfrm>
          <a:off x="665261" y="3245961"/>
          <a:ext cx="3769816" cy="1391126"/>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 grazia di Dio è decisiva per la salvezza</a:t>
          </a:r>
        </a:p>
      </dsp:txBody>
      <dsp:txXfrm>
        <a:off x="706006" y="3286706"/>
        <a:ext cx="2451463" cy="1309636"/>
      </dsp:txXfrm>
    </dsp:sp>
    <dsp:sp modelId="{534694F4-6C5E-A146-952A-D7E423AE8CD4}">
      <dsp:nvSpPr>
        <dsp:cNvPr id="0" name=""/>
        <dsp:cNvSpPr/>
      </dsp:nvSpPr>
      <dsp:spPr>
        <a:xfrm>
          <a:off x="2865584" y="1054937"/>
          <a:ext cx="904232" cy="90423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69036" y="1054937"/>
        <a:ext cx="497328" cy="680435"/>
      </dsp:txXfrm>
    </dsp:sp>
    <dsp:sp modelId="{B898FBEA-ED2A-D748-8018-6FDD2E7060AB}">
      <dsp:nvSpPr>
        <dsp:cNvPr id="0" name=""/>
        <dsp:cNvSpPr/>
      </dsp:nvSpPr>
      <dsp:spPr>
        <a:xfrm>
          <a:off x="3198214" y="2668644"/>
          <a:ext cx="904232" cy="904232"/>
        </a:xfrm>
        <a:prstGeom prst="downArrow">
          <a:avLst>
            <a:gd name="adj1" fmla="val 55000"/>
            <a:gd name="adj2" fmla="val 45000"/>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01666" y="2668644"/>
        <a:ext cx="497328" cy="680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6FC64-39CF-CD42-887E-FA69A78FE97C}">
      <dsp:nvSpPr>
        <dsp:cNvPr id="0" name=""/>
        <dsp:cNvSpPr/>
      </dsp:nvSpPr>
      <dsp:spPr>
        <a:xfrm>
          <a:off x="0" y="912092"/>
          <a:ext cx="2025922" cy="12864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AB89E4-1005-7D46-A0A8-8CDCAAD000ED}">
      <dsp:nvSpPr>
        <dsp:cNvPr id="0" name=""/>
        <dsp:cNvSpPr/>
      </dsp:nvSpPr>
      <dsp:spPr>
        <a:xfrm>
          <a:off x="225102" y="1125940"/>
          <a:ext cx="2025922" cy="1286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Influenza sulla spiritualità cattolica</a:t>
          </a:r>
        </a:p>
      </dsp:txBody>
      <dsp:txXfrm>
        <a:off x="262781" y="1163619"/>
        <a:ext cx="1950564" cy="1211102"/>
      </dsp:txXfrm>
    </dsp:sp>
    <dsp:sp modelId="{E246F5E2-AE49-3340-88C0-A55155A4A4CA}">
      <dsp:nvSpPr>
        <dsp:cNvPr id="0" name=""/>
        <dsp:cNvSpPr/>
      </dsp:nvSpPr>
      <dsp:spPr>
        <a:xfrm>
          <a:off x="2476127" y="912092"/>
          <a:ext cx="2025922" cy="12864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826ECD9-6D2F-8941-AE49-8F4B15DC29A9}">
      <dsp:nvSpPr>
        <dsp:cNvPr id="0" name=""/>
        <dsp:cNvSpPr/>
      </dsp:nvSpPr>
      <dsp:spPr>
        <a:xfrm>
          <a:off x="2701230" y="1125940"/>
          <a:ext cx="2025922" cy="1286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Impatto sulla cultura francese</a:t>
          </a:r>
        </a:p>
      </dsp:txBody>
      <dsp:txXfrm>
        <a:off x="2738909" y="1163619"/>
        <a:ext cx="1950564" cy="1211102"/>
      </dsp:txXfrm>
    </dsp:sp>
    <dsp:sp modelId="{CE922B1F-13D0-7140-8373-2D2940F8F644}">
      <dsp:nvSpPr>
        <dsp:cNvPr id="0" name=""/>
        <dsp:cNvSpPr/>
      </dsp:nvSpPr>
      <dsp:spPr>
        <a:xfrm>
          <a:off x="4952255" y="912092"/>
          <a:ext cx="2025922" cy="12864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AE09339-0863-3D4E-AEC8-675B082701DB}">
      <dsp:nvSpPr>
        <dsp:cNvPr id="0" name=""/>
        <dsp:cNvSpPr/>
      </dsp:nvSpPr>
      <dsp:spPr>
        <a:xfrm>
          <a:off x="5177358" y="1125940"/>
          <a:ext cx="2025922" cy="1286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Dibattiti su coscienza e libertà</a:t>
          </a:r>
        </a:p>
      </dsp:txBody>
      <dsp:txXfrm>
        <a:off x="5215037" y="1163619"/>
        <a:ext cx="1950564" cy="1211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55E6-320C-1945-B8BA-7092661C16CF}" type="datetimeFigureOut">
              <a:rPr lang="it-IT" smtClean="0"/>
              <a:t>13/03/26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3DE3-62E4-804E-9F23-A2CBA457E98B}" type="slidenum">
              <a:rPr lang="it-IT" smtClean="0"/>
              <a:t>‹N›</a:t>
            </a:fld>
            <a:endParaRPr lang="it-IT"/>
          </a:p>
        </p:txBody>
      </p:sp>
    </p:spTree>
    <p:extLst>
      <p:ext uri="{BB962C8B-B14F-4D97-AF65-F5344CB8AC3E}">
        <p14:creationId xmlns:p14="http://schemas.microsoft.com/office/powerpoint/2010/main" val="25424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reccani.it/enciclopedia/port-roya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reccani.it/enciclopedia/teolog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it.wikipedia.org/wiki/Parigi" TargetMode="External"/><Relationship Id="rId13" Type="http://schemas.openxmlformats.org/officeDocument/2006/relationships/hyperlink" Target="https://it.wikipedia.org/wiki/Vocazione" TargetMode="External"/><Relationship Id="rId18" Type="http://schemas.openxmlformats.org/officeDocument/2006/relationships/hyperlink" Target="https://it.wikipedia.org/wiki/1625" TargetMode="External"/><Relationship Id="rId26" Type="http://schemas.openxmlformats.org/officeDocument/2006/relationships/hyperlink" Target="https://it.wikipedia.org/wiki/Port-Royal_des_Champs#cite_note-3" TargetMode="External"/><Relationship Id="rId3" Type="http://schemas.openxmlformats.org/officeDocument/2006/relationships/hyperlink" Target="https://it.wikipedia.org/wiki/Comunit%C3%A0" TargetMode="External"/><Relationship Id="rId21" Type="http://schemas.openxmlformats.org/officeDocument/2006/relationships/hyperlink" Target="https://it.wikipedia.org/wiki/Teologia" TargetMode="External"/><Relationship Id="rId7" Type="http://schemas.openxmlformats.org/officeDocument/2006/relationships/hyperlink" Target="https://it.wikipedia.org/wiki/Chevreuse" TargetMode="External"/><Relationship Id="rId12" Type="http://schemas.openxmlformats.org/officeDocument/2006/relationships/hyperlink" Target="https://it.wikipedia.org/wiki/Ang%C3%A9lique_Arnauld" TargetMode="External"/><Relationship Id="rId17" Type="http://schemas.openxmlformats.org/officeDocument/2006/relationships/hyperlink" Target="https://it.wikipedia.org/wiki/Port-Royal_des_Champs#cite_note-2" TargetMode="External"/><Relationship Id="rId25" Type="http://schemas.openxmlformats.org/officeDocument/2006/relationships/hyperlink" Target="https://it.wikipedia.org/wiki/1649" TargetMode="External"/><Relationship Id="rId2" Type="http://schemas.openxmlformats.org/officeDocument/2006/relationships/slide" Target="../slides/slide16.xml"/><Relationship Id="rId16" Type="http://schemas.openxmlformats.org/officeDocument/2006/relationships/hyperlink" Target="https://it.wikipedia.org/wiki/Charles_de_Condren" TargetMode="External"/><Relationship Id="rId20" Type="http://schemas.openxmlformats.org/officeDocument/2006/relationships/hyperlink" Target="https://it.wikipedia.org/wiki/Jean_Duvergier_de_Hauranne" TargetMode="External"/><Relationship Id="rId1" Type="http://schemas.openxmlformats.org/officeDocument/2006/relationships/notesMaster" Target="../notesMasters/notesMaster1.xml"/><Relationship Id="rId6" Type="http://schemas.openxmlformats.org/officeDocument/2006/relationships/hyperlink" Target="https://it.wikipedia.org/wiki/Cistercensi" TargetMode="External"/><Relationship Id="rId11" Type="http://schemas.openxmlformats.org/officeDocument/2006/relationships/hyperlink" Target="https://it.wikipedia.org/wiki/1609" TargetMode="External"/><Relationship Id="rId24" Type="http://schemas.openxmlformats.org/officeDocument/2006/relationships/hyperlink" Target="https://it.wikipedia.org/wiki/Claude_Lancelot" TargetMode="External"/><Relationship Id="rId5" Type="http://schemas.openxmlformats.org/officeDocument/2006/relationships/hyperlink" Target="https://it.wikipedia.org/wiki/1204" TargetMode="External"/><Relationship Id="rId15" Type="http://schemas.openxmlformats.org/officeDocument/2006/relationships/hyperlink" Target="https://it.wikipedia.org/wiki/Francesco_di_Sales" TargetMode="External"/><Relationship Id="rId23" Type="http://schemas.openxmlformats.org/officeDocument/2006/relationships/hyperlink" Target="https://it.wikipedia.org/wiki/Pierre_Nicole" TargetMode="External"/><Relationship Id="rId10" Type="http://schemas.openxmlformats.org/officeDocument/2006/relationships/hyperlink" Target="https://it.wikipedia.org/wiki/Monastero" TargetMode="External"/><Relationship Id="rId19" Type="http://schemas.openxmlformats.org/officeDocument/2006/relationships/hyperlink" Target="https://it.wikipedia.org/wiki/Abbazia_di_Port-Royal_(Parigi)" TargetMode="External"/><Relationship Id="rId4" Type="http://schemas.openxmlformats.org/officeDocument/2006/relationships/hyperlink" Target="https://it.wikipedia.org/wiki/Religione" TargetMode="External"/><Relationship Id="rId9" Type="http://schemas.openxmlformats.org/officeDocument/2006/relationships/hyperlink" Target="https://it.wikipedia.org/wiki/Port-Royal_des_Champs#cite_note-M._Richter,_xxi-1" TargetMode="External"/><Relationship Id="rId14" Type="http://schemas.openxmlformats.org/officeDocument/2006/relationships/hyperlink" Target="https://it.wikipedia.org/wiki/Ordine_dei_Frati_Minori_Cappuccini" TargetMode="External"/><Relationship Id="rId22" Type="http://schemas.openxmlformats.org/officeDocument/2006/relationships/hyperlink" Target="https://it.wikipedia.org/wiki/Moralis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dirty="0">
                <a:solidFill>
                  <a:schemeClr val="tx1"/>
                </a:solidFill>
                <a:effectLst/>
                <a:latin typeface="+mn-lt"/>
                <a:ea typeface="+mn-ea"/>
                <a:cs typeface="+mn-cs"/>
              </a:rPr>
              <a:t>Antoine Arnauld</a:t>
            </a:r>
            <a:r>
              <a:rPr lang="it-IT" sz="1200" b="0" i="0" kern="1200" dirty="0">
                <a:solidFill>
                  <a:schemeClr val="tx1"/>
                </a:solidFill>
                <a:effectLst/>
                <a:latin typeface="+mn-lt"/>
                <a:ea typeface="+mn-ea"/>
                <a:cs typeface="+mn-cs"/>
              </a:rPr>
              <a:t> (1612–1694) fu uno dei principali pensatori del </a:t>
            </a:r>
            <a:r>
              <a:rPr lang="it-IT" sz="1200" b="1" i="0" kern="1200" dirty="0">
                <a:solidFill>
                  <a:schemeClr val="tx1"/>
                </a:solidFill>
                <a:effectLst/>
                <a:latin typeface="+mn-lt"/>
                <a:ea typeface="+mn-ea"/>
                <a:cs typeface="+mn-cs"/>
              </a:rPr>
              <a:t>Giansenismo</a:t>
            </a:r>
            <a:r>
              <a:rPr lang="it-IT" sz="1200" b="0" i="0" kern="1200" dirty="0">
                <a:solidFill>
                  <a:schemeClr val="tx1"/>
                </a:solidFill>
                <a:effectLst/>
                <a:latin typeface="+mn-lt"/>
                <a:ea typeface="+mn-ea"/>
                <a:cs typeface="+mn-cs"/>
              </a:rPr>
              <a:t>, un movimento teologico cattolico nato nel XVII secolo che insisteva molto sulla </a:t>
            </a:r>
            <a:r>
              <a:rPr lang="it-IT" sz="1200" b="1" i="0" kern="1200" dirty="0">
                <a:solidFill>
                  <a:schemeClr val="tx1"/>
                </a:solidFill>
                <a:effectLst/>
                <a:latin typeface="+mn-lt"/>
                <a:ea typeface="+mn-ea"/>
                <a:cs typeface="+mn-cs"/>
              </a:rPr>
              <a:t>grazia divina</a:t>
            </a:r>
            <a:r>
              <a:rPr lang="it-IT" sz="1200" b="0" i="0" kern="1200" dirty="0">
                <a:solidFill>
                  <a:schemeClr val="tx1"/>
                </a:solidFill>
                <a:effectLst/>
                <a:latin typeface="+mn-lt"/>
                <a:ea typeface="+mn-ea"/>
                <a:cs typeface="+mn-cs"/>
              </a:rPr>
              <a:t>, sul </a:t>
            </a:r>
            <a:r>
              <a:rPr lang="it-IT" sz="1200" b="1" i="0" kern="1200" dirty="0">
                <a:solidFill>
                  <a:schemeClr val="tx1"/>
                </a:solidFill>
                <a:effectLst/>
                <a:latin typeface="+mn-lt"/>
                <a:ea typeface="+mn-ea"/>
                <a:cs typeface="+mn-cs"/>
              </a:rPr>
              <a:t>peccato originale</a:t>
            </a:r>
            <a:r>
              <a:rPr lang="it-IT" sz="1200" b="0" i="0" kern="1200" dirty="0">
                <a:solidFill>
                  <a:schemeClr val="tx1"/>
                </a:solidFill>
                <a:effectLst/>
                <a:latin typeface="+mn-lt"/>
                <a:ea typeface="+mn-ea"/>
                <a:cs typeface="+mn-cs"/>
              </a:rPr>
              <a:t> e su una visione piuttosto rigorosa della morale cristiana.</a:t>
            </a:r>
          </a:p>
          <a:p>
            <a:r>
              <a:rPr lang="it-IT" sz="1200" b="1" i="0" kern="1200" dirty="0">
                <a:solidFill>
                  <a:schemeClr val="tx1"/>
                </a:solidFill>
                <a:effectLst/>
                <a:latin typeface="+mn-lt"/>
                <a:ea typeface="+mn-ea"/>
                <a:cs typeface="+mn-cs"/>
              </a:rPr>
              <a:t>🧠 Chi era</a:t>
            </a:r>
          </a:p>
          <a:p>
            <a:r>
              <a:rPr lang="it-IT" sz="1200" b="0" i="0" kern="1200" dirty="0">
                <a:solidFill>
                  <a:schemeClr val="tx1"/>
                </a:solidFill>
                <a:effectLst/>
                <a:latin typeface="+mn-lt"/>
                <a:ea typeface="+mn-ea"/>
                <a:cs typeface="+mn-cs"/>
              </a:rPr>
              <a:t>Arnauld era un </a:t>
            </a:r>
            <a:r>
              <a:rPr lang="it-IT" sz="1200" b="1" i="0" kern="1200" dirty="0">
                <a:solidFill>
                  <a:schemeClr val="tx1"/>
                </a:solidFill>
                <a:effectLst/>
                <a:latin typeface="+mn-lt"/>
                <a:ea typeface="+mn-ea"/>
                <a:cs typeface="+mn-cs"/>
              </a:rPr>
              <a:t>teologo, filosofo e polemista francese</a:t>
            </a:r>
            <a:r>
              <a:rPr lang="it-IT" sz="1200" b="0" i="0" kern="1200" dirty="0">
                <a:solidFill>
                  <a:schemeClr val="tx1"/>
                </a:solidFill>
                <a:effectLst/>
                <a:latin typeface="+mn-lt"/>
                <a:ea typeface="+mn-ea"/>
                <a:cs typeface="+mn-cs"/>
              </a:rPr>
              <a:t>. Proveniva da una famiglia influente legata all’abbazia di </a:t>
            </a:r>
            <a:r>
              <a:rPr lang="it-IT" sz="1200" b="1" i="0" kern="1200" dirty="0">
                <a:solidFill>
                  <a:schemeClr val="tx1"/>
                </a:solidFill>
                <a:effectLst/>
                <a:latin typeface="+mn-lt"/>
                <a:ea typeface="+mn-ea"/>
                <a:cs typeface="+mn-cs"/>
              </a:rPr>
              <a:t>Abbazia di Port-Royal</a:t>
            </a:r>
            <a:r>
              <a:rPr lang="it-IT" sz="1200" b="0" i="0" kern="1200" dirty="0">
                <a:solidFill>
                  <a:schemeClr val="tx1"/>
                </a:solidFill>
                <a:effectLst/>
                <a:latin typeface="+mn-lt"/>
                <a:ea typeface="+mn-ea"/>
                <a:cs typeface="+mn-cs"/>
              </a:rPr>
              <a:t>, uno dei centri principali del giansenismo in Francia.</a:t>
            </a:r>
          </a:p>
          <a:p>
            <a:r>
              <a:rPr lang="it-IT" sz="1200" b="0" i="0" kern="1200" dirty="0">
                <a:solidFill>
                  <a:schemeClr val="tx1"/>
                </a:solidFill>
                <a:effectLst/>
                <a:latin typeface="+mn-lt"/>
                <a:ea typeface="+mn-ea"/>
                <a:cs typeface="+mn-cs"/>
              </a:rPr>
              <a:t>Per la sua capacità dialettica e la sua determinazione nelle dispute teologiche fu soprannominato </a:t>
            </a:r>
            <a:r>
              <a:rPr lang="it-IT" sz="1200" b="1" i="0" kern="1200" dirty="0">
                <a:solidFill>
                  <a:schemeClr val="tx1"/>
                </a:solidFill>
                <a:effectLst/>
                <a:latin typeface="+mn-lt"/>
                <a:ea typeface="+mn-ea"/>
                <a:cs typeface="+mn-cs"/>
              </a:rPr>
              <a:t>“il grande Arnauld”</a:t>
            </a:r>
            <a:r>
              <a:rPr lang="it-IT" sz="1200" b="0" i="0" kern="1200" dirty="0">
                <a:solidFill>
                  <a:schemeClr val="tx1"/>
                </a:solidFill>
                <a:effectLst/>
                <a:latin typeface="+mn-lt"/>
                <a:ea typeface="+mn-ea"/>
                <a:cs typeface="+mn-cs"/>
              </a:rPr>
              <a:t>.</a:t>
            </a:r>
          </a:p>
          <a:p>
            <a:r>
              <a:rPr lang="it-IT" sz="1200" b="1" i="0" kern="1200" dirty="0">
                <a:solidFill>
                  <a:schemeClr val="tx1"/>
                </a:solidFill>
                <a:effectLst/>
                <a:latin typeface="+mn-lt"/>
                <a:ea typeface="+mn-ea"/>
                <a:cs typeface="+mn-cs"/>
              </a:rPr>
              <a:t>📚 Idee principali</a:t>
            </a:r>
          </a:p>
          <a:p>
            <a:r>
              <a:rPr lang="it-IT" sz="1200" b="0" i="0" kern="1200" dirty="0">
                <a:solidFill>
                  <a:schemeClr val="tx1"/>
                </a:solidFill>
                <a:effectLst/>
                <a:latin typeface="+mn-lt"/>
                <a:ea typeface="+mn-ea"/>
                <a:cs typeface="+mn-cs"/>
              </a:rPr>
              <a:t>Arnauld difendeva con forza le idee di </a:t>
            </a:r>
            <a:r>
              <a:rPr lang="it-IT" sz="1200" b="1" i="0" kern="1200" dirty="0">
                <a:solidFill>
                  <a:schemeClr val="tx1"/>
                </a:solidFill>
                <a:effectLst/>
                <a:latin typeface="+mn-lt"/>
                <a:ea typeface="+mn-ea"/>
                <a:cs typeface="+mn-cs"/>
              </a:rPr>
              <a:t>Cornelius Jansen</a:t>
            </a:r>
            <a:r>
              <a:rPr lang="it-IT" sz="1200" b="0" i="0" kern="1200" dirty="0">
                <a:solidFill>
                  <a:schemeClr val="tx1"/>
                </a:solidFill>
                <a:effectLst/>
                <a:latin typeface="+mn-lt"/>
                <a:ea typeface="+mn-ea"/>
                <a:cs typeface="+mn-cs"/>
              </a:rPr>
              <a:t>, autore dell’opera </a:t>
            </a:r>
            <a:r>
              <a:rPr lang="it-IT" sz="1200" b="1" i="0" kern="1200" dirty="0">
                <a:solidFill>
                  <a:schemeClr val="tx1"/>
                </a:solidFill>
                <a:effectLst/>
                <a:latin typeface="+mn-lt"/>
                <a:ea typeface="+mn-ea"/>
                <a:cs typeface="+mn-cs"/>
              </a:rPr>
              <a:t>Augustinus</a:t>
            </a:r>
            <a:r>
              <a:rPr lang="it-IT" sz="1200" b="0" i="0" kern="1200" dirty="0">
                <a:solidFill>
                  <a:schemeClr val="tx1"/>
                </a:solidFill>
                <a:effectLst/>
                <a:latin typeface="+mn-lt"/>
                <a:ea typeface="+mn-ea"/>
                <a:cs typeface="+mn-cs"/>
              </a:rPr>
              <a:t>, che diede origine al giansenismo.</a:t>
            </a:r>
          </a:p>
          <a:p>
            <a:r>
              <a:rPr lang="it-IT" sz="1200" b="0" i="0" kern="1200" dirty="0">
                <a:solidFill>
                  <a:schemeClr val="tx1"/>
                </a:solidFill>
                <a:effectLst/>
                <a:latin typeface="+mn-lt"/>
                <a:ea typeface="+mn-ea"/>
                <a:cs typeface="+mn-cs"/>
              </a:rPr>
              <a:t>Le posizioni che Arnauld sosteneva includevano:</a:t>
            </a:r>
          </a:p>
          <a:p>
            <a:r>
              <a:rPr lang="it-IT" sz="1200" b="0" i="0" kern="1200" dirty="0">
                <a:solidFill>
                  <a:schemeClr val="tx1"/>
                </a:solidFill>
                <a:effectLst/>
                <a:latin typeface="+mn-lt"/>
                <a:ea typeface="+mn-ea"/>
                <a:cs typeface="+mn-cs"/>
              </a:rPr>
              <a:t>la </a:t>
            </a:r>
            <a:r>
              <a:rPr lang="it-IT" sz="1200" b="1" i="0" kern="1200" dirty="0">
                <a:solidFill>
                  <a:schemeClr val="tx1"/>
                </a:solidFill>
                <a:effectLst/>
                <a:latin typeface="+mn-lt"/>
                <a:ea typeface="+mn-ea"/>
                <a:cs typeface="+mn-cs"/>
              </a:rPr>
              <a:t>centralità della grazia divina</a:t>
            </a:r>
            <a:r>
              <a:rPr lang="it-IT" sz="1200" b="0" i="0" kern="1200" dirty="0">
                <a:solidFill>
                  <a:schemeClr val="tx1"/>
                </a:solidFill>
                <a:effectLst/>
                <a:latin typeface="+mn-lt"/>
                <a:ea typeface="+mn-ea"/>
                <a:cs typeface="+mn-cs"/>
              </a:rPr>
              <a:t> nella salvezza</a:t>
            </a:r>
          </a:p>
          <a:p>
            <a:r>
              <a:rPr lang="it-IT" sz="1200" b="0" i="0" kern="1200" dirty="0">
                <a:solidFill>
                  <a:schemeClr val="tx1"/>
                </a:solidFill>
                <a:effectLst/>
                <a:latin typeface="+mn-lt"/>
                <a:ea typeface="+mn-ea"/>
                <a:cs typeface="+mn-cs"/>
              </a:rPr>
              <a:t>una visione pessimistica della natura umana dopo il peccato originale</a:t>
            </a:r>
          </a:p>
          <a:p>
            <a:r>
              <a:rPr lang="it-IT" sz="1200" b="0" i="0" kern="1200" dirty="0">
                <a:solidFill>
                  <a:schemeClr val="tx1"/>
                </a:solidFill>
                <a:effectLst/>
                <a:latin typeface="+mn-lt"/>
                <a:ea typeface="+mn-ea"/>
                <a:cs typeface="+mn-cs"/>
              </a:rPr>
              <a:t>una critica alla morale più “flessibile” dei </a:t>
            </a:r>
            <a:r>
              <a:rPr lang="it-IT" sz="1200" b="1" i="0" kern="1200" dirty="0">
                <a:solidFill>
                  <a:schemeClr val="tx1"/>
                </a:solidFill>
                <a:effectLst/>
                <a:latin typeface="+mn-lt"/>
                <a:ea typeface="+mn-ea"/>
                <a:cs typeface="+mn-cs"/>
              </a:rPr>
              <a:t>Compagnia di Gesù</a:t>
            </a:r>
            <a:r>
              <a:rPr lang="it-IT" sz="1200" b="0" i="0" kern="1200" dirty="0">
                <a:solidFill>
                  <a:schemeClr val="tx1"/>
                </a:solidFill>
                <a:effectLst/>
                <a:latin typeface="+mn-lt"/>
                <a:ea typeface="+mn-ea"/>
                <a:cs typeface="+mn-cs"/>
              </a:rPr>
              <a:t> (i gesuiti), accusati di eccessiva casistica morale.</a:t>
            </a:r>
          </a:p>
          <a:p>
            <a:r>
              <a:rPr lang="it-IT" sz="1200" b="1" i="0" kern="1200" dirty="0">
                <a:solidFill>
                  <a:schemeClr val="tx1"/>
                </a:solidFill>
                <a:effectLst/>
                <a:latin typeface="+mn-lt"/>
                <a:ea typeface="+mn-ea"/>
                <a:cs typeface="+mn-cs"/>
              </a:rPr>
              <a:t>⚔️ Le polemiche</a:t>
            </a:r>
          </a:p>
          <a:p>
            <a:r>
              <a:rPr lang="it-IT" sz="1200" b="0" i="0" kern="1200" dirty="0">
                <a:solidFill>
                  <a:schemeClr val="tx1"/>
                </a:solidFill>
                <a:effectLst/>
                <a:latin typeface="+mn-lt"/>
                <a:ea typeface="+mn-ea"/>
                <a:cs typeface="+mn-cs"/>
              </a:rPr>
              <a:t>Le sue idee provocarono forti conflitti con l’autorità ecclesiastica. Alcuni testi giansenisti erano stati condannati dal papa, e Arnauld finì più volte sotto accusa.</a:t>
            </a:r>
          </a:p>
          <a:p>
            <a:r>
              <a:rPr lang="it-IT" sz="1200" b="0" i="0" kern="1200" dirty="0">
                <a:solidFill>
                  <a:schemeClr val="tx1"/>
                </a:solidFill>
                <a:effectLst/>
                <a:latin typeface="+mn-lt"/>
                <a:ea typeface="+mn-ea"/>
                <a:cs typeface="+mn-cs"/>
              </a:rPr>
              <a:t>Un episodio famoso fu la controversia che coinvolse anche </a:t>
            </a:r>
            <a:r>
              <a:rPr lang="it-IT" sz="1200" b="1" i="0" kern="1200" dirty="0">
                <a:solidFill>
                  <a:schemeClr val="tx1"/>
                </a:solidFill>
                <a:effectLst/>
                <a:latin typeface="+mn-lt"/>
                <a:ea typeface="+mn-ea"/>
                <a:cs typeface="+mn-cs"/>
              </a:rPr>
              <a:t>Blaise Pascal</a:t>
            </a:r>
            <a:r>
              <a:rPr lang="it-IT" sz="1200" b="0" i="0" kern="1200" dirty="0">
                <a:solidFill>
                  <a:schemeClr val="tx1"/>
                </a:solidFill>
                <a:effectLst/>
                <a:latin typeface="+mn-lt"/>
                <a:ea typeface="+mn-ea"/>
                <a:cs typeface="+mn-cs"/>
              </a:rPr>
              <a:t>, il quale difese i giansenisti nelle </a:t>
            </a:r>
            <a:r>
              <a:rPr lang="it-IT" sz="1200" b="1" i="0" kern="1200" dirty="0">
                <a:solidFill>
                  <a:schemeClr val="tx1"/>
                </a:solidFill>
                <a:effectLst/>
                <a:latin typeface="+mn-lt"/>
                <a:ea typeface="+mn-ea"/>
                <a:cs typeface="+mn-cs"/>
              </a:rPr>
              <a:t>Lettere provinciali</a:t>
            </a:r>
            <a:r>
              <a:rPr lang="it-IT" sz="1200" b="0" i="0" kern="1200" dirty="0">
                <a:solidFill>
                  <a:schemeClr val="tx1"/>
                </a:solidFill>
                <a:effectLst/>
                <a:latin typeface="+mn-lt"/>
                <a:ea typeface="+mn-ea"/>
                <a:cs typeface="+mn-cs"/>
              </a:rPr>
              <a:t>, scritte proprio contro le critiche rivolte ad Arnauld.</a:t>
            </a:r>
          </a:p>
          <a:p>
            <a:r>
              <a:rPr lang="it-IT" sz="1200" b="1" i="0" kern="1200" dirty="0">
                <a:solidFill>
                  <a:schemeClr val="tx1"/>
                </a:solidFill>
                <a:effectLst/>
                <a:latin typeface="+mn-lt"/>
                <a:ea typeface="+mn-ea"/>
                <a:cs typeface="+mn-cs"/>
              </a:rPr>
              <a:t>📖 Importanza</a:t>
            </a:r>
          </a:p>
          <a:p>
            <a:r>
              <a:rPr lang="it-IT" sz="1200" b="0" i="0" kern="1200" dirty="0">
                <a:solidFill>
                  <a:schemeClr val="tx1"/>
                </a:solidFill>
                <a:effectLst/>
                <a:latin typeface="+mn-lt"/>
                <a:ea typeface="+mn-ea"/>
                <a:cs typeface="+mn-cs"/>
              </a:rPr>
              <a:t>Arnauld fu importante perché:</a:t>
            </a:r>
          </a:p>
          <a:p>
            <a:r>
              <a:rPr lang="it-IT" sz="1200" b="0" i="0" kern="1200" dirty="0">
                <a:solidFill>
                  <a:schemeClr val="tx1"/>
                </a:solidFill>
                <a:effectLst/>
                <a:latin typeface="+mn-lt"/>
                <a:ea typeface="+mn-ea"/>
                <a:cs typeface="+mn-cs"/>
              </a:rPr>
              <a:t>fu </a:t>
            </a:r>
            <a:r>
              <a:rPr lang="it-IT" sz="1200" b="1" i="0" kern="1200" dirty="0">
                <a:solidFill>
                  <a:schemeClr val="tx1"/>
                </a:solidFill>
                <a:effectLst/>
                <a:latin typeface="+mn-lt"/>
                <a:ea typeface="+mn-ea"/>
                <a:cs typeface="+mn-cs"/>
              </a:rPr>
              <a:t>il principale difensore teorico del giansenismo</a:t>
            </a:r>
            <a:r>
              <a:rPr lang="it-IT" sz="1200" b="0" i="0" kern="1200" dirty="0">
                <a:solidFill>
                  <a:schemeClr val="tx1"/>
                </a:solidFill>
                <a:effectLst/>
                <a:latin typeface="+mn-lt"/>
                <a:ea typeface="+mn-ea"/>
                <a:cs typeface="+mn-cs"/>
              </a:rPr>
              <a:t> in Francia</a:t>
            </a:r>
          </a:p>
          <a:p>
            <a:r>
              <a:rPr lang="it-IT" sz="1200" b="0" i="0" kern="1200" dirty="0">
                <a:solidFill>
                  <a:schemeClr val="tx1"/>
                </a:solidFill>
                <a:effectLst/>
                <a:latin typeface="+mn-lt"/>
                <a:ea typeface="+mn-ea"/>
                <a:cs typeface="+mn-cs"/>
              </a:rPr>
              <a:t>partecipò a importanti dibattiti filosofici e teologici del XVII secolo</a:t>
            </a:r>
          </a:p>
          <a:p>
            <a:r>
              <a:rPr lang="it-IT" sz="1200" b="0" i="0" kern="1200" dirty="0">
                <a:solidFill>
                  <a:schemeClr val="tx1"/>
                </a:solidFill>
                <a:effectLst/>
                <a:latin typeface="+mn-lt"/>
                <a:ea typeface="+mn-ea"/>
                <a:cs typeface="+mn-cs"/>
              </a:rPr>
              <a:t>contribuì anche alla logica con la </a:t>
            </a:r>
            <a:r>
              <a:rPr lang="it-IT" sz="1200" b="1" i="0" kern="1200" dirty="0">
                <a:solidFill>
                  <a:schemeClr val="tx1"/>
                </a:solidFill>
                <a:effectLst/>
                <a:latin typeface="+mn-lt"/>
                <a:ea typeface="+mn-ea"/>
                <a:cs typeface="+mn-cs"/>
              </a:rPr>
              <a:t>Logica di Port-Royal</a:t>
            </a:r>
            <a:r>
              <a:rPr lang="it-IT" sz="1200" b="0" i="0" kern="1200" dirty="0">
                <a:solidFill>
                  <a:schemeClr val="tx1"/>
                </a:solidFill>
                <a:effectLst/>
                <a:latin typeface="+mn-lt"/>
                <a:ea typeface="+mn-ea"/>
                <a:cs typeface="+mn-cs"/>
              </a:rPr>
              <a:t>, un testo molto influente nella filosofia moderna.</a:t>
            </a:r>
          </a:p>
          <a:p>
            <a:r>
              <a:rPr lang="it-IT" sz="1200" b="1" i="0" kern="1200" dirty="0">
                <a:solidFill>
                  <a:schemeClr val="tx1"/>
                </a:solidFill>
                <a:effectLst/>
                <a:latin typeface="+mn-lt"/>
                <a:ea typeface="+mn-ea"/>
                <a:cs typeface="+mn-cs"/>
              </a:rPr>
              <a:t>🧾 In breve</a:t>
            </a:r>
          </a:p>
          <a:p>
            <a:r>
              <a:rPr lang="it-IT" sz="1200" b="0" i="0" kern="1200" dirty="0">
                <a:solidFill>
                  <a:schemeClr val="tx1"/>
                </a:solidFill>
                <a:effectLst/>
                <a:latin typeface="+mn-lt"/>
                <a:ea typeface="+mn-ea"/>
                <a:cs typeface="+mn-cs"/>
              </a:rPr>
              <a:t>Antoine Arnauld fu:</a:t>
            </a:r>
          </a:p>
          <a:p>
            <a:r>
              <a:rPr lang="it-IT" sz="1200" b="0" i="0" kern="1200" dirty="0">
                <a:solidFill>
                  <a:schemeClr val="tx1"/>
                </a:solidFill>
                <a:effectLst/>
                <a:latin typeface="+mn-lt"/>
                <a:ea typeface="+mn-ea"/>
                <a:cs typeface="+mn-cs"/>
              </a:rPr>
              <a:t>un </a:t>
            </a:r>
            <a:r>
              <a:rPr lang="it-IT" sz="1200" b="1" i="0" kern="1200" dirty="0">
                <a:solidFill>
                  <a:schemeClr val="tx1"/>
                </a:solidFill>
                <a:effectLst/>
                <a:latin typeface="+mn-lt"/>
                <a:ea typeface="+mn-ea"/>
                <a:cs typeface="+mn-cs"/>
              </a:rPr>
              <a:t>teologo giansenista francese</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protagonista delle </a:t>
            </a:r>
            <a:r>
              <a:rPr lang="it-IT" sz="1200" b="1" i="0" kern="1200" dirty="0">
                <a:solidFill>
                  <a:schemeClr val="tx1"/>
                </a:solidFill>
                <a:effectLst/>
                <a:latin typeface="+mn-lt"/>
                <a:ea typeface="+mn-ea"/>
                <a:cs typeface="+mn-cs"/>
              </a:rPr>
              <a:t>grandi controversie religiose del Seicento</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una figura chiave del circolo intellettuale di </a:t>
            </a:r>
            <a:r>
              <a:rPr lang="it-IT" sz="1200" b="1" i="0" kern="1200" dirty="0">
                <a:solidFill>
                  <a:schemeClr val="tx1"/>
                </a:solidFill>
                <a:effectLst/>
                <a:latin typeface="+mn-lt"/>
                <a:ea typeface="+mn-ea"/>
                <a:cs typeface="+mn-cs"/>
              </a:rPr>
              <a:t>Port-Royal</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Se vuoi, posso anche spiegarti </a:t>
            </a:r>
            <a:r>
              <a:rPr lang="it-IT" sz="1200" b="1" i="0" kern="1200" dirty="0">
                <a:solidFill>
                  <a:schemeClr val="tx1"/>
                </a:solidFill>
                <a:effectLst/>
                <a:latin typeface="+mn-lt"/>
                <a:ea typeface="+mn-ea"/>
                <a:cs typeface="+mn-cs"/>
              </a:rPr>
              <a:t>perché il giansenismo fu considerato pericoloso dalla Chiesa e dalla monarchia francese</a:t>
            </a:r>
            <a:r>
              <a:rPr lang="it-IT" sz="1200" b="0" i="0" kern="1200" dirty="0">
                <a:solidFill>
                  <a:schemeClr val="tx1"/>
                </a:solidFill>
                <a:effectLst/>
                <a:latin typeface="+mn-lt"/>
                <a:ea typeface="+mn-ea"/>
                <a:cs typeface="+mn-cs"/>
              </a:rPr>
              <a:t>. È una storia piena di politica, teologia e scontri durissimi. 📜⚔️</a:t>
            </a:r>
          </a:p>
          <a:p>
            <a:r>
              <a:rPr lang="it-IT" sz="1200" b="0" i="0" kern="1200" dirty="0">
                <a:solidFill>
                  <a:schemeClr val="tx1"/>
                </a:solidFill>
                <a:effectLst/>
                <a:latin typeface="+mn-lt"/>
                <a:ea typeface="+mn-ea"/>
                <a:cs typeface="+mn-cs"/>
              </a:rPr>
              <a:t>-------------------</a:t>
            </a:r>
            <a:br>
              <a:rPr lang="it-IT" sz="1200" b="0" i="0" kern="1200" dirty="0">
                <a:solidFill>
                  <a:schemeClr val="tx1"/>
                </a:solidFill>
                <a:effectLst/>
                <a:latin typeface="+mn-lt"/>
                <a:ea typeface="+mn-ea"/>
                <a:cs typeface="+mn-cs"/>
              </a:rPr>
            </a:br>
            <a:endParaRPr lang="it-IT" sz="1200" b="0" i="0" kern="1200" dirty="0">
              <a:solidFill>
                <a:schemeClr val="tx1"/>
              </a:solidFill>
              <a:effectLst/>
              <a:latin typeface="+mn-lt"/>
              <a:ea typeface="+mn-ea"/>
              <a:cs typeface="+mn-cs"/>
            </a:endParaRPr>
          </a:p>
          <a:p>
            <a:r>
              <a:rPr lang="it-IT" sz="1200" b="1" i="0" kern="1200" dirty="0">
                <a:solidFill>
                  <a:schemeClr val="tx1"/>
                </a:solidFill>
                <a:effectLst/>
                <a:latin typeface="+mn-lt"/>
                <a:ea typeface="+mn-ea"/>
                <a:cs typeface="+mn-cs"/>
              </a:rPr>
              <a:t>🧠 Profilo biografico di Blaise Pascal</a:t>
            </a:r>
          </a:p>
          <a:p>
            <a:r>
              <a:rPr lang="it-IT" sz="1200" b="1" i="0" kern="1200" dirty="0">
                <a:solidFill>
                  <a:schemeClr val="tx1"/>
                </a:solidFill>
                <a:effectLst/>
                <a:latin typeface="+mn-lt"/>
                <a:ea typeface="+mn-ea"/>
                <a:cs typeface="+mn-cs"/>
              </a:rPr>
              <a:t>Blaise Pascal</a:t>
            </a:r>
            <a:r>
              <a:rPr lang="it-IT" sz="1200" b="0" i="0" kern="1200" dirty="0">
                <a:solidFill>
                  <a:schemeClr val="tx1"/>
                </a:solidFill>
                <a:effectLst/>
                <a:latin typeface="+mn-lt"/>
                <a:ea typeface="+mn-ea"/>
                <a:cs typeface="+mn-cs"/>
              </a:rPr>
              <a:t> (1623–1662) fu uno dei più brillanti intellettuali del Seicento europeo: matematico, fisico, filosofo e scrittore religioso. La sua vita è una traiettoria affascinante che parte dal laboratorio scientifico e finisce in una profonda riflessione spirituale. Nel suo percorso ebbero un ruolo decisivo le sue </a:t>
            </a:r>
            <a:r>
              <a:rPr lang="it-IT" sz="1200" b="1" i="0" kern="1200" dirty="0">
                <a:solidFill>
                  <a:schemeClr val="tx1"/>
                </a:solidFill>
                <a:effectLst/>
                <a:latin typeface="+mn-lt"/>
                <a:ea typeface="+mn-ea"/>
                <a:cs typeface="+mn-cs"/>
              </a:rPr>
              <a:t>simpatie per il giansenismo</a:t>
            </a:r>
            <a:r>
              <a:rPr lang="it-IT" sz="1200" b="0" i="0" kern="1200" dirty="0">
                <a:solidFill>
                  <a:schemeClr val="tx1"/>
                </a:solidFill>
                <a:effectLst/>
                <a:latin typeface="+mn-lt"/>
                <a:ea typeface="+mn-ea"/>
                <a:cs typeface="+mn-cs"/>
              </a:rPr>
              <a:t>, movimento religioso rigorista che segnò gli ultimi anni della sua vita.</a:t>
            </a:r>
          </a:p>
          <a:p>
            <a:br>
              <a:rPr lang="it-IT" dirty="0"/>
            </a:br>
            <a:endParaRPr lang="it-IT" dirty="0"/>
          </a:p>
          <a:p>
            <a:r>
              <a:rPr lang="it-IT" sz="1200" b="1" i="0" kern="1200" dirty="0">
                <a:solidFill>
                  <a:schemeClr val="tx1"/>
                </a:solidFill>
                <a:effectLst/>
                <a:latin typeface="+mn-lt"/>
                <a:ea typeface="+mn-ea"/>
                <a:cs typeface="+mn-cs"/>
              </a:rPr>
              <a:t>Origini e formazione</a:t>
            </a:r>
          </a:p>
          <a:p>
            <a:r>
              <a:rPr lang="it-IT" sz="1200" b="0" i="0" kern="1200" dirty="0">
                <a:solidFill>
                  <a:schemeClr val="tx1"/>
                </a:solidFill>
                <a:effectLst/>
                <a:latin typeface="+mn-lt"/>
                <a:ea typeface="+mn-ea"/>
                <a:cs typeface="+mn-cs"/>
              </a:rPr>
              <a:t>Pascal nacque a </a:t>
            </a:r>
            <a:r>
              <a:rPr lang="it-IT" sz="1200" b="1" i="0" kern="1200" dirty="0">
                <a:solidFill>
                  <a:schemeClr val="tx1"/>
                </a:solidFill>
                <a:effectLst/>
                <a:latin typeface="+mn-lt"/>
                <a:ea typeface="+mn-ea"/>
                <a:cs typeface="+mn-cs"/>
              </a:rPr>
              <a:t>Clermont-Ferrand</a:t>
            </a:r>
            <a:r>
              <a:rPr lang="it-IT" sz="1200" b="0" i="0" kern="1200" dirty="0">
                <a:solidFill>
                  <a:schemeClr val="tx1"/>
                </a:solidFill>
                <a:effectLst/>
                <a:latin typeface="+mn-lt"/>
                <a:ea typeface="+mn-ea"/>
                <a:cs typeface="+mn-cs"/>
              </a:rPr>
              <a:t> in una famiglia colta. Suo padre, </a:t>
            </a:r>
            <a:r>
              <a:rPr lang="it-IT" sz="1200" b="1" i="0" kern="1200" dirty="0">
                <a:solidFill>
                  <a:schemeClr val="tx1"/>
                </a:solidFill>
                <a:effectLst/>
                <a:latin typeface="+mn-lt"/>
                <a:ea typeface="+mn-ea"/>
                <a:cs typeface="+mn-cs"/>
              </a:rPr>
              <a:t>Étienne Pascal</a:t>
            </a:r>
            <a:r>
              <a:rPr lang="it-IT" sz="1200" b="0" i="0" kern="1200" dirty="0">
                <a:solidFill>
                  <a:schemeClr val="tx1"/>
                </a:solidFill>
                <a:effectLst/>
                <a:latin typeface="+mn-lt"/>
                <a:ea typeface="+mn-ea"/>
                <a:cs typeface="+mn-cs"/>
              </a:rPr>
              <a:t>, magistrato e studioso, gli diede un’educazione scientifica molto intensa.</a:t>
            </a:r>
          </a:p>
          <a:p>
            <a:r>
              <a:rPr lang="it-IT" sz="1200" b="0" i="0" kern="1200" dirty="0">
                <a:solidFill>
                  <a:schemeClr val="tx1"/>
                </a:solidFill>
                <a:effectLst/>
                <a:latin typeface="+mn-lt"/>
                <a:ea typeface="+mn-ea"/>
                <a:cs typeface="+mn-cs"/>
              </a:rPr>
              <a:t>Fin da giovanissimo Pascal mostrò un talento straordinario:</a:t>
            </a:r>
          </a:p>
          <a:p>
            <a:r>
              <a:rPr lang="it-IT" sz="1200" b="0" i="0" kern="1200" dirty="0">
                <a:solidFill>
                  <a:schemeClr val="tx1"/>
                </a:solidFill>
                <a:effectLst/>
                <a:latin typeface="+mn-lt"/>
                <a:ea typeface="+mn-ea"/>
                <a:cs typeface="+mn-cs"/>
              </a:rPr>
              <a:t>a </a:t>
            </a:r>
            <a:r>
              <a:rPr lang="it-IT" sz="1200" b="1" i="0" kern="1200" dirty="0">
                <a:solidFill>
                  <a:schemeClr val="tx1"/>
                </a:solidFill>
                <a:effectLst/>
                <a:latin typeface="+mn-lt"/>
                <a:ea typeface="+mn-ea"/>
                <a:cs typeface="+mn-cs"/>
              </a:rPr>
              <a:t>16 anni</a:t>
            </a:r>
            <a:r>
              <a:rPr lang="it-IT" sz="1200" b="0" i="0" kern="1200" dirty="0">
                <a:solidFill>
                  <a:schemeClr val="tx1"/>
                </a:solidFill>
                <a:effectLst/>
                <a:latin typeface="+mn-lt"/>
                <a:ea typeface="+mn-ea"/>
                <a:cs typeface="+mn-cs"/>
              </a:rPr>
              <a:t> scrisse un importante trattato di geometria sulle coniche</a:t>
            </a:r>
          </a:p>
          <a:p>
            <a:r>
              <a:rPr lang="it-IT" sz="1200" b="0" i="0" kern="1200" dirty="0">
                <a:solidFill>
                  <a:schemeClr val="tx1"/>
                </a:solidFill>
                <a:effectLst/>
                <a:latin typeface="+mn-lt"/>
                <a:ea typeface="+mn-ea"/>
                <a:cs typeface="+mn-cs"/>
              </a:rPr>
              <a:t>inventò una delle prime </a:t>
            </a:r>
            <a:r>
              <a:rPr lang="it-IT" sz="1200" b="1" i="0" kern="1200" dirty="0">
                <a:solidFill>
                  <a:schemeClr val="tx1"/>
                </a:solidFill>
                <a:effectLst/>
                <a:latin typeface="+mn-lt"/>
                <a:ea typeface="+mn-ea"/>
                <a:cs typeface="+mn-cs"/>
              </a:rPr>
              <a:t>macchine calcolatrici meccaniche</a:t>
            </a:r>
            <a:r>
              <a:rPr lang="it-IT" sz="1200" b="0" i="0" kern="1200" dirty="0">
                <a:solidFill>
                  <a:schemeClr val="tx1"/>
                </a:solidFill>
                <a:effectLst/>
                <a:latin typeface="+mn-lt"/>
                <a:ea typeface="+mn-ea"/>
                <a:cs typeface="+mn-cs"/>
              </a:rPr>
              <a:t> (la Pascalina)</a:t>
            </a:r>
          </a:p>
          <a:p>
            <a:r>
              <a:rPr lang="it-IT" sz="1200" b="0" i="0" kern="1200" dirty="0">
                <a:solidFill>
                  <a:schemeClr val="tx1"/>
                </a:solidFill>
                <a:effectLst/>
                <a:latin typeface="+mn-lt"/>
                <a:ea typeface="+mn-ea"/>
                <a:cs typeface="+mn-cs"/>
              </a:rPr>
              <a:t>condusse esperimenti fondamentali sulla </a:t>
            </a:r>
            <a:r>
              <a:rPr lang="it-IT" sz="1200" b="1" i="0" kern="1200" dirty="0">
                <a:solidFill>
                  <a:schemeClr val="tx1"/>
                </a:solidFill>
                <a:effectLst/>
                <a:latin typeface="+mn-lt"/>
                <a:ea typeface="+mn-ea"/>
                <a:cs typeface="+mn-cs"/>
              </a:rPr>
              <a:t>pressione atmosferica</a:t>
            </a:r>
            <a:r>
              <a:rPr lang="it-IT" sz="1200" b="0" i="0" kern="1200" dirty="0">
                <a:solidFill>
                  <a:schemeClr val="tx1"/>
                </a:solidFill>
                <a:effectLst/>
                <a:latin typeface="+mn-lt"/>
                <a:ea typeface="+mn-ea"/>
                <a:cs typeface="+mn-cs"/>
              </a:rPr>
              <a:t> e sul vuoto</a:t>
            </a:r>
          </a:p>
          <a:p>
            <a:r>
              <a:rPr lang="it-IT" sz="1200" b="0" i="0" kern="1200" dirty="0">
                <a:solidFill>
                  <a:schemeClr val="tx1"/>
                </a:solidFill>
                <a:effectLst/>
                <a:latin typeface="+mn-lt"/>
                <a:ea typeface="+mn-ea"/>
                <a:cs typeface="+mn-cs"/>
              </a:rPr>
              <a:t>contribuì alla nascita della </a:t>
            </a:r>
            <a:r>
              <a:rPr lang="it-IT" sz="1200" b="1" i="0" kern="1200" dirty="0">
                <a:solidFill>
                  <a:schemeClr val="tx1"/>
                </a:solidFill>
                <a:effectLst/>
                <a:latin typeface="+mn-lt"/>
                <a:ea typeface="+mn-ea"/>
                <a:cs typeface="+mn-cs"/>
              </a:rPr>
              <a:t>teoria della probabilità</a:t>
            </a:r>
            <a:r>
              <a:rPr lang="it-IT" sz="1200" b="0" i="0" kern="1200" dirty="0">
                <a:solidFill>
                  <a:schemeClr val="tx1"/>
                </a:solidFill>
                <a:effectLst/>
                <a:latin typeface="+mn-lt"/>
                <a:ea typeface="+mn-ea"/>
                <a:cs typeface="+mn-cs"/>
              </a:rPr>
              <a:t> insieme a </a:t>
            </a:r>
            <a:r>
              <a:rPr lang="it-IT" sz="1200" b="1" i="0" kern="1200" dirty="0">
                <a:solidFill>
                  <a:schemeClr val="tx1"/>
                </a:solidFill>
                <a:effectLst/>
                <a:latin typeface="+mn-lt"/>
                <a:ea typeface="+mn-ea"/>
                <a:cs typeface="+mn-cs"/>
              </a:rPr>
              <a:t>Pierre de Fermat</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In questa fase Pascal era soprattutto uno </a:t>
            </a:r>
            <a:r>
              <a:rPr lang="it-IT" sz="1200" b="1" i="0" kern="1200" dirty="0">
                <a:solidFill>
                  <a:schemeClr val="tx1"/>
                </a:solidFill>
                <a:effectLst/>
                <a:latin typeface="+mn-lt"/>
                <a:ea typeface="+mn-ea"/>
                <a:cs typeface="+mn-cs"/>
              </a:rPr>
              <a:t>scienziato e matematico</a:t>
            </a:r>
            <a:r>
              <a:rPr lang="it-IT" sz="1200" b="0" i="0" kern="1200" dirty="0">
                <a:solidFill>
                  <a:schemeClr val="tx1"/>
                </a:solidFill>
                <a:effectLst/>
                <a:latin typeface="+mn-lt"/>
                <a:ea typeface="+mn-ea"/>
                <a:cs typeface="+mn-cs"/>
              </a:rPr>
              <a:t> immerso nell’ambiente intellettuale francese.</a:t>
            </a:r>
          </a:p>
          <a:p>
            <a:br>
              <a:rPr lang="it-IT" dirty="0"/>
            </a:br>
            <a:endParaRPr lang="it-IT" dirty="0"/>
          </a:p>
          <a:p>
            <a:r>
              <a:rPr lang="it-IT" sz="1200" b="1" i="0" kern="1200" dirty="0">
                <a:solidFill>
                  <a:schemeClr val="tx1"/>
                </a:solidFill>
                <a:effectLst/>
                <a:latin typeface="+mn-lt"/>
                <a:ea typeface="+mn-ea"/>
                <a:cs typeface="+mn-cs"/>
              </a:rPr>
              <a:t>L’incontro con il giansenismo</a:t>
            </a:r>
          </a:p>
          <a:p>
            <a:r>
              <a:rPr lang="it-IT" sz="1200" b="0" i="0" kern="1200" dirty="0">
                <a:solidFill>
                  <a:schemeClr val="tx1"/>
                </a:solidFill>
                <a:effectLst/>
                <a:latin typeface="+mn-lt"/>
                <a:ea typeface="+mn-ea"/>
                <a:cs typeface="+mn-cs"/>
              </a:rPr>
              <a:t>Il contatto con il </a:t>
            </a:r>
            <a:r>
              <a:rPr lang="it-IT" sz="1200" b="1" i="0" kern="1200" dirty="0">
                <a:solidFill>
                  <a:schemeClr val="tx1"/>
                </a:solidFill>
                <a:effectLst/>
                <a:latin typeface="+mn-lt"/>
                <a:ea typeface="+mn-ea"/>
                <a:cs typeface="+mn-cs"/>
              </a:rPr>
              <a:t>Giansenismo</a:t>
            </a:r>
            <a:r>
              <a:rPr lang="it-IT" sz="1200" b="0" i="0" kern="1200" dirty="0">
                <a:solidFill>
                  <a:schemeClr val="tx1"/>
                </a:solidFill>
                <a:effectLst/>
                <a:latin typeface="+mn-lt"/>
                <a:ea typeface="+mn-ea"/>
                <a:cs typeface="+mn-cs"/>
              </a:rPr>
              <a:t> avvenne negli anni Quaranta del Seicento.</a:t>
            </a:r>
          </a:p>
          <a:p>
            <a:r>
              <a:rPr lang="it-IT" sz="1200" b="0" i="0" kern="1200" dirty="0">
                <a:solidFill>
                  <a:schemeClr val="tx1"/>
                </a:solidFill>
                <a:effectLst/>
                <a:latin typeface="+mn-lt"/>
                <a:ea typeface="+mn-ea"/>
                <a:cs typeface="+mn-cs"/>
              </a:rPr>
              <a:t>La famiglia Pascal entrò in relazione con il circolo spirituale dell’abbazia di </a:t>
            </a:r>
            <a:r>
              <a:rPr lang="it-IT" sz="1200" b="1" i="0" kern="1200" dirty="0">
                <a:solidFill>
                  <a:schemeClr val="tx1"/>
                </a:solidFill>
                <a:effectLst/>
                <a:latin typeface="+mn-lt"/>
                <a:ea typeface="+mn-ea"/>
                <a:cs typeface="+mn-cs"/>
              </a:rPr>
              <a:t>Abbazia di Port-Royal</a:t>
            </a:r>
            <a:r>
              <a:rPr lang="it-IT" sz="1200" b="0" i="0" kern="1200" dirty="0">
                <a:solidFill>
                  <a:schemeClr val="tx1"/>
                </a:solidFill>
                <a:effectLst/>
                <a:latin typeface="+mn-lt"/>
                <a:ea typeface="+mn-ea"/>
                <a:cs typeface="+mn-cs"/>
              </a:rPr>
              <a:t>, centro del giansenismo francese, dove insegnavano teologi come </a:t>
            </a:r>
            <a:r>
              <a:rPr lang="it-IT" sz="1200" b="1" i="0" kern="1200" dirty="0">
                <a:solidFill>
                  <a:schemeClr val="tx1"/>
                </a:solidFill>
                <a:effectLst/>
                <a:latin typeface="+mn-lt"/>
                <a:ea typeface="+mn-ea"/>
                <a:cs typeface="+mn-cs"/>
              </a:rPr>
              <a:t>Antoine Arnauld</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Il giansenismo, ispirato alle idee del vescovo </a:t>
            </a:r>
            <a:r>
              <a:rPr lang="it-IT" sz="1200" b="1" i="0" kern="1200" dirty="0">
                <a:solidFill>
                  <a:schemeClr val="tx1"/>
                </a:solidFill>
                <a:effectLst/>
                <a:latin typeface="+mn-lt"/>
                <a:ea typeface="+mn-ea"/>
                <a:cs typeface="+mn-cs"/>
              </a:rPr>
              <a:t>Cornelius Jansen</a:t>
            </a:r>
            <a:r>
              <a:rPr lang="it-IT" sz="1200" b="0" i="0" kern="1200" dirty="0">
                <a:solidFill>
                  <a:schemeClr val="tx1"/>
                </a:solidFill>
                <a:effectLst/>
                <a:latin typeface="+mn-lt"/>
                <a:ea typeface="+mn-ea"/>
                <a:cs typeface="+mn-cs"/>
              </a:rPr>
              <a:t>, insisteva su:</a:t>
            </a:r>
          </a:p>
          <a:p>
            <a:r>
              <a:rPr lang="it-IT" sz="1200" b="0" i="0" kern="1200" dirty="0">
                <a:solidFill>
                  <a:schemeClr val="tx1"/>
                </a:solidFill>
                <a:effectLst/>
                <a:latin typeface="+mn-lt"/>
                <a:ea typeface="+mn-ea"/>
                <a:cs typeface="+mn-cs"/>
              </a:rPr>
              <a:t>la centralità della </a:t>
            </a:r>
            <a:r>
              <a:rPr lang="it-IT" sz="1200" b="1" i="0" kern="1200" dirty="0">
                <a:solidFill>
                  <a:schemeClr val="tx1"/>
                </a:solidFill>
                <a:effectLst/>
                <a:latin typeface="+mn-lt"/>
                <a:ea typeface="+mn-ea"/>
                <a:cs typeface="+mn-cs"/>
              </a:rPr>
              <a:t>grazia divina</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la debolezza radicale dell’uomo dopo il peccato originale</a:t>
            </a:r>
          </a:p>
          <a:p>
            <a:r>
              <a:rPr lang="it-IT" sz="1200" b="0" i="0" kern="1200" dirty="0">
                <a:solidFill>
                  <a:schemeClr val="tx1"/>
                </a:solidFill>
                <a:effectLst/>
                <a:latin typeface="+mn-lt"/>
                <a:ea typeface="+mn-ea"/>
                <a:cs typeface="+mn-cs"/>
              </a:rPr>
              <a:t>una morale cristiana molto rigorosa.</a:t>
            </a:r>
          </a:p>
          <a:p>
            <a:r>
              <a:rPr lang="it-IT" sz="1200" b="0" i="0" kern="1200" dirty="0">
                <a:solidFill>
                  <a:schemeClr val="tx1"/>
                </a:solidFill>
                <a:effectLst/>
                <a:latin typeface="+mn-lt"/>
                <a:ea typeface="+mn-ea"/>
                <a:cs typeface="+mn-cs"/>
              </a:rPr>
              <a:t>Pascal ne rimase profondamente influenzato, anche se non divenne mai formalmente un teologo del movimento.</a:t>
            </a:r>
          </a:p>
          <a:p>
            <a:br>
              <a:rPr lang="it-IT" dirty="0"/>
            </a:br>
            <a:endParaRPr lang="it-IT" dirty="0"/>
          </a:p>
          <a:p>
            <a:r>
              <a:rPr lang="it-IT" sz="1200" b="1" i="0" kern="1200" dirty="0">
                <a:solidFill>
                  <a:schemeClr val="tx1"/>
                </a:solidFill>
                <a:effectLst/>
                <a:latin typeface="+mn-lt"/>
                <a:ea typeface="+mn-ea"/>
                <a:cs typeface="+mn-cs"/>
              </a:rPr>
              <a:t>La “notte di fuoco” e la conversione</a:t>
            </a:r>
          </a:p>
          <a:p>
            <a:r>
              <a:rPr lang="it-IT" sz="1200" b="0" i="0" kern="1200" dirty="0">
                <a:solidFill>
                  <a:schemeClr val="tx1"/>
                </a:solidFill>
                <a:effectLst/>
                <a:latin typeface="+mn-lt"/>
                <a:ea typeface="+mn-ea"/>
                <a:cs typeface="+mn-cs"/>
              </a:rPr>
              <a:t>Nel </a:t>
            </a:r>
            <a:r>
              <a:rPr lang="it-IT" sz="1200" b="1" i="0" kern="1200" dirty="0">
                <a:solidFill>
                  <a:schemeClr val="tx1"/>
                </a:solidFill>
                <a:effectLst/>
                <a:latin typeface="+mn-lt"/>
                <a:ea typeface="+mn-ea"/>
                <a:cs typeface="+mn-cs"/>
              </a:rPr>
              <a:t>1654</a:t>
            </a:r>
            <a:r>
              <a:rPr lang="it-IT" sz="1200" b="0" i="0" kern="1200" dirty="0">
                <a:solidFill>
                  <a:schemeClr val="tx1"/>
                </a:solidFill>
                <a:effectLst/>
                <a:latin typeface="+mn-lt"/>
                <a:ea typeface="+mn-ea"/>
                <a:cs typeface="+mn-cs"/>
              </a:rPr>
              <a:t> Pascal visse una profonda esperienza mistica, spesso chiamata la </a:t>
            </a:r>
            <a:r>
              <a:rPr lang="it-IT" sz="1200" b="1" i="0" kern="1200" dirty="0">
                <a:solidFill>
                  <a:schemeClr val="tx1"/>
                </a:solidFill>
                <a:effectLst/>
                <a:latin typeface="+mn-lt"/>
                <a:ea typeface="+mn-ea"/>
                <a:cs typeface="+mn-cs"/>
              </a:rPr>
              <a:t>“notte di fuoco”</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Durante questa esperienza religiosa scrisse un breve testo noto come </a:t>
            </a:r>
            <a:r>
              <a:rPr lang="it-IT" sz="1200" b="1" i="0" kern="1200" dirty="0">
                <a:solidFill>
                  <a:schemeClr val="tx1"/>
                </a:solidFill>
                <a:effectLst/>
                <a:latin typeface="+mn-lt"/>
                <a:ea typeface="+mn-ea"/>
                <a:cs typeface="+mn-cs"/>
              </a:rPr>
              <a:t>Memorial of Blaise Pascal</a:t>
            </a:r>
            <a:r>
              <a:rPr lang="it-IT" sz="1200" b="0" i="0" kern="1200" dirty="0">
                <a:solidFill>
                  <a:schemeClr val="tx1"/>
                </a:solidFill>
                <a:effectLst/>
                <a:latin typeface="+mn-lt"/>
                <a:ea typeface="+mn-ea"/>
                <a:cs typeface="+mn-cs"/>
              </a:rPr>
              <a:t>, che cucì all’interno del suo cappotto e portò sempre con sé. In esso affermava una fede intensa nel “Dio di Abramo, di Isacco e di Giacobbe”, distinto dal Dio dei filosofi.</a:t>
            </a:r>
          </a:p>
          <a:p>
            <a:r>
              <a:rPr lang="it-IT" sz="1200" b="0" i="0" kern="1200" dirty="0">
                <a:solidFill>
                  <a:schemeClr val="tx1"/>
                </a:solidFill>
                <a:effectLst/>
                <a:latin typeface="+mn-lt"/>
                <a:ea typeface="+mn-ea"/>
                <a:cs typeface="+mn-cs"/>
              </a:rPr>
              <a:t>Da quel momento Pascal:</a:t>
            </a:r>
          </a:p>
          <a:p>
            <a:r>
              <a:rPr lang="it-IT" sz="1200" b="0" i="0" kern="1200" dirty="0">
                <a:solidFill>
                  <a:schemeClr val="tx1"/>
                </a:solidFill>
                <a:effectLst/>
                <a:latin typeface="+mn-lt"/>
                <a:ea typeface="+mn-ea"/>
                <a:cs typeface="+mn-cs"/>
              </a:rPr>
              <a:t>si distaccò in parte dalla vita mondana</a:t>
            </a:r>
          </a:p>
          <a:p>
            <a:r>
              <a:rPr lang="it-IT" sz="1200" b="0" i="0" kern="1200" dirty="0">
                <a:solidFill>
                  <a:schemeClr val="tx1"/>
                </a:solidFill>
                <a:effectLst/>
                <a:latin typeface="+mn-lt"/>
                <a:ea typeface="+mn-ea"/>
                <a:cs typeface="+mn-cs"/>
              </a:rPr>
              <a:t>si avvicinò molto al circolo di </a:t>
            </a:r>
            <a:r>
              <a:rPr lang="it-IT" sz="1200" b="1" i="0" kern="1200" dirty="0">
                <a:solidFill>
                  <a:schemeClr val="tx1"/>
                </a:solidFill>
                <a:effectLst/>
                <a:latin typeface="+mn-lt"/>
                <a:ea typeface="+mn-ea"/>
                <a:cs typeface="+mn-cs"/>
              </a:rPr>
              <a:t>Port-Royal</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dedicò gran parte delle sue energie alla riflessione religiosa.</a:t>
            </a:r>
          </a:p>
          <a:p>
            <a:br>
              <a:rPr lang="it-IT" dirty="0"/>
            </a:br>
            <a:endParaRPr lang="it-IT" dirty="0"/>
          </a:p>
          <a:p>
            <a:r>
              <a:rPr lang="it-IT" sz="1200" b="1" i="0" kern="1200" dirty="0">
                <a:solidFill>
                  <a:schemeClr val="tx1"/>
                </a:solidFill>
                <a:effectLst/>
                <a:latin typeface="+mn-lt"/>
                <a:ea typeface="+mn-ea"/>
                <a:cs typeface="+mn-cs"/>
              </a:rPr>
              <a:t>Difesa dei giansenisti: le </a:t>
            </a:r>
            <a:r>
              <a:rPr lang="it-IT" sz="1200" b="1" i="1" kern="1200" dirty="0">
                <a:solidFill>
                  <a:schemeClr val="tx1"/>
                </a:solidFill>
                <a:effectLst/>
                <a:latin typeface="+mn-lt"/>
                <a:ea typeface="+mn-ea"/>
                <a:cs typeface="+mn-cs"/>
              </a:rPr>
              <a:t>Lettere provinciali</a:t>
            </a:r>
            <a:endParaRPr lang="it-IT" sz="1200" b="1"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Il momento più famoso del suo impegno avvenne tra </a:t>
            </a:r>
            <a:r>
              <a:rPr lang="it-IT" sz="1200" b="1" i="0" kern="1200" dirty="0">
                <a:solidFill>
                  <a:schemeClr val="tx1"/>
                </a:solidFill>
                <a:effectLst/>
                <a:latin typeface="+mn-lt"/>
                <a:ea typeface="+mn-ea"/>
                <a:cs typeface="+mn-cs"/>
              </a:rPr>
              <a:t>1656 e 1657</a:t>
            </a:r>
            <a:r>
              <a:rPr lang="it-IT" sz="1200" b="0" i="0" kern="1200" dirty="0">
                <a:solidFill>
                  <a:schemeClr val="tx1"/>
                </a:solidFill>
                <a:effectLst/>
                <a:latin typeface="+mn-lt"/>
                <a:ea typeface="+mn-ea"/>
                <a:cs typeface="+mn-cs"/>
              </a:rPr>
              <a:t>, quando pubblicò le </a:t>
            </a:r>
            <a:r>
              <a:rPr lang="it-IT" sz="1200" b="1" i="0" kern="1200" dirty="0">
                <a:solidFill>
                  <a:schemeClr val="tx1"/>
                </a:solidFill>
                <a:effectLst/>
                <a:latin typeface="+mn-lt"/>
                <a:ea typeface="+mn-ea"/>
                <a:cs typeface="+mn-cs"/>
              </a:rPr>
              <a:t>Lettere provinciali</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Queste lettere erano una brillante opera polemica scritta per difendere </a:t>
            </a:r>
            <a:r>
              <a:rPr lang="it-IT" sz="1200" b="1" i="0" kern="1200" dirty="0">
                <a:solidFill>
                  <a:schemeClr val="tx1"/>
                </a:solidFill>
                <a:effectLst/>
                <a:latin typeface="+mn-lt"/>
                <a:ea typeface="+mn-ea"/>
                <a:cs typeface="+mn-cs"/>
              </a:rPr>
              <a:t>Antoine Arnauld</a:t>
            </a:r>
            <a:r>
              <a:rPr lang="it-IT" sz="1200" b="0" i="0" kern="1200" dirty="0">
                <a:solidFill>
                  <a:schemeClr val="tx1"/>
                </a:solidFill>
                <a:effectLst/>
                <a:latin typeface="+mn-lt"/>
                <a:ea typeface="+mn-ea"/>
                <a:cs typeface="+mn-cs"/>
              </a:rPr>
              <a:t> e i giansenisti attaccati dalla </a:t>
            </a:r>
            <a:r>
              <a:rPr lang="it-IT" sz="1200" b="1" i="0" kern="1200" dirty="0">
                <a:solidFill>
                  <a:schemeClr val="tx1"/>
                </a:solidFill>
                <a:effectLst/>
                <a:latin typeface="+mn-lt"/>
                <a:ea typeface="+mn-ea"/>
                <a:cs typeface="+mn-cs"/>
              </a:rPr>
              <a:t>Compagnia di Gesù</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Caratteristiche delle </a:t>
            </a:r>
            <a:r>
              <a:rPr lang="it-IT" sz="1200" b="0" i="1" kern="1200" dirty="0">
                <a:solidFill>
                  <a:schemeClr val="tx1"/>
                </a:solidFill>
                <a:effectLst/>
                <a:latin typeface="+mn-lt"/>
                <a:ea typeface="+mn-ea"/>
                <a:cs typeface="+mn-cs"/>
              </a:rPr>
              <a:t>Lettere provinciali</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ironia e stile letterario straordinario</a:t>
            </a:r>
          </a:p>
          <a:p>
            <a:r>
              <a:rPr lang="it-IT" sz="1200" b="0" i="0" kern="1200" dirty="0">
                <a:solidFill>
                  <a:schemeClr val="tx1"/>
                </a:solidFill>
                <a:effectLst/>
                <a:latin typeface="+mn-lt"/>
                <a:ea typeface="+mn-ea"/>
                <a:cs typeface="+mn-cs"/>
              </a:rPr>
              <a:t>critica alla </a:t>
            </a:r>
            <a:r>
              <a:rPr lang="it-IT" sz="1200" b="1" i="0" kern="1200" dirty="0">
                <a:solidFill>
                  <a:schemeClr val="tx1"/>
                </a:solidFill>
                <a:effectLst/>
                <a:latin typeface="+mn-lt"/>
                <a:ea typeface="+mn-ea"/>
                <a:cs typeface="+mn-cs"/>
              </a:rPr>
              <a:t>casistica morale</a:t>
            </a:r>
            <a:r>
              <a:rPr lang="it-IT" sz="1200" b="0" i="0" kern="1200" dirty="0">
                <a:solidFill>
                  <a:schemeClr val="tx1"/>
                </a:solidFill>
                <a:effectLst/>
                <a:latin typeface="+mn-lt"/>
                <a:ea typeface="+mn-ea"/>
                <a:cs typeface="+mn-cs"/>
              </a:rPr>
              <a:t> dei gesuiti</a:t>
            </a:r>
          </a:p>
          <a:p>
            <a:r>
              <a:rPr lang="it-IT" sz="1200" b="0" i="0" kern="1200" dirty="0">
                <a:solidFill>
                  <a:schemeClr val="tx1"/>
                </a:solidFill>
                <a:effectLst/>
                <a:latin typeface="+mn-lt"/>
                <a:ea typeface="+mn-ea"/>
                <a:cs typeface="+mn-cs"/>
              </a:rPr>
              <a:t>difesa della severità morale giansenista.</a:t>
            </a:r>
          </a:p>
          <a:p>
            <a:r>
              <a:rPr lang="it-IT" sz="1200" b="0" i="0" kern="1200" dirty="0">
                <a:solidFill>
                  <a:schemeClr val="tx1"/>
                </a:solidFill>
                <a:effectLst/>
                <a:latin typeface="+mn-lt"/>
                <a:ea typeface="+mn-ea"/>
                <a:cs typeface="+mn-cs"/>
              </a:rPr>
              <a:t>L’opera ebbe enorme successo e diventò uno dei capolavori della prosa francese, ma attirò anche la condanna delle autorità ecclesiastiche.</a:t>
            </a:r>
          </a:p>
          <a:p>
            <a:br>
              <a:rPr lang="it-IT" dirty="0"/>
            </a:br>
            <a:endParaRPr lang="it-IT" dirty="0"/>
          </a:p>
          <a:p>
            <a:r>
              <a:rPr lang="it-IT" sz="1200" b="1" i="0" kern="1200" dirty="0">
                <a:solidFill>
                  <a:schemeClr val="tx1"/>
                </a:solidFill>
                <a:effectLst/>
                <a:latin typeface="+mn-lt"/>
                <a:ea typeface="+mn-ea"/>
                <a:cs typeface="+mn-cs"/>
              </a:rPr>
              <a:t>L’ultima opera: i </a:t>
            </a:r>
            <a:r>
              <a:rPr lang="it-IT" sz="1200" b="1" i="1" kern="1200" dirty="0">
                <a:solidFill>
                  <a:schemeClr val="tx1"/>
                </a:solidFill>
                <a:effectLst/>
                <a:latin typeface="+mn-lt"/>
                <a:ea typeface="+mn-ea"/>
                <a:cs typeface="+mn-cs"/>
              </a:rPr>
              <a:t>Pensieri</a:t>
            </a:r>
            <a:endParaRPr lang="it-IT" sz="1200" b="1"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Negli ultimi anni Pascal lavorò a un grande progetto di apologetica cristiana rimasto incompiuto. I frammenti furono pubblicati dopo la sua morte con il titolo </a:t>
            </a:r>
            <a:r>
              <a:rPr lang="it-IT" sz="1200" b="1" i="0" kern="1200" dirty="0">
                <a:solidFill>
                  <a:schemeClr val="tx1"/>
                </a:solidFill>
                <a:effectLst/>
                <a:latin typeface="+mn-lt"/>
                <a:ea typeface="+mn-ea"/>
                <a:cs typeface="+mn-cs"/>
              </a:rPr>
              <a:t>Pensées</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Qui emergono alcuni temi centrali:</a:t>
            </a:r>
          </a:p>
          <a:p>
            <a:r>
              <a:rPr lang="it-IT" sz="1200" b="0" i="0" kern="1200" dirty="0">
                <a:solidFill>
                  <a:schemeClr val="tx1"/>
                </a:solidFill>
                <a:effectLst/>
                <a:latin typeface="+mn-lt"/>
                <a:ea typeface="+mn-ea"/>
                <a:cs typeface="+mn-cs"/>
              </a:rPr>
              <a:t>la </a:t>
            </a:r>
            <a:r>
              <a:rPr lang="it-IT" sz="1200" b="1" i="0" kern="1200" dirty="0">
                <a:solidFill>
                  <a:schemeClr val="tx1"/>
                </a:solidFill>
                <a:effectLst/>
                <a:latin typeface="+mn-lt"/>
                <a:ea typeface="+mn-ea"/>
                <a:cs typeface="+mn-cs"/>
              </a:rPr>
              <a:t>miseria e grandezza dell’uomo</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il bisogno della grazia divina</a:t>
            </a:r>
          </a:p>
          <a:p>
            <a:r>
              <a:rPr lang="it-IT" sz="1200" b="0" i="0" kern="1200" dirty="0">
                <a:solidFill>
                  <a:schemeClr val="tx1"/>
                </a:solidFill>
                <a:effectLst/>
                <a:latin typeface="+mn-lt"/>
                <a:ea typeface="+mn-ea"/>
                <a:cs typeface="+mn-cs"/>
              </a:rPr>
              <a:t>la famosa </a:t>
            </a:r>
            <a:r>
              <a:rPr lang="it-IT" sz="1200" b="1" i="0" kern="1200" dirty="0">
                <a:solidFill>
                  <a:schemeClr val="tx1"/>
                </a:solidFill>
                <a:effectLst/>
                <a:latin typeface="+mn-lt"/>
                <a:ea typeface="+mn-ea"/>
                <a:cs typeface="+mn-cs"/>
              </a:rPr>
              <a:t>“scommessa di Pascal”</a:t>
            </a:r>
            <a:r>
              <a:rPr lang="it-IT" sz="1200" b="0" i="0" kern="1200" dirty="0">
                <a:solidFill>
                  <a:schemeClr val="tx1"/>
                </a:solidFill>
                <a:effectLst/>
                <a:latin typeface="+mn-lt"/>
                <a:ea typeface="+mn-ea"/>
                <a:cs typeface="+mn-cs"/>
              </a:rPr>
              <a:t> sull’esistenza di Dio.</a:t>
            </a:r>
          </a:p>
          <a:p>
            <a:r>
              <a:rPr lang="it-IT" sz="1200" b="0" i="0" kern="1200" dirty="0">
                <a:solidFill>
                  <a:schemeClr val="tx1"/>
                </a:solidFill>
                <a:effectLst/>
                <a:latin typeface="+mn-lt"/>
                <a:ea typeface="+mn-ea"/>
                <a:cs typeface="+mn-cs"/>
              </a:rPr>
              <a:t>Molti di questi temi riflettono la sensibilità religiosa vicina al giansenismo.</a:t>
            </a:r>
          </a:p>
          <a:p>
            <a:br>
              <a:rPr lang="it-IT" dirty="0"/>
            </a:br>
            <a:endParaRPr lang="it-IT" dirty="0"/>
          </a:p>
          <a:p>
            <a:r>
              <a:rPr lang="it-IT" sz="1200" b="1" i="0" kern="1200" dirty="0">
                <a:solidFill>
                  <a:schemeClr val="tx1"/>
                </a:solidFill>
                <a:effectLst/>
                <a:latin typeface="+mn-lt"/>
                <a:ea typeface="+mn-ea"/>
                <a:cs typeface="+mn-cs"/>
              </a:rPr>
              <a:t>Significato storico</a:t>
            </a:r>
          </a:p>
          <a:p>
            <a:r>
              <a:rPr lang="it-IT" sz="1200" b="0" i="0" kern="1200" dirty="0">
                <a:solidFill>
                  <a:schemeClr val="tx1"/>
                </a:solidFill>
                <a:effectLst/>
                <a:latin typeface="+mn-lt"/>
                <a:ea typeface="+mn-ea"/>
                <a:cs typeface="+mn-cs"/>
              </a:rPr>
              <a:t>Pascal occupa una posizione unica nella cultura europea:</a:t>
            </a:r>
          </a:p>
          <a:p>
            <a:r>
              <a:rPr lang="it-IT" sz="1200" b="0" i="0" kern="1200" dirty="0">
                <a:solidFill>
                  <a:schemeClr val="tx1"/>
                </a:solidFill>
                <a:effectLst/>
                <a:latin typeface="+mn-lt"/>
                <a:ea typeface="+mn-ea"/>
                <a:cs typeface="+mn-cs"/>
              </a:rPr>
              <a:t>fu un </a:t>
            </a:r>
            <a:r>
              <a:rPr lang="it-IT" sz="1200" b="1" i="0" kern="1200" dirty="0">
                <a:solidFill>
                  <a:schemeClr val="tx1"/>
                </a:solidFill>
                <a:effectLst/>
                <a:latin typeface="+mn-lt"/>
                <a:ea typeface="+mn-ea"/>
                <a:cs typeface="+mn-cs"/>
              </a:rPr>
              <a:t>pioniere della scienza moderna</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uno dei grandi </a:t>
            </a:r>
            <a:r>
              <a:rPr lang="it-IT" sz="1200" b="1" i="0" kern="1200" dirty="0">
                <a:solidFill>
                  <a:schemeClr val="tx1"/>
                </a:solidFill>
                <a:effectLst/>
                <a:latin typeface="+mn-lt"/>
                <a:ea typeface="+mn-ea"/>
                <a:cs typeface="+mn-cs"/>
              </a:rPr>
              <a:t>scrittori della lingua francese</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un pensatore religioso profondamente segnato dalla spiritualità giansenista.</a:t>
            </a:r>
          </a:p>
          <a:p>
            <a:r>
              <a:rPr lang="it-IT" sz="1200" b="0" i="0" kern="1200" dirty="0">
                <a:solidFill>
                  <a:schemeClr val="tx1"/>
                </a:solidFill>
                <a:effectLst/>
                <a:latin typeface="+mn-lt"/>
                <a:ea typeface="+mn-ea"/>
                <a:cs typeface="+mn-cs"/>
              </a:rPr>
              <a:t>La sua figura rappresenta un raro incontro tra </a:t>
            </a:r>
            <a:r>
              <a:rPr lang="it-IT" sz="1200" b="1" i="0" kern="1200" dirty="0">
                <a:solidFill>
                  <a:schemeClr val="tx1"/>
                </a:solidFill>
                <a:effectLst/>
                <a:latin typeface="+mn-lt"/>
                <a:ea typeface="+mn-ea"/>
                <a:cs typeface="+mn-cs"/>
              </a:rPr>
              <a:t>rigore scientifico, inquietudine filosofica e intensa esperienza religiosa</a:t>
            </a:r>
            <a:r>
              <a:rPr lang="it-IT" sz="1200" b="0" i="0" kern="1200" dirty="0">
                <a:solidFill>
                  <a:schemeClr val="tx1"/>
                </a:solidFill>
                <a:effectLst/>
                <a:latin typeface="+mn-lt"/>
                <a:ea typeface="+mn-ea"/>
                <a:cs typeface="+mn-cs"/>
              </a:rPr>
              <a:t>.</a:t>
            </a:r>
          </a:p>
          <a:p>
            <a:endParaRPr lang="it-IT" dirty="0"/>
          </a:p>
          <a:p>
            <a:r>
              <a:rPr lang="it-IT" sz="1200" b="0" i="0" kern="1200" dirty="0">
                <a:solidFill>
                  <a:schemeClr val="tx1"/>
                </a:solidFill>
                <a:effectLst/>
                <a:latin typeface="+mn-lt"/>
                <a:ea typeface="+mn-ea"/>
                <a:cs typeface="+mn-cs"/>
              </a:rPr>
              <a:t>La relazione tra </a:t>
            </a:r>
            <a:r>
              <a:rPr lang="it-IT" sz="1200" b="1" i="0" kern="1200" dirty="0">
                <a:solidFill>
                  <a:schemeClr val="tx1"/>
                </a:solidFill>
                <a:effectLst/>
                <a:latin typeface="+mn-lt"/>
                <a:ea typeface="+mn-ea"/>
                <a:cs typeface="+mn-cs"/>
              </a:rPr>
              <a:t>Blaise Pascal</a:t>
            </a:r>
            <a:r>
              <a:rPr lang="it-IT" sz="1200" b="0" i="0" kern="1200" dirty="0">
                <a:solidFill>
                  <a:schemeClr val="tx1"/>
                </a:solidFill>
                <a:effectLst/>
                <a:latin typeface="+mn-lt"/>
                <a:ea typeface="+mn-ea"/>
                <a:cs typeface="+mn-cs"/>
              </a:rPr>
              <a:t> e il </a:t>
            </a:r>
            <a:r>
              <a:rPr lang="it-IT" sz="1200" b="1" i="0" kern="1200" dirty="0">
                <a:solidFill>
                  <a:schemeClr val="tx1"/>
                </a:solidFill>
                <a:effectLst/>
                <a:latin typeface="+mn-lt"/>
                <a:ea typeface="+mn-ea"/>
                <a:cs typeface="+mn-cs"/>
              </a:rPr>
              <a:t>Giansenismo</a:t>
            </a:r>
            <a:r>
              <a:rPr lang="it-IT" sz="1200" b="0" i="0" kern="1200" dirty="0">
                <a:solidFill>
                  <a:schemeClr val="tx1"/>
                </a:solidFill>
                <a:effectLst/>
                <a:latin typeface="+mn-lt"/>
                <a:ea typeface="+mn-ea"/>
                <a:cs typeface="+mn-cs"/>
              </a:rPr>
              <a:t> è un po’ come quella tra un visitatore affascinato e la casa che visita: Pascal vi abitò spiritualmente, ma non fu mai davvero uno dei suoi architetti. Le differenze con il giansenismo più rigoroso, rappresentato da </a:t>
            </a:r>
            <a:r>
              <a:rPr lang="it-IT" sz="1200" b="1" i="0" kern="1200" dirty="0">
                <a:solidFill>
                  <a:schemeClr val="tx1"/>
                </a:solidFill>
                <a:effectLst/>
                <a:latin typeface="+mn-lt"/>
                <a:ea typeface="+mn-ea"/>
                <a:cs typeface="+mn-cs"/>
              </a:rPr>
              <a:t>Antoine Arnauld</a:t>
            </a:r>
            <a:r>
              <a:rPr lang="it-IT" sz="1200" b="0" i="0" kern="1200" dirty="0">
                <a:solidFill>
                  <a:schemeClr val="tx1"/>
                </a:solidFill>
                <a:effectLst/>
                <a:latin typeface="+mn-lt"/>
                <a:ea typeface="+mn-ea"/>
                <a:cs typeface="+mn-cs"/>
              </a:rPr>
              <a:t>, sono soprattutto tre.</a:t>
            </a:r>
          </a:p>
          <a:p>
            <a:br>
              <a:rPr lang="it-IT" dirty="0"/>
            </a:br>
            <a:endParaRPr lang="it-IT" dirty="0"/>
          </a:p>
          <a:p>
            <a:r>
              <a:rPr lang="it-IT" sz="1200" b="1" i="0" kern="1200" dirty="0">
                <a:solidFill>
                  <a:schemeClr val="tx1"/>
                </a:solidFill>
                <a:effectLst/>
                <a:latin typeface="+mn-lt"/>
                <a:ea typeface="+mn-ea"/>
                <a:cs typeface="+mn-cs"/>
              </a:rPr>
              <a:t>1. Teologo sistematico vs pensatore esistenziale</a:t>
            </a:r>
          </a:p>
          <a:p>
            <a:r>
              <a:rPr lang="it-IT" sz="1200" b="0" i="0" kern="1200" dirty="0">
                <a:solidFill>
                  <a:schemeClr val="tx1"/>
                </a:solidFill>
                <a:effectLst/>
                <a:latin typeface="+mn-lt"/>
                <a:ea typeface="+mn-ea"/>
                <a:cs typeface="+mn-cs"/>
              </a:rPr>
              <a:t>Arnauld era un </a:t>
            </a:r>
            <a:r>
              <a:rPr lang="it-IT" sz="1200" b="1" i="0" kern="1200" dirty="0">
                <a:solidFill>
                  <a:schemeClr val="tx1"/>
                </a:solidFill>
                <a:effectLst/>
                <a:latin typeface="+mn-lt"/>
                <a:ea typeface="+mn-ea"/>
                <a:cs typeface="+mn-cs"/>
              </a:rPr>
              <a:t>teologo di professione</a:t>
            </a:r>
            <a:r>
              <a:rPr lang="it-IT" sz="1200" b="0" i="0" kern="1200" dirty="0">
                <a:solidFill>
                  <a:schemeClr val="tx1"/>
                </a:solidFill>
                <a:effectLst/>
                <a:latin typeface="+mn-lt"/>
                <a:ea typeface="+mn-ea"/>
                <a:cs typeface="+mn-cs"/>
              </a:rPr>
              <a:t>. Scriveva trattati dottrinali per difendere le tesi gianseniste derivate da </a:t>
            </a:r>
            <a:r>
              <a:rPr lang="it-IT" sz="1200" b="1" i="0" kern="1200" dirty="0">
                <a:solidFill>
                  <a:schemeClr val="tx1"/>
                </a:solidFill>
                <a:effectLst/>
                <a:latin typeface="+mn-lt"/>
                <a:ea typeface="+mn-ea"/>
                <a:cs typeface="+mn-cs"/>
              </a:rPr>
              <a:t>Cornelius Jansen</a:t>
            </a:r>
            <a:r>
              <a:rPr lang="it-IT" sz="1200" b="0" i="0" kern="1200" dirty="0">
                <a:solidFill>
                  <a:schemeClr val="tx1"/>
                </a:solidFill>
                <a:effectLst/>
                <a:latin typeface="+mn-lt"/>
                <a:ea typeface="+mn-ea"/>
                <a:cs typeface="+mn-cs"/>
              </a:rPr>
              <a:t> e dal suo libro </a:t>
            </a:r>
            <a:r>
              <a:rPr lang="it-IT" sz="1200" b="1" i="0" kern="1200" dirty="0">
                <a:solidFill>
                  <a:schemeClr val="tx1"/>
                </a:solidFill>
                <a:effectLst/>
                <a:latin typeface="+mn-lt"/>
                <a:ea typeface="+mn-ea"/>
                <a:cs typeface="+mn-cs"/>
              </a:rPr>
              <a:t>Augustinus</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Pascal invece non costruì mai un </a:t>
            </a:r>
            <a:r>
              <a:rPr lang="it-IT" sz="1200" b="1" i="0" kern="1200" dirty="0">
                <a:solidFill>
                  <a:schemeClr val="tx1"/>
                </a:solidFill>
                <a:effectLst/>
                <a:latin typeface="+mn-lt"/>
                <a:ea typeface="+mn-ea"/>
                <a:cs typeface="+mn-cs"/>
              </a:rPr>
              <a:t>sistema teologico</a:t>
            </a:r>
            <a:r>
              <a:rPr lang="it-IT" sz="1200" b="0" i="0" kern="1200" dirty="0">
                <a:solidFill>
                  <a:schemeClr val="tx1"/>
                </a:solidFill>
                <a:effectLst/>
                <a:latin typeface="+mn-lt"/>
                <a:ea typeface="+mn-ea"/>
                <a:cs typeface="+mn-cs"/>
              </a:rPr>
              <a:t> completo.</a:t>
            </a:r>
          </a:p>
          <a:p>
            <a:r>
              <a:rPr lang="it-IT" sz="1200" b="0" i="0" kern="1200" dirty="0">
                <a:solidFill>
                  <a:schemeClr val="tx1"/>
                </a:solidFill>
                <a:effectLst/>
                <a:latin typeface="+mn-lt"/>
                <a:ea typeface="+mn-ea"/>
                <a:cs typeface="+mn-cs"/>
              </a:rPr>
              <a:t>Arnauld: argomenti teologici rigorosi, disputa scolastica, definizione della dottrina.</a:t>
            </a:r>
          </a:p>
          <a:p>
            <a:r>
              <a:rPr lang="it-IT" sz="1200" b="0" i="0" kern="1200" dirty="0">
                <a:solidFill>
                  <a:schemeClr val="tx1"/>
                </a:solidFill>
                <a:effectLst/>
                <a:latin typeface="+mn-lt"/>
                <a:ea typeface="+mn-ea"/>
                <a:cs typeface="+mn-cs"/>
              </a:rPr>
              <a:t>Pascal: riflessione sull’esperienza umana, sulla miseria e grandezza dell’uomo.</a:t>
            </a:r>
          </a:p>
          <a:p>
            <a:r>
              <a:rPr lang="it-IT" sz="1200" b="0" i="0" kern="1200" dirty="0">
                <a:solidFill>
                  <a:schemeClr val="tx1"/>
                </a:solidFill>
                <a:effectLst/>
                <a:latin typeface="+mn-lt"/>
                <a:ea typeface="+mn-ea"/>
                <a:cs typeface="+mn-cs"/>
              </a:rPr>
              <a:t>Nei </a:t>
            </a:r>
            <a:r>
              <a:rPr lang="it-IT" sz="1200" b="1" i="0" kern="1200" dirty="0">
                <a:solidFill>
                  <a:schemeClr val="tx1"/>
                </a:solidFill>
                <a:effectLst/>
                <a:latin typeface="+mn-lt"/>
                <a:ea typeface="+mn-ea"/>
                <a:cs typeface="+mn-cs"/>
              </a:rPr>
              <a:t>Pensées</a:t>
            </a:r>
            <a:r>
              <a:rPr lang="it-IT" sz="1200" b="0" i="0" kern="1200" dirty="0">
                <a:solidFill>
                  <a:schemeClr val="tx1"/>
                </a:solidFill>
                <a:effectLst/>
                <a:latin typeface="+mn-lt"/>
                <a:ea typeface="+mn-ea"/>
                <a:cs typeface="+mn-cs"/>
              </a:rPr>
              <a:t> Pascal parla dell’uomo smarrito nell’universo e del bisogno di Dio, più che delle questioni tecniche sulla grazia che appassionavano i teologi giansenisti.</a:t>
            </a:r>
          </a:p>
          <a:p>
            <a:br>
              <a:rPr lang="it-IT" dirty="0"/>
            </a:br>
            <a:endParaRPr lang="it-IT" dirty="0"/>
          </a:p>
          <a:p>
            <a:r>
              <a:rPr lang="it-IT" sz="1200" b="1" i="0" kern="1200" dirty="0">
                <a:solidFill>
                  <a:schemeClr val="tx1"/>
                </a:solidFill>
                <a:effectLst/>
                <a:latin typeface="+mn-lt"/>
                <a:ea typeface="+mn-ea"/>
                <a:cs typeface="+mn-cs"/>
              </a:rPr>
              <a:t>2. Difensore dei giansenisti, non teorico del giansenismo</a:t>
            </a:r>
          </a:p>
          <a:p>
            <a:r>
              <a:rPr lang="it-IT" sz="1200" b="0" i="0" kern="1200" dirty="0">
                <a:solidFill>
                  <a:schemeClr val="tx1"/>
                </a:solidFill>
                <a:effectLst/>
                <a:latin typeface="+mn-lt"/>
                <a:ea typeface="+mn-ea"/>
                <a:cs typeface="+mn-cs"/>
              </a:rPr>
              <a:t>Pascal difese il movimento nelle celebri </a:t>
            </a:r>
            <a:r>
              <a:rPr lang="it-IT" sz="1200" b="1" i="0" kern="1200" dirty="0">
                <a:solidFill>
                  <a:schemeClr val="tx1"/>
                </a:solidFill>
                <a:effectLst/>
                <a:latin typeface="+mn-lt"/>
                <a:ea typeface="+mn-ea"/>
                <a:cs typeface="+mn-cs"/>
              </a:rPr>
              <a:t>Lettere provinciali</a:t>
            </a:r>
            <a:r>
              <a:rPr lang="it-IT" sz="1200" b="0" i="0" kern="1200" dirty="0">
                <a:solidFill>
                  <a:schemeClr val="tx1"/>
                </a:solidFill>
                <a:effectLst/>
                <a:latin typeface="+mn-lt"/>
                <a:ea typeface="+mn-ea"/>
                <a:cs typeface="+mn-cs"/>
              </a:rPr>
              <a:t>, scritte per sostenere Arnauld contro i gesuiti.</a:t>
            </a:r>
          </a:p>
          <a:p>
            <a:r>
              <a:rPr lang="it-IT" sz="1200" b="0" i="0" kern="1200" dirty="0">
                <a:solidFill>
                  <a:schemeClr val="tx1"/>
                </a:solidFill>
                <a:effectLst/>
                <a:latin typeface="+mn-lt"/>
                <a:ea typeface="+mn-ea"/>
                <a:cs typeface="+mn-cs"/>
              </a:rPr>
              <a:t>Ma il suo obiettivo principale non era spiegare la dottrina giansenista. Piuttosto voleva:</a:t>
            </a:r>
          </a:p>
          <a:p>
            <a:r>
              <a:rPr lang="it-IT" sz="1200" b="0" i="0" kern="1200" dirty="0">
                <a:solidFill>
                  <a:schemeClr val="tx1"/>
                </a:solidFill>
                <a:effectLst/>
                <a:latin typeface="+mn-lt"/>
                <a:ea typeface="+mn-ea"/>
                <a:cs typeface="+mn-cs"/>
              </a:rPr>
              <a:t>criticare la morale considerata troppo indulgente della </a:t>
            </a:r>
            <a:r>
              <a:rPr lang="it-IT" sz="1200" b="1" i="0" kern="1200" dirty="0">
                <a:solidFill>
                  <a:schemeClr val="tx1"/>
                </a:solidFill>
                <a:effectLst/>
                <a:latin typeface="+mn-lt"/>
                <a:ea typeface="+mn-ea"/>
                <a:cs typeface="+mn-cs"/>
              </a:rPr>
              <a:t>Compagnia di Gesù</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difendere una visione più seria e radicale della vita cristiana.</a:t>
            </a:r>
          </a:p>
          <a:p>
            <a:r>
              <a:rPr lang="it-IT" sz="1200" b="0" i="0" kern="1200" dirty="0">
                <a:solidFill>
                  <a:schemeClr val="tx1"/>
                </a:solidFill>
                <a:effectLst/>
                <a:latin typeface="+mn-lt"/>
                <a:ea typeface="+mn-ea"/>
                <a:cs typeface="+mn-cs"/>
              </a:rPr>
              <a:t>In altre parole, Pascal era </a:t>
            </a:r>
            <a:r>
              <a:rPr lang="it-IT" sz="1200" b="1" i="0" kern="1200" dirty="0">
                <a:solidFill>
                  <a:schemeClr val="tx1"/>
                </a:solidFill>
                <a:effectLst/>
                <a:latin typeface="+mn-lt"/>
                <a:ea typeface="+mn-ea"/>
                <a:cs typeface="+mn-cs"/>
              </a:rPr>
              <a:t>alleato culturale e polemico</a:t>
            </a:r>
            <a:r>
              <a:rPr lang="it-IT" sz="1200" b="0" i="0" kern="1200" dirty="0">
                <a:solidFill>
                  <a:schemeClr val="tx1"/>
                </a:solidFill>
                <a:effectLst/>
                <a:latin typeface="+mn-lt"/>
                <a:ea typeface="+mn-ea"/>
                <a:cs typeface="+mn-cs"/>
              </a:rPr>
              <a:t>, più che portavoce teologico ufficiale.</a:t>
            </a:r>
          </a:p>
          <a:p>
            <a:br>
              <a:rPr lang="it-IT" dirty="0"/>
            </a:br>
            <a:endParaRPr lang="it-IT" dirty="0"/>
          </a:p>
          <a:p>
            <a:r>
              <a:rPr lang="it-IT" sz="1200" b="1" i="0" kern="1200" dirty="0">
                <a:solidFill>
                  <a:schemeClr val="tx1"/>
                </a:solidFill>
                <a:effectLst/>
                <a:latin typeface="+mn-lt"/>
                <a:ea typeface="+mn-ea"/>
                <a:cs typeface="+mn-cs"/>
              </a:rPr>
              <a:t>3. La fede come dramma umano</a:t>
            </a:r>
          </a:p>
          <a:p>
            <a:r>
              <a:rPr lang="it-IT" sz="1200" b="0" i="0" kern="1200" dirty="0">
                <a:solidFill>
                  <a:schemeClr val="tx1"/>
                </a:solidFill>
                <a:effectLst/>
                <a:latin typeface="+mn-lt"/>
                <a:ea typeface="+mn-ea"/>
                <a:cs typeface="+mn-cs"/>
              </a:rPr>
              <a:t>Il giansenismo insisteva molto su una questione teologica precisa: </a:t>
            </a:r>
            <a:r>
              <a:rPr lang="it-IT" sz="1200" b="1" i="0" kern="1200" dirty="0">
                <a:solidFill>
                  <a:schemeClr val="tx1"/>
                </a:solidFill>
                <a:effectLst/>
                <a:latin typeface="+mn-lt"/>
                <a:ea typeface="+mn-ea"/>
                <a:cs typeface="+mn-cs"/>
              </a:rPr>
              <a:t>il rapporto tra grazia divina e libertà umana</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Pascal sposta l’attenzione su qualcosa di più esistenziale:</a:t>
            </a:r>
          </a:p>
          <a:p>
            <a:r>
              <a:rPr lang="it-IT" sz="1200" b="0" i="0" kern="1200" dirty="0">
                <a:solidFill>
                  <a:schemeClr val="tx1"/>
                </a:solidFill>
                <a:effectLst/>
                <a:latin typeface="+mn-lt"/>
                <a:ea typeface="+mn-ea"/>
                <a:cs typeface="+mn-cs"/>
              </a:rPr>
              <a:t>la contraddizione dell’uomo</a:t>
            </a:r>
          </a:p>
          <a:p>
            <a:r>
              <a:rPr lang="it-IT" sz="1200" b="0" i="0" kern="1200" dirty="0">
                <a:solidFill>
                  <a:schemeClr val="tx1"/>
                </a:solidFill>
                <a:effectLst/>
                <a:latin typeface="+mn-lt"/>
                <a:ea typeface="+mn-ea"/>
                <a:cs typeface="+mn-cs"/>
              </a:rPr>
              <a:t>la sua grandezza (perché può pensare Dio)</a:t>
            </a:r>
          </a:p>
          <a:p>
            <a:r>
              <a:rPr lang="it-IT" sz="1200" b="0" i="0" kern="1200" dirty="0">
                <a:solidFill>
                  <a:schemeClr val="tx1"/>
                </a:solidFill>
                <a:effectLst/>
                <a:latin typeface="+mn-lt"/>
                <a:ea typeface="+mn-ea"/>
                <a:cs typeface="+mn-cs"/>
              </a:rPr>
              <a:t>la sua miseria (perché è fragile e peccatore).</a:t>
            </a:r>
          </a:p>
          <a:p>
            <a:r>
              <a:rPr lang="it-IT" sz="1200" b="0" i="0" kern="1200" dirty="0">
                <a:solidFill>
                  <a:schemeClr val="tx1"/>
                </a:solidFill>
                <a:effectLst/>
                <a:latin typeface="+mn-lt"/>
                <a:ea typeface="+mn-ea"/>
                <a:cs typeface="+mn-cs"/>
              </a:rPr>
              <a:t>Da qui nasce anche la famosa </a:t>
            </a:r>
            <a:r>
              <a:rPr lang="it-IT" sz="1200" b="1" i="0" kern="1200" dirty="0">
                <a:solidFill>
                  <a:schemeClr val="tx1"/>
                </a:solidFill>
                <a:effectLst/>
                <a:latin typeface="+mn-lt"/>
                <a:ea typeface="+mn-ea"/>
                <a:cs typeface="+mn-cs"/>
              </a:rPr>
              <a:t>“scommessa” di Pascal</a:t>
            </a:r>
            <a:r>
              <a:rPr lang="it-IT" sz="1200" b="0" i="0" kern="1200" dirty="0">
                <a:solidFill>
                  <a:schemeClr val="tx1"/>
                </a:solidFill>
                <a:effectLst/>
                <a:latin typeface="+mn-lt"/>
                <a:ea typeface="+mn-ea"/>
                <a:cs typeface="+mn-cs"/>
              </a:rPr>
              <a:t>: credere in Dio è la scelta più razionale davanti all’incertezza della vita.</a:t>
            </a:r>
          </a:p>
          <a:p>
            <a:r>
              <a:rPr lang="it-IT" sz="1200" b="0" i="0" kern="1200" dirty="0">
                <a:solidFill>
                  <a:schemeClr val="tx1"/>
                </a:solidFill>
                <a:effectLst/>
                <a:latin typeface="+mn-lt"/>
                <a:ea typeface="+mn-ea"/>
                <a:cs typeface="+mn-cs"/>
              </a:rPr>
              <a:t>Questo modo di argomentare è </a:t>
            </a:r>
            <a:r>
              <a:rPr lang="it-IT" sz="1200" b="1" i="0" kern="1200" dirty="0">
                <a:solidFill>
                  <a:schemeClr val="tx1"/>
                </a:solidFill>
                <a:effectLst/>
                <a:latin typeface="+mn-lt"/>
                <a:ea typeface="+mn-ea"/>
                <a:cs typeface="+mn-cs"/>
              </a:rPr>
              <a:t>filosofico e antropologico</a:t>
            </a:r>
            <a:r>
              <a:rPr lang="it-IT" sz="1200" b="0" i="0" kern="1200" dirty="0">
                <a:solidFill>
                  <a:schemeClr val="tx1"/>
                </a:solidFill>
                <a:effectLst/>
                <a:latin typeface="+mn-lt"/>
                <a:ea typeface="+mn-ea"/>
                <a:cs typeface="+mn-cs"/>
              </a:rPr>
              <a:t>, non strettamente giansenista.</a:t>
            </a:r>
          </a:p>
          <a:p>
            <a:br>
              <a:rPr lang="it-IT" dirty="0"/>
            </a:br>
            <a:r>
              <a:rPr lang="it-IT" dirty="0"/>
              <a:t>---------------------</a:t>
            </a:r>
            <a:endParaRPr lang="it-IT" sz="1200" b="0" i="0" u="none" strike="noStrike" kern="1200" dirty="0">
              <a:solidFill>
                <a:schemeClr val="tx1"/>
              </a:solidFill>
              <a:effectLst/>
              <a:latin typeface="+mn-lt"/>
              <a:ea typeface="+mn-ea"/>
              <a:cs typeface="+mn-cs"/>
            </a:endParaRPr>
          </a:p>
          <a:p>
            <a:endParaRPr lang="it-IT" sz="1200" b="0" i="0" u="none" strike="noStrike" kern="1200" dirty="0">
              <a:solidFill>
                <a:schemeClr val="tx1"/>
              </a:solidFill>
              <a:effectLst/>
              <a:latin typeface="+mn-lt"/>
              <a:ea typeface="+mn-ea"/>
              <a:cs typeface="+mn-cs"/>
            </a:endParaRPr>
          </a:p>
          <a:p>
            <a:r>
              <a:rPr lang="it-IT" sz="1200" b="0" i="0" u="none" strike="noStrike" kern="1200" dirty="0">
                <a:solidFill>
                  <a:schemeClr val="tx1"/>
                </a:solidFill>
                <a:effectLst/>
                <a:latin typeface="+mn-lt"/>
                <a:ea typeface="+mn-ea"/>
                <a:cs typeface="+mn-cs"/>
              </a:rPr>
              <a:t>Saint-</a:t>
            </a:r>
            <a:r>
              <a:rPr lang="it-IT" sz="1200" b="0" i="0" u="none" strike="noStrike" kern="1200" dirty="0" err="1">
                <a:solidFill>
                  <a:schemeClr val="tx1"/>
                </a:solidFill>
                <a:effectLst/>
                <a:latin typeface="+mn-lt"/>
                <a:ea typeface="+mn-ea"/>
                <a:cs typeface="+mn-cs"/>
              </a:rPr>
              <a:t>Cyran</a:t>
            </a:r>
            <a:r>
              <a:rPr lang="it-IT" sz="1200" b="0" i="0" u="none" strike="noStrike" kern="1200" dirty="0">
                <a:solidFill>
                  <a:schemeClr val="tx1"/>
                </a:solidFill>
                <a:effectLst/>
                <a:latin typeface="+mn-lt"/>
                <a:ea typeface="+mn-ea"/>
                <a:cs typeface="+mn-cs"/>
              </a:rPr>
              <a:t> </a:t>
            </a:r>
          </a:p>
          <a:p>
            <a:r>
              <a:rPr lang="it-IT" sz="1200" b="0" i="0" u="none" strike="noStrike" kern="1200" dirty="0">
                <a:solidFill>
                  <a:schemeClr val="tx1"/>
                </a:solidFill>
                <a:effectLst/>
                <a:latin typeface="+mn-lt"/>
                <a:ea typeface="+mn-ea"/>
                <a:cs typeface="+mn-cs"/>
              </a:rPr>
              <a:t>Giansenista (Baiona 1581 - Parigi 1643), amico di </a:t>
            </a:r>
            <a:r>
              <a:rPr lang="it-IT" sz="1200" b="0" i="0" u="none" strike="noStrike" kern="1200" dirty="0" err="1">
                <a:solidFill>
                  <a:schemeClr val="tx1"/>
                </a:solidFill>
                <a:effectLst/>
                <a:latin typeface="+mn-lt"/>
                <a:ea typeface="+mn-ea"/>
                <a:cs typeface="+mn-cs"/>
              </a:rPr>
              <a:t>Giansenio</a:t>
            </a:r>
            <a:r>
              <a:rPr lang="it-IT" sz="1200" b="0" i="0" u="none" strike="noStrike" kern="1200" dirty="0">
                <a:solidFill>
                  <a:schemeClr val="tx1"/>
                </a:solidFill>
                <a:effectLst/>
                <a:latin typeface="+mn-lt"/>
                <a:ea typeface="+mn-ea"/>
                <a:cs typeface="+mn-cs"/>
              </a:rPr>
              <a:t>, che lo aveva incontrato studente a Lovanio (1604). S.-C. ebbe più efficacia nell'azione viva e diretta sulle anime che per l'apporto intellettuale alla battaglia teologica del giansenismo. Amico inizialmente di Richelieu, rifiutò il vescovato offertogli dal ministro. Entrato in fraterna amicizia con A. Arnauld, collaborò al piano di riforma teologica e ascetica, morale e disciplinare, da lui in seguito attuato nel convento di </a:t>
            </a:r>
            <a:r>
              <a:rPr lang="it-IT" sz="1200" b="0" i="0" u="sng" kern="1200" dirty="0">
                <a:solidFill>
                  <a:schemeClr val="tx1"/>
                </a:solidFill>
                <a:effectLst/>
                <a:latin typeface="+mn-lt"/>
                <a:ea typeface="+mn-ea"/>
                <a:cs typeface="+mn-cs"/>
                <a:hlinkClick r:id="rId3"/>
              </a:rPr>
              <a:t>Port-Royal</a:t>
            </a:r>
            <a:r>
              <a:rPr lang="it-IT" sz="1200" b="0" i="0" u="none" strike="noStrike" kern="1200" dirty="0">
                <a:solidFill>
                  <a:schemeClr val="tx1"/>
                </a:solidFill>
                <a:effectLst/>
                <a:latin typeface="+mn-lt"/>
                <a:ea typeface="+mn-ea"/>
                <a:cs typeface="+mn-cs"/>
              </a:rPr>
              <a:t>, di cui (1633) divenne direttore e padre spirituale. Seguace dei principî dogmatici di Baio e di </a:t>
            </a:r>
            <a:r>
              <a:rPr lang="it-IT" sz="1200" b="0" i="0" u="none" strike="noStrike" kern="1200" dirty="0" err="1">
                <a:solidFill>
                  <a:schemeClr val="tx1"/>
                </a:solidFill>
                <a:effectLst/>
                <a:latin typeface="+mn-lt"/>
                <a:ea typeface="+mn-ea"/>
                <a:cs typeface="+mn-cs"/>
              </a:rPr>
              <a:t>Giansenio</a:t>
            </a:r>
            <a:r>
              <a:rPr lang="it-IT" sz="1200" b="0" i="0" u="none" strike="noStrike" kern="1200" dirty="0">
                <a:solidFill>
                  <a:schemeClr val="tx1"/>
                </a:solidFill>
                <a:effectLst/>
                <a:latin typeface="+mn-lt"/>
                <a:ea typeface="+mn-ea"/>
                <a:cs typeface="+mn-cs"/>
              </a:rPr>
              <a:t> sulla grazia e sulla giustificazione, sostenne il rigorismo della dottrina morale, penitenziaria ed eucaristica, nonché il ritorno all'antica semplicità della disciplina e della liturgia. Combatté particolarmente i gesuiti che accusava di corrompere la </a:t>
            </a:r>
            <a:r>
              <a:rPr lang="it-IT" sz="1200" b="0" i="0" u="sng" kern="1200" dirty="0">
                <a:solidFill>
                  <a:schemeClr val="tx1"/>
                </a:solidFill>
                <a:effectLst/>
                <a:latin typeface="+mn-lt"/>
                <a:ea typeface="+mn-ea"/>
                <a:cs typeface="+mn-cs"/>
                <a:hlinkClick r:id="rId4"/>
              </a:rPr>
              <a:t>teologia</a:t>
            </a:r>
            <a:r>
              <a:rPr lang="it-IT" sz="1200" b="0" i="0" u="none" strike="noStrike" kern="1200" dirty="0">
                <a:solidFill>
                  <a:schemeClr val="tx1"/>
                </a:solidFill>
                <a:effectLst/>
                <a:latin typeface="+mn-lt"/>
                <a:ea typeface="+mn-ea"/>
                <a:cs typeface="+mn-cs"/>
              </a:rPr>
              <a:t> con il molinismo, e la vita cristiana con il probabilismo. Il fascino ardente della sua personalità operò largamente e su molti, su P. de </a:t>
            </a:r>
            <a:r>
              <a:rPr lang="it-IT" sz="1200" b="0" i="0" u="none" strike="noStrike" kern="1200" dirty="0" err="1">
                <a:solidFill>
                  <a:schemeClr val="tx1"/>
                </a:solidFill>
                <a:effectLst/>
                <a:latin typeface="+mn-lt"/>
                <a:ea typeface="+mn-ea"/>
                <a:cs typeface="+mn-cs"/>
              </a:rPr>
              <a:t>Bérulle</a:t>
            </a:r>
            <a:r>
              <a:rPr lang="it-IT" sz="1200" b="0" i="0" u="none" strike="noStrike" kern="1200" dirty="0">
                <a:solidFill>
                  <a:schemeClr val="tx1"/>
                </a:solidFill>
                <a:effectLst/>
                <a:latin typeface="+mn-lt"/>
                <a:ea typeface="+mn-ea"/>
                <a:cs typeface="+mn-cs"/>
              </a:rPr>
              <a:t> e su s. Vincenzo de' Paoli, su prelati e dame devote. La sua sempre meno cauta opposizione a Richelieu finì col determinare quest'ultimo a ordinarne l'arresto (1638), otto giorni dopo la morte di </a:t>
            </a:r>
            <a:r>
              <a:rPr lang="it-IT" sz="1200" b="0" i="0" u="none" strike="noStrike" kern="1200" dirty="0" err="1">
                <a:solidFill>
                  <a:schemeClr val="tx1"/>
                </a:solidFill>
                <a:effectLst/>
                <a:latin typeface="+mn-lt"/>
                <a:ea typeface="+mn-ea"/>
                <a:cs typeface="+mn-cs"/>
              </a:rPr>
              <a:t>Giansenio</a:t>
            </a:r>
            <a:r>
              <a:rPr lang="it-IT" sz="1200" b="0" i="0" u="none" strike="noStrike" kern="1200" dirty="0">
                <a:solidFill>
                  <a:schemeClr val="tx1"/>
                </a:solidFill>
                <a:effectLst/>
                <a:latin typeface="+mn-lt"/>
                <a:ea typeface="+mn-ea"/>
                <a:cs typeface="+mn-cs"/>
              </a:rPr>
              <a:t>. Fu rinchiuso nella prigione di Vincennes, ove rimase fino a che la morte di Richelieu mise fine di fatto alla sua detenzione (1643). I voluminosi manoscritti requisiti dalla polizia, fra i quali anche le numerose lettere a lui indirizzate da </a:t>
            </a:r>
            <a:r>
              <a:rPr lang="it-IT" sz="1200" b="0" i="0" u="none" strike="noStrike" kern="1200" dirty="0" err="1">
                <a:solidFill>
                  <a:schemeClr val="tx1"/>
                </a:solidFill>
                <a:effectLst/>
                <a:latin typeface="+mn-lt"/>
                <a:ea typeface="+mn-ea"/>
                <a:cs typeface="+mn-cs"/>
              </a:rPr>
              <a:t>Giansenio</a:t>
            </a:r>
            <a:r>
              <a:rPr lang="it-IT" sz="1200" b="0" i="0" u="none" strike="noStrike" kern="1200" dirty="0">
                <a:solidFill>
                  <a:schemeClr val="tx1"/>
                </a:solidFill>
                <a:effectLst/>
                <a:latin typeface="+mn-lt"/>
                <a:ea typeface="+mn-ea"/>
                <a:cs typeface="+mn-cs"/>
              </a:rPr>
              <a:t>, furono sottoposti a un rigoroso esame per ricavarne materia precisa d'incriminazione. In prigionia S.-C. continuò a comporre i suoi scritti di polemica religiosa, in particolare il suo lavoro contro i calvinisti, con i quali i giansenisti appassionatamente rifiutavano di essere accomunati. Gli anni di reclusione contribuirono a rendere ancor più popolare la sua figura, una delle più grandi della Francia religiosa del sec. 17º. I suoi scritti furono raccolti in </a:t>
            </a:r>
            <a:r>
              <a:rPr lang="it-IT" sz="1200" b="0" i="1" kern="1200" dirty="0">
                <a:solidFill>
                  <a:schemeClr val="tx1"/>
                </a:solidFill>
                <a:effectLst/>
                <a:latin typeface="+mn-lt"/>
                <a:ea typeface="+mn-ea"/>
                <a:cs typeface="+mn-cs"/>
              </a:rPr>
              <a:t>Oeuvres</a:t>
            </a:r>
            <a:r>
              <a:rPr lang="it-IT" sz="1200" b="0" i="0" u="none" strike="noStrike" kern="1200" dirty="0">
                <a:solidFill>
                  <a:schemeClr val="tx1"/>
                </a:solidFill>
                <a:effectLst/>
                <a:latin typeface="+mn-lt"/>
                <a:ea typeface="+mn-ea"/>
                <a:cs typeface="+mn-cs"/>
              </a:rPr>
              <a:t> (4 voll., 1679).</a:t>
            </a:r>
            <a:endParaRPr lang="it-IT" dirty="0"/>
          </a:p>
        </p:txBody>
      </p:sp>
      <p:sp>
        <p:nvSpPr>
          <p:cNvPr id="4" name="Segnaposto numero diapositiva 3"/>
          <p:cNvSpPr>
            <a:spLocks noGrp="1"/>
          </p:cNvSpPr>
          <p:nvPr>
            <p:ph type="sldNum" sz="quarter" idx="5"/>
          </p:nvPr>
        </p:nvSpPr>
        <p:spPr/>
        <p:txBody>
          <a:bodyPr/>
          <a:lstStyle/>
          <a:p>
            <a:fld id="{DE553DE3-62E4-804E-9F23-A2CBA457E98B}" type="slidenum">
              <a:rPr lang="it-IT" smtClean="0"/>
              <a:t>10</a:t>
            </a:fld>
            <a:endParaRPr lang="it-IT"/>
          </a:p>
        </p:txBody>
      </p:sp>
    </p:spTree>
    <p:extLst>
      <p:ext uri="{BB962C8B-B14F-4D97-AF65-F5344CB8AC3E}">
        <p14:creationId xmlns:p14="http://schemas.microsoft.com/office/powerpoint/2010/main" val="423490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Il </a:t>
            </a:r>
            <a:r>
              <a:rPr lang="it-IT" sz="1200" b="1" i="0" kern="1200" dirty="0">
                <a:solidFill>
                  <a:schemeClr val="tx1"/>
                </a:solidFill>
                <a:effectLst/>
                <a:latin typeface="+mn-lt"/>
                <a:ea typeface="+mn-ea"/>
                <a:cs typeface="+mn-cs"/>
              </a:rPr>
              <a:t>Giansenismo</a:t>
            </a:r>
            <a:r>
              <a:rPr lang="it-IT" sz="1200" b="0" i="0" kern="1200" dirty="0">
                <a:solidFill>
                  <a:schemeClr val="tx1"/>
                </a:solidFill>
                <a:effectLst/>
                <a:latin typeface="+mn-lt"/>
                <a:ea typeface="+mn-ea"/>
                <a:cs typeface="+mn-cs"/>
              </a:rPr>
              <a:t> non fu percepito come pericoloso solo per motivi teologici. Nel XVII secolo diventò anche una </a:t>
            </a:r>
            <a:r>
              <a:rPr lang="it-IT" sz="1200" b="1" i="0" kern="1200" dirty="0">
                <a:solidFill>
                  <a:schemeClr val="tx1"/>
                </a:solidFill>
                <a:effectLst/>
                <a:latin typeface="+mn-lt"/>
                <a:ea typeface="+mn-ea"/>
                <a:cs typeface="+mn-cs"/>
              </a:rPr>
              <a:t>questione politica</a:t>
            </a:r>
            <a:r>
              <a:rPr lang="it-IT" sz="1200" b="0" i="0" kern="1200" dirty="0">
                <a:solidFill>
                  <a:schemeClr val="tx1"/>
                </a:solidFill>
                <a:effectLst/>
                <a:latin typeface="+mn-lt"/>
                <a:ea typeface="+mn-ea"/>
                <a:cs typeface="+mn-cs"/>
              </a:rPr>
              <a:t>, soprattutto sotto il regno di </a:t>
            </a:r>
            <a:r>
              <a:rPr lang="it-IT" sz="1200" b="1" i="0" kern="1200" dirty="0">
                <a:solidFill>
                  <a:schemeClr val="tx1"/>
                </a:solidFill>
                <a:effectLst/>
                <a:latin typeface="+mn-lt"/>
                <a:ea typeface="+mn-ea"/>
                <a:cs typeface="+mn-cs"/>
              </a:rPr>
              <a:t>Louis XIV</a:t>
            </a:r>
            <a:r>
              <a:rPr lang="it-IT" sz="1200" b="0" i="0" kern="1200" dirty="0">
                <a:solidFill>
                  <a:schemeClr val="tx1"/>
                </a:solidFill>
                <a:effectLst/>
                <a:latin typeface="+mn-lt"/>
                <a:ea typeface="+mn-ea"/>
                <a:cs typeface="+mn-cs"/>
              </a:rPr>
              <a:t>. Per il re e per molti vescovi francesi, questo movimento minacciava l’unità religiosa e quindi la stabilità dello Stato.</a:t>
            </a:r>
          </a:p>
          <a:p>
            <a:r>
              <a:rPr lang="it-IT" sz="1200" b="0" i="0" kern="1200" dirty="0">
                <a:solidFill>
                  <a:schemeClr val="tx1"/>
                </a:solidFill>
                <a:effectLst/>
                <a:latin typeface="+mn-lt"/>
                <a:ea typeface="+mn-ea"/>
                <a:cs typeface="+mn-cs"/>
              </a:rPr>
              <a:t>Vediamo perché.</a:t>
            </a:r>
          </a:p>
          <a:p>
            <a:br>
              <a:rPr lang="it-IT" dirty="0"/>
            </a:br>
            <a:endParaRPr lang="it-IT" dirty="0"/>
          </a:p>
          <a:p>
            <a:r>
              <a:rPr lang="it-IT" sz="1200" b="1" i="0" kern="1200" dirty="0">
                <a:solidFill>
                  <a:schemeClr val="tx1"/>
                </a:solidFill>
                <a:effectLst/>
                <a:latin typeface="+mn-lt"/>
                <a:ea typeface="+mn-ea"/>
                <a:cs typeface="+mn-cs"/>
              </a:rPr>
              <a:t>1. L’ideale di unità religiosa dello Stato</a:t>
            </a:r>
          </a:p>
          <a:p>
            <a:r>
              <a:rPr lang="it-IT" sz="1200" b="0" i="0" kern="1200" dirty="0">
                <a:solidFill>
                  <a:schemeClr val="tx1"/>
                </a:solidFill>
                <a:effectLst/>
                <a:latin typeface="+mn-lt"/>
                <a:ea typeface="+mn-ea"/>
                <a:cs typeface="+mn-cs"/>
              </a:rPr>
              <a:t>Nel Seicento la monarchia francese puntava a un principio molto semplice:</a:t>
            </a:r>
            <a:br>
              <a:rPr lang="it-IT" sz="1200" b="0" i="0" kern="1200" dirty="0">
                <a:solidFill>
                  <a:schemeClr val="tx1"/>
                </a:solidFill>
                <a:effectLst/>
                <a:latin typeface="+mn-lt"/>
                <a:ea typeface="+mn-ea"/>
                <a:cs typeface="+mn-cs"/>
              </a:rPr>
            </a:br>
            <a:r>
              <a:rPr lang="it-IT" sz="1200" b="1" i="0" kern="1200" dirty="0">
                <a:solidFill>
                  <a:schemeClr val="tx1"/>
                </a:solidFill>
                <a:effectLst/>
                <a:latin typeface="+mn-lt"/>
                <a:ea typeface="+mn-ea"/>
                <a:cs typeface="+mn-cs"/>
              </a:rPr>
              <a:t>uno Stato forte doveva avere anche un’unica religione disciplinata e controllabile</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Luigi XIV cercava:</a:t>
            </a:r>
          </a:p>
          <a:p>
            <a:r>
              <a:rPr lang="it-IT" sz="1200" b="0" i="0" kern="1200" dirty="0">
                <a:solidFill>
                  <a:schemeClr val="tx1"/>
                </a:solidFill>
                <a:effectLst/>
                <a:latin typeface="+mn-lt"/>
                <a:ea typeface="+mn-ea"/>
                <a:cs typeface="+mn-cs"/>
              </a:rPr>
              <a:t>uniformità dottrinale</a:t>
            </a:r>
          </a:p>
          <a:p>
            <a:r>
              <a:rPr lang="it-IT" sz="1200" b="0" i="0" kern="1200" dirty="0">
                <a:solidFill>
                  <a:schemeClr val="tx1"/>
                </a:solidFill>
                <a:effectLst/>
                <a:latin typeface="+mn-lt"/>
                <a:ea typeface="+mn-ea"/>
                <a:cs typeface="+mn-cs"/>
              </a:rPr>
              <a:t>obbedienza alla Chiesa ufficiale</a:t>
            </a:r>
          </a:p>
          <a:p>
            <a:r>
              <a:rPr lang="it-IT" sz="1200" b="0" i="0" kern="1200" dirty="0">
                <a:solidFill>
                  <a:schemeClr val="tx1"/>
                </a:solidFill>
                <a:effectLst/>
                <a:latin typeface="+mn-lt"/>
                <a:ea typeface="+mn-ea"/>
                <a:cs typeface="+mn-cs"/>
              </a:rPr>
              <a:t>controllo politico sulle istituzioni religiose.</a:t>
            </a:r>
          </a:p>
          <a:p>
            <a:r>
              <a:rPr lang="it-IT" sz="1200" b="0" i="0" kern="1200" dirty="0">
                <a:solidFill>
                  <a:schemeClr val="tx1"/>
                </a:solidFill>
                <a:effectLst/>
                <a:latin typeface="+mn-lt"/>
                <a:ea typeface="+mn-ea"/>
                <a:cs typeface="+mn-cs"/>
              </a:rPr>
              <a:t>Il giansenismo invece generava </a:t>
            </a:r>
            <a:r>
              <a:rPr lang="it-IT" sz="1200" b="1" i="0" kern="1200" dirty="0">
                <a:solidFill>
                  <a:schemeClr val="tx1"/>
                </a:solidFill>
                <a:effectLst/>
                <a:latin typeface="+mn-lt"/>
                <a:ea typeface="+mn-ea"/>
                <a:cs typeface="+mn-cs"/>
              </a:rPr>
              <a:t>controversie continue</a:t>
            </a:r>
            <a:r>
              <a:rPr lang="it-IT" sz="1200" b="0" i="0" kern="1200" dirty="0">
                <a:solidFill>
                  <a:schemeClr val="tx1"/>
                </a:solidFill>
                <a:effectLst/>
                <a:latin typeface="+mn-lt"/>
                <a:ea typeface="+mn-ea"/>
                <a:cs typeface="+mn-cs"/>
              </a:rPr>
              <a:t>, dispute teologiche e opposizioni all’autorità ecclesiastica. Questo appariva come un fattore di </a:t>
            </a:r>
            <a:r>
              <a:rPr lang="it-IT" sz="1200" b="1" i="0" kern="1200" dirty="0">
                <a:solidFill>
                  <a:schemeClr val="tx1"/>
                </a:solidFill>
                <a:effectLst/>
                <a:latin typeface="+mn-lt"/>
                <a:ea typeface="+mn-ea"/>
                <a:cs typeface="+mn-cs"/>
              </a:rPr>
              <a:t>divisione interna</a:t>
            </a:r>
            <a:r>
              <a:rPr lang="it-IT" sz="1200" b="0" i="0" kern="1200" dirty="0">
                <a:solidFill>
                  <a:schemeClr val="tx1"/>
                </a:solidFill>
                <a:effectLst/>
                <a:latin typeface="+mn-lt"/>
                <a:ea typeface="+mn-ea"/>
                <a:cs typeface="+mn-cs"/>
              </a:rPr>
              <a:t>.</a:t>
            </a:r>
          </a:p>
          <a:p>
            <a:br>
              <a:rPr lang="it-IT" dirty="0"/>
            </a:br>
            <a:endParaRPr lang="it-IT" dirty="0"/>
          </a:p>
          <a:p>
            <a:r>
              <a:rPr lang="it-IT" sz="1200" b="1" i="0" kern="1200" dirty="0">
                <a:solidFill>
                  <a:schemeClr val="tx1"/>
                </a:solidFill>
                <a:effectLst/>
                <a:latin typeface="+mn-lt"/>
                <a:ea typeface="+mn-ea"/>
                <a:cs typeface="+mn-cs"/>
              </a:rPr>
              <a:t>2. La resistenza all’autorità ecclesiastica</a:t>
            </a:r>
          </a:p>
          <a:p>
            <a:r>
              <a:rPr lang="it-IT" sz="1200" b="0" i="0" kern="1200" dirty="0">
                <a:solidFill>
                  <a:schemeClr val="tx1"/>
                </a:solidFill>
                <a:effectLst/>
                <a:latin typeface="+mn-lt"/>
                <a:ea typeface="+mn-ea"/>
                <a:cs typeface="+mn-cs"/>
              </a:rPr>
              <a:t>Il problema esplose quando alcune tesi gianseniste furono condannate dal papa, in particolare da </a:t>
            </a:r>
            <a:r>
              <a:rPr lang="it-IT" sz="1200" b="1" i="0" kern="1200" dirty="0">
                <a:solidFill>
                  <a:schemeClr val="tx1"/>
                </a:solidFill>
                <a:effectLst/>
                <a:latin typeface="+mn-lt"/>
                <a:ea typeface="+mn-ea"/>
                <a:cs typeface="+mn-cs"/>
              </a:rPr>
              <a:t>Pope Innocent X</a:t>
            </a:r>
            <a:r>
              <a:rPr lang="it-IT" sz="1200" b="0" i="0" kern="1200" dirty="0">
                <a:solidFill>
                  <a:schemeClr val="tx1"/>
                </a:solidFill>
                <a:effectLst/>
                <a:latin typeface="+mn-lt"/>
                <a:ea typeface="+mn-ea"/>
                <a:cs typeface="+mn-cs"/>
              </a:rPr>
              <a:t> nel 1653.</a:t>
            </a:r>
          </a:p>
          <a:p>
            <a:r>
              <a:rPr lang="it-IT" sz="1200" b="0" i="0" kern="1200" dirty="0">
                <a:solidFill>
                  <a:schemeClr val="tx1"/>
                </a:solidFill>
                <a:effectLst/>
                <a:latin typeface="+mn-lt"/>
                <a:ea typeface="+mn-ea"/>
                <a:cs typeface="+mn-cs"/>
              </a:rPr>
              <a:t>Molti giansenisti, soprattutto quelli legati al monastero di </a:t>
            </a:r>
            <a:r>
              <a:rPr lang="it-IT" sz="1200" b="1" i="0" kern="1200" dirty="0">
                <a:solidFill>
                  <a:schemeClr val="tx1"/>
                </a:solidFill>
                <a:effectLst/>
                <a:latin typeface="+mn-lt"/>
                <a:ea typeface="+mn-ea"/>
                <a:cs typeface="+mn-cs"/>
              </a:rPr>
              <a:t>Abbazia di Port-Royal</a:t>
            </a:r>
            <a:r>
              <a:rPr lang="it-IT" sz="1200" b="0" i="0" kern="1200" dirty="0">
                <a:solidFill>
                  <a:schemeClr val="tx1"/>
                </a:solidFill>
                <a:effectLst/>
                <a:latin typeface="+mn-lt"/>
                <a:ea typeface="+mn-ea"/>
                <a:cs typeface="+mn-cs"/>
              </a:rPr>
              <a:t>, non accettarono pienamente la condanna.</a:t>
            </a:r>
          </a:p>
          <a:p>
            <a:r>
              <a:rPr lang="it-IT" sz="1200" b="0" i="0" kern="1200" dirty="0">
                <a:solidFill>
                  <a:schemeClr val="tx1"/>
                </a:solidFill>
                <a:effectLst/>
                <a:latin typeface="+mn-lt"/>
                <a:ea typeface="+mn-ea"/>
                <a:cs typeface="+mn-cs"/>
              </a:rPr>
              <a:t>Essi sostennero una distinzione sottile:</a:t>
            </a:r>
          </a:p>
          <a:p>
            <a:r>
              <a:rPr lang="it-IT" sz="1200" b="0" i="0" kern="1200" dirty="0">
                <a:solidFill>
                  <a:schemeClr val="tx1"/>
                </a:solidFill>
                <a:effectLst/>
                <a:latin typeface="+mn-lt"/>
                <a:ea typeface="+mn-ea"/>
                <a:cs typeface="+mn-cs"/>
              </a:rPr>
              <a:t>accettavano la condanna </a:t>
            </a:r>
            <a:r>
              <a:rPr lang="it-IT" sz="1200" b="1" i="0" kern="1200" dirty="0">
                <a:solidFill>
                  <a:schemeClr val="tx1"/>
                </a:solidFill>
                <a:effectLst/>
                <a:latin typeface="+mn-lt"/>
                <a:ea typeface="+mn-ea"/>
                <a:cs typeface="+mn-cs"/>
              </a:rPr>
              <a:t>in linea di principio</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ma negavano che le proposizioni condannate si trovassero davvero nell’opera </a:t>
            </a:r>
            <a:r>
              <a:rPr lang="it-IT" sz="1200" b="1" i="0" kern="1200" dirty="0">
                <a:solidFill>
                  <a:schemeClr val="tx1"/>
                </a:solidFill>
                <a:effectLst/>
                <a:latin typeface="+mn-lt"/>
                <a:ea typeface="+mn-ea"/>
                <a:cs typeface="+mn-cs"/>
              </a:rPr>
              <a:t>Augustinus</a:t>
            </a:r>
            <a:r>
              <a:rPr lang="it-IT" sz="1200" b="0" i="0" kern="1200" dirty="0">
                <a:solidFill>
                  <a:schemeClr val="tx1"/>
                </a:solidFill>
                <a:effectLst/>
                <a:latin typeface="+mn-lt"/>
                <a:ea typeface="+mn-ea"/>
                <a:cs typeface="+mn-cs"/>
              </a:rPr>
              <a:t> di </a:t>
            </a:r>
            <a:r>
              <a:rPr lang="it-IT" sz="1200" b="1" i="0" kern="1200" dirty="0">
                <a:solidFill>
                  <a:schemeClr val="tx1"/>
                </a:solidFill>
                <a:effectLst/>
                <a:latin typeface="+mn-lt"/>
                <a:ea typeface="+mn-ea"/>
                <a:cs typeface="+mn-cs"/>
              </a:rPr>
              <a:t>Cornelius Jansen</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Questa posizione fu vista come </a:t>
            </a:r>
            <a:r>
              <a:rPr lang="it-IT" sz="1200" b="1" i="0" kern="1200" dirty="0">
                <a:solidFill>
                  <a:schemeClr val="tx1"/>
                </a:solidFill>
                <a:effectLst/>
                <a:latin typeface="+mn-lt"/>
                <a:ea typeface="+mn-ea"/>
                <a:cs typeface="+mn-cs"/>
              </a:rPr>
              <a:t>una forma di disobbedienza mascherata</a:t>
            </a:r>
            <a:r>
              <a:rPr lang="it-IT" sz="1200" b="0" i="0" kern="1200" dirty="0">
                <a:solidFill>
                  <a:schemeClr val="tx1"/>
                </a:solidFill>
                <a:effectLst/>
                <a:latin typeface="+mn-lt"/>
                <a:ea typeface="+mn-ea"/>
                <a:cs typeface="+mn-cs"/>
              </a:rPr>
              <a:t>.</a:t>
            </a:r>
          </a:p>
          <a:p>
            <a:br>
              <a:rPr lang="it-IT" dirty="0"/>
            </a:br>
            <a:endParaRPr lang="it-IT" dirty="0"/>
          </a:p>
          <a:p>
            <a:r>
              <a:rPr lang="it-IT" sz="1200" b="1" i="0" kern="1200" dirty="0">
                <a:solidFill>
                  <a:schemeClr val="tx1"/>
                </a:solidFill>
                <a:effectLst/>
                <a:latin typeface="+mn-lt"/>
                <a:ea typeface="+mn-ea"/>
                <a:cs typeface="+mn-cs"/>
              </a:rPr>
              <a:t>3. Il ruolo dell’abbazia di Port-Royal</a:t>
            </a:r>
          </a:p>
          <a:p>
            <a:r>
              <a:rPr lang="it-IT" sz="1200" b="0" i="0" kern="1200" dirty="0">
                <a:solidFill>
                  <a:schemeClr val="tx1"/>
                </a:solidFill>
                <a:effectLst/>
                <a:latin typeface="+mn-lt"/>
                <a:ea typeface="+mn-ea"/>
                <a:cs typeface="+mn-cs"/>
              </a:rPr>
              <a:t>Il centro spirituale del giansenismo francese era </a:t>
            </a:r>
            <a:r>
              <a:rPr lang="it-IT" sz="1200" b="1" i="0" kern="1200" dirty="0">
                <a:solidFill>
                  <a:schemeClr val="tx1"/>
                </a:solidFill>
                <a:effectLst/>
                <a:latin typeface="+mn-lt"/>
                <a:ea typeface="+mn-ea"/>
                <a:cs typeface="+mn-cs"/>
              </a:rPr>
              <a:t>Port-Royal</a:t>
            </a:r>
            <a:r>
              <a:rPr lang="it-IT" sz="1200" b="0" i="0" kern="1200" dirty="0">
                <a:solidFill>
                  <a:schemeClr val="tx1"/>
                </a:solidFill>
                <a:effectLst/>
                <a:latin typeface="+mn-lt"/>
                <a:ea typeface="+mn-ea"/>
                <a:cs typeface="+mn-cs"/>
              </a:rPr>
              <a:t>. Lì vivevano:</a:t>
            </a:r>
          </a:p>
          <a:p>
            <a:r>
              <a:rPr lang="it-IT" sz="1200" b="0" i="0" kern="1200" dirty="0">
                <a:solidFill>
                  <a:schemeClr val="tx1"/>
                </a:solidFill>
                <a:effectLst/>
                <a:latin typeface="+mn-lt"/>
                <a:ea typeface="+mn-ea"/>
                <a:cs typeface="+mn-cs"/>
              </a:rPr>
              <a:t>monache molto colte</a:t>
            </a:r>
          </a:p>
          <a:p>
            <a:r>
              <a:rPr lang="it-IT" sz="1200" b="0" i="0" kern="1200" dirty="0">
                <a:solidFill>
                  <a:schemeClr val="tx1"/>
                </a:solidFill>
                <a:effectLst/>
                <a:latin typeface="+mn-lt"/>
                <a:ea typeface="+mn-ea"/>
                <a:cs typeface="+mn-cs"/>
              </a:rPr>
              <a:t>teologi rigorosi come </a:t>
            </a:r>
            <a:r>
              <a:rPr lang="it-IT" sz="1200" b="1" i="0" kern="1200" dirty="0">
                <a:solidFill>
                  <a:schemeClr val="tx1"/>
                </a:solidFill>
                <a:effectLst/>
                <a:latin typeface="+mn-lt"/>
                <a:ea typeface="+mn-ea"/>
                <a:cs typeface="+mn-cs"/>
              </a:rPr>
              <a:t>Antoine Arnauld</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intellettuali simpatizzanti come </a:t>
            </a:r>
            <a:r>
              <a:rPr lang="it-IT" sz="1200" b="1" i="0" kern="1200" dirty="0">
                <a:solidFill>
                  <a:schemeClr val="tx1"/>
                </a:solidFill>
                <a:effectLst/>
                <a:latin typeface="+mn-lt"/>
                <a:ea typeface="+mn-ea"/>
                <a:cs typeface="+mn-cs"/>
              </a:rPr>
              <a:t>Blaise Pascal</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Port-Royal divenne una sorta di </a:t>
            </a:r>
            <a:r>
              <a:rPr lang="it-IT" sz="1200" b="1" i="0" kern="1200" dirty="0">
                <a:solidFill>
                  <a:schemeClr val="tx1"/>
                </a:solidFill>
                <a:effectLst/>
                <a:latin typeface="+mn-lt"/>
                <a:ea typeface="+mn-ea"/>
                <a:cs typeface="+mn-cs"/>
              </a:rPr>
              <a:t>comunità religiosa indipendente</a:t>
            </a:r>
            <a:r>
              <a:rPr lang="it-IT" sz="1200" b="0" i="0" kern="1200" dirty="0">
                <a:solidFill>
                  <a:schemeClr val="tx1"/>
                </a:solidFill>
                <a:effectLst/>
                <a:latin typeface="+mn-lt"/>
                <a:ea typeface="+mn-ea"/>
                <a:cs typeface="+mn-cs"/>
              </a:rPr>
              <a:t>, con grande prestigio culturale e morale.</a:t>
            </a:r>
          </a:p>
          <a:p>
            <a:r>
              <a:rPr lang="it-IT" sz="1200" b="0" i="0" kern="1200" dirty="0">
                <a:solidFill>
                  <a:schemeClr val="tx1"/>
                </a:solidFill>
                <a:effectLst/>
                <a:latin typeface="+mn-lt"/>
                <a:ea typeface="+mn-ea"/>
                <a:cs typeface="+mn-cs"/>
              </a:rPr>
              <a:t>Per una monarchia assoluta questo era sospetto: sembrava </a:t>
            </a:r>
            <a:r>
              <a:rPr lang="it-IT" sz="1200" b="1" i="0" kern="1200" dirty="0">
                <a:solidFill>
                  <a:schemeClr val="tx1"/>
                </a:solidFill>
                <a:effectLst/>
                <a:latin typeface="+mn-lt"/>
                <a:ea typeface="+mn-ea"/>
                <a:cs typeface="+mn-cs"/>
              </a:rPr>
              <a:t>un centro di opposizione intellettuale e spirituale</a:t>
            </a:r>
            <a:r>
              <a:rPr lang="it-IT" sz="1200" b="0" i="0" kern="1200" dirty="0">
                <a:solidFill>
                  <a:schemeClr val="tx1"/>
                </a:solidFill>
                <a:effectLst/>
                <a:latin typeface="+mn-lt"/>
                <a:ea typeface="+mn-ea"/>
                <a:cs typeface="+mn-cs"/>
              </a:rPr>
              <a:t>.</a:t>
            </a:r>
          </a:p>
          <a:p>
            <a:br>
              <a:rPr lang="it-IT" dirty="0"/>
            </a:br>
            <a:endParaRPr lang="it-IT" dirty="0"/>
          </a:p>
          <a:p>
            <a:r>
              <a:rPr lang="it-IT" sz="1200" b="1" i="0" kern="1200" dirty="0">
                <a:solidFill>
                  <a:schemeClr val="tx1"/>
                </a:solidFill>
                <a:effectLst/>
                <a:latin typeface="+mn-lt"/>
                <a:ea typeface="+mn-ea"/>
                <a:cs typeface="+mn-cs"/>
              </a:rPr>
              <a:t>4. La repressione di Luigi XIV</a:t>
            </a:r>
          </a:p>
          <a:p>
            <a:r>
              <a:rPr lang="it-IT" sz="1200" b="0" i="0" kern="1200" dirty="0">
                <a:solidFill>
                  <a:schemeClr val="tx1"/>
                </a:solidFill>
                <a:effectLst/>
                <a:latin typeface="+mn-lt"/>
                <a:ea typeface="+mn-ea"/>
                <a:cs typeface="+mn-cs"/>
              </a:rPr>
              <a:t>Alla fine Luigi XIV decise di eliminare il problema.</a:t>
            </a:r>
          </a:p>
          <a:p>
            <a:r>
              <a:rPr lang="it-IT" sz="1200" b="0" i="0" kern="1200" dirty="0">
                <a:solidFill>
                  <a:schemeClr val="tx1"/>
                </a:solidFill>
                <a:effectLst/>
                <a:latin typeface="+mn-lt"/>
                <a:ea typeface="+mn-ea"/>
                <a:cs typeface="+mn-cs"/>
              </a:rPr>
              <a:t>Le misure furono progressive:</a:t>
            </a:r>
          </a:p>
          <a:p>
            <a:r>
              <a:rPr lang="it-IT" sz="1200" b="0" i="0" kern="1200" dirty="0">
                <a:solidFill>
                  <a:schemeClr val="tx1"/>
                </a:solidFill>
                <a:effectLst/>
                <a:latin typeface="+mn-lt"/>
                <a:ea typeface="+mn-ea"/>
                <a:cs typeface="+mn-cs"/>
              </a:rPr>
              <a:t>pressione sui religiosi perché firmassero formule di condanna del giansenismo</a:t>
            </a:r>
          </a:p>
          <a:p>
            <a:r>
              <a:rPr lang="it-IT" sz="1200" b="0" i="0" kern="1200" dirty="0">
                <a:solidFill>
                  <a:schemeClr val="tx1"/>
                </a:solidFill>
                <a:effectLst/>
                <a:latin typeface="+mn-lt"/>
                <a:ea typeface="+mn-ea"/>
                <a:cs typeface="+mn-cs"/>
              </a:rPr>
              <a:t>persecuzione di teologi e simpatizzanti</a:t>
            </a:r>
          </a:p>
          <a:p>
            <a:r>
              <a:rPr lang="it-IT" sz="1200" b="0" i="0" kern="1200" dirty="0">
                <a:solidFill>
                  <a:schemeClr val="tx1"/>
                </a:solidFill>
                <a:effectLst/>
                <a:latin typeface="+mn-lt"/>
                <a:ea typeface="+mn-ea"/>
                <a:cs typeface="+mn-cs"/>
              </a:rPr>
              <a:t>chiusura delle scuole di Port-Royal</a:t>
            </a:r>
          </a:p>
          <a:p>
            <a:r>
              <a:rPr lang="it-IT" sz="1200" b="0" i="0" kern="1200" dirty="0">
                <a:solidFill>
                  <a:schemeClr val="tx1"/>
                </a:solidFill>
                <a:effectLst/>
                <a:latin typeface="+mn-lt"/>
                <a:ea typeface="+mn-ea"/>
                <a:cs typeface="+mn-cs"/>
              </a:rPr>
              <a:t>infine </a:t>
            </a:r>
            <a:r>
              <a:rPr lang="it-IT" sz="1200" b="1" i="0" kern="1200" dirty="0">
                <a:solidFill>
                  <a:schemeClr val="tx1"/>
                </a:solidFill>
                <a:effectLst/>
                <a:latin typeface="+mn-lt"/>
                <a:ea typeface="+mn-ea"/>
                <a:cs typeface="+mn-cs"/>
              </a:rPr>
              <a:t>soppressione del monastero</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Nel </a:t>
            </a:r>
            <a:r>
              <a:rPr lang="it-IT" sz="1200" b="1" i="0" kern="1200" dirty="0">
                <a:solidFill>
                  <a:schemeClr val="tx1"/>
                </a:solidFill>
                <a:effectLst/>
                <a:latin typeface="+mn-lt"/>
                <a:ea typeface="+mn-ea"/>
                <a:cs typeface="+mn-cs"/>
              </a:rPr>
              <a:t>1710</a:t>
            </a:r>
            <a:r>
              <a:rPr lang="it-IT" sz="1200" b="0" i="0" kern="1200" dirty="0">
                <a:solidFill>
                  <a:schemeClr val="tx1"/>
                </a:solidFill>
                <a:effectLst/>
                <a:latin typeface="+mn-lt"/>
                <a:ea typeface="+mn-ea"/>
                <a:cs typeface="+mn-cs"/>
              </a:rPr>
              <a:t> il monastero fu distrutto e le monache disperse. Qualche anno dopo anche il cimitero venne smantellato. Una scena quasi teatrale della politica assolutista: </a:t>
            </a:r>
            <a:r>
              <a:rPr lang="it-IT" sz="1200" b="1" i="0" kern="1200" dirty="0">
                <a:solidFill>
                  <a:schemeClr val="tx1"/>
                </a:solidFill>
                <a:effectLst/>
                <a:latin typeface="+mn-lt"/>
                <a:ea typeface="+mn-ea"/>
                <a:cs typeface="+mn-cs"/>
              </a:rPr>
              <a:t>non solo spegnere il movimento, ma cancellarne il luogo simbolico</a:t>
            </a:r>
            <a:r>
              <a:rPr lang="it-IT" sz="1200" b="0" i="0" kern="1200" dirty="0">
                <a:solidFill>
                  <a:schemeClr val="tx1"/>
                </a:solidFill>
                <a:effectLst/>
                <a:latin typeface="+mn-lt"/>
                <a:ea typeface="+mn-ea"/>
                <a:cs typeface="+mn-cs"/>
              </a:rPr>
              <a:t>.</a:t>
            </a:r>
          </a:p>
          <a:p>
            <a:br>
              <a:rPr lang="it-IT" dirty="0"/>
            </a:br>
            <a:endParaRPr lang="it-IT" dirty="0"/>
          </a:p>
          <a:p>
            <a:r>
              <a:rPr lang="it-IT" sz="1200" b="1" i="0" kern="1200" dirty="0">
                <a:solidFill>
                  <a:schemeClr val="tx1"/>
                </a:solidFill>
                <a:effectLst/>
                <a:latin typeface="+mn-lt"/>
                <a:ea typeface="+mn-ea"/>
                <a:cs typeface="+mn-cs"/>
              </a:rPr>
              <a:t>5. Perché il giansenismo spaventava davvero il potere</a:t>
            </a:r>
          </a:p>
          <a:p>
            <a:r>
              <a:rPr lang="it-IT" sz="1200" b="0" i="0" kern="1200" dirty="0">
                <a:solidFill>
                  <a:schemeClr val="tx1"/>
                </a:solidFill>
                <a:effectLst/>
                <a:latin typeface="+mn-lt"/>
                <a:ea typeface="+mn-ea"/>
                <a:cs typeface="+mn-cs"/>
              </a:rPr>
              <a:t>In fondo il problema non era solo la teologia.</a:t>
            </a:r>
          </a:p>
          <a:p>
            <a:r>
              <a:rPr lang="it-IT" sz="1200" b="0" i="0" kern="1200" dirty="0">
                <a:solidFill>
                  <a:schemeClr val="tx1"/>
                </a:solidFill>
                <a:effectLst/>
                <a:latin typeface="+mn-lt"/>
                <a:ea typeface="+mn-ea"/>
                <a:cs typeface="+mn-cs"/>
              </a:rPr>
              <a:t>Il giansenismo:</a:t>
            </a:r>
          </a:p>
          <a:p>
            <a:r>
              <a:rPr lang="it-IT" sz="1200" b="0" i="0" kern="1200" dirty="0">
                <a:solidFill>
                  <a:schemeClr val="tx1"/>
                </a:solidFill>
                <a:effectLst/>
                <a:latin typeface="+mn-lt"/>
                <a:ea typeface="+mn-ea"/>
                <a:cs typeface="+mn-cs"/>
              </a:rPr>
              <a:t>promuoveva </a:t>
            </a:r>
            <a:r>
              <a:rPr lang="it-IT" sz="1200" b="1" i="0" kern="1200" dirty="0">
                <a:solidFill>
                  <a:schemeClr val="tx1"/>
                </a:solidFill>
                <a:effectLst/>
                <a:latin typeface="+mn-lt"/>
                <a:ea typeface="+mn-ea"/>
                <a:cs typeface="+mn-cs"/>
              </a:rPr>
              <a:t>coscienza personale rigorosa</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criticava l’autorità quando la riteneva moralmente debole</a:t>
            </a:r>
          </a:p>
          <a:p>
            <a:r>
              <a:rPr lang="it-IT" sz="1200" b="0" i="0" kern="1200" dirty="0">
                <a:solidFill>
                  <a:schemeClr val="tx1"/>
                </a:solidFill>
                <a:effectLst/>
                <a:latin typeface="+mn-lt"/>
                <a:ea typeface="+mn-ea"/>
                <a:cs typeface="+mn-cs"/>
              </a:rPr>
              <a:t>attirava molti </a:t>
            </a:r>
            <a:r>
              <a:rPr lang="it-IT" sz="1200" b="1" i="0" kern="1200" dirty="0">
                <a:solidFill>
                  <a:schemeClr val="tx1"/>
                </a:solidFill>
                <a:effectLst/>
                <a:latin typeface="+mn-lt"/>
                <a:ea typeface="+mn-ea"/>
                <a:cs typeface="+mn-cs"/>
              </a:rPr>
              <a:t>intellettuali indipendenti</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Per una monarchia assoluta, questo poteva diventare </a:t>
            </a:r>
            <a:r>
              <a:rPr lang="it-IT" sz="1200" b="1" i="0" kern="1200" dirty="0">
                <a:solidFill>
                  <a:schemeClr val="tx1"/>
                </a:solidFill>
                <a:effectLst/>
                <a:latin typeface="+mn-lt"/>
                <a:ea typeface="+mn-ea"/>
                <a:cs typeface="+mn-cs"/>
              </a:rPr>
              <a:t>un nucleo di resistenza morale e culturale</a:t>
            </a:r>
            <a:r>
              <a:rPr lang="it-IT" sz="1200" b="0" i="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5"/>
          </p:nvPr>
        </p:nvSpPr>
        <p:spPr/>
        <p:txBody>
          <a:bodyPr/>
          <a:lstStyle/>
          <a:p>
            <a:fld id="{DE553DE3-62E4-804E-9F23-A2CBA457E98B}" type="slidenum">
              <a:rPr lang="it-IT" smtClean="0"/>
              <a:t>14</a:t>
            </a:fld>
            <a:endParaRPr lang="it-IT"/>
          </a:p>
        </p:txBody>
      </p:sp>
    </p:spTree>
    <p:extLst>
      <p:ext uri="{BB962C8B-B14F-4D97-AF65-F5344CB8AC3E}">
        <p14:creationId xmlns:p14="http://schemas.microsoft.com/office/powerpoint/2010/main" val="246479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err="1">
                <a:solidFill>
                  <a:schemeClr val="tx1"/>
                </a:solidFill>
                <a:effectLst/>
                <a:latin typeface="+mn-lt"/>
                <a:ea typeface="+mn-ea"/>
                <a:cs typeface="+mn-cs"/>
              </a:rPr>
              <a:t>Pasquier</a:t>
            </a:r>
            <a:r>
              <a:rPr lang="it-IT" sz="1200" b="0" i="0" u="none" strike="noStrike" kern="1200" dirty="0">
                <a:solidFill>
                  <a:schemeClr val="tx1"/>
                </a:solidFill>
                <a:effectLst/>
                <a:latin typeface="+mn-lt"/>
                <a:ea typeface="+mn-ea"/>
                <a:cs typeface="+mn-cs"/>
              </a:rPr>
              <a:t> </a:t>
            </a:r>
            <a:r>
              <a:rPr lang="it-IT" sz="1200" b="0" i="0" u="none" strike="noStrike" kern="1200" dirty="0" err="1">
                <a:solidFill>
                  <a:schemeClr val="tx1"/>
                </a:solidFill>
                <a:effectLst/>
                <a:latin typeface="+mn-lt"/>
                <a:ea typeface="+mn-ea"/>
                <a:cs typeface="+mn-cs"/>
              </a:rPr>
              <a:t>Quesnel</a:t>
            </a:r>
            <a:r>
              <a:rPr lang="it-IT" sz="1200" b="0" i="0" u="none" strike="noStrike" kern="1200" dirty="0">
                <a:solidFill>
                  <a:schemeClr val="tx1"/>
                </a:solidFill>
                <a:effectLst/>
                <a:latin typeface="+mn-lt"/>
                <a:ea typeface="+mn-ea"/>
                <a:cs typeface="+mn-cs"/>
              </a:rPr>
              <a:t> </a:t>
            </a:r>
          </a:p>
          <a:p>
            <a:r>
              <a:rPr lang="it-IT" sz="1200" b="0" i="0" u="none" strike="noStrike" kern="1200" dirty="0">
                <a:solidFill>
                  <a:schemeClr val="tx1"/>
                </a:solidFill>
                <a:effectLst/>
                <a:latin typeface="+mn-lt"/>
                <a:ea typeface="+mn-ea"/>
                <a:cs typeface="+mn-cs"/>
              </a:rPr>
              <a:t>Nato in un’antica famiglia aristocratica, studiò dapprima al collegio dei gesuiti a Clermont, poi teologia e filosofia alla Sorbona di Parigi. All’età di 23 anni entrò nella Congregazione dell’Oratorio dove venne impiegato soprattutto nell’educazione dei giovani. Nel 1657 fu ordinato sacerdote. Entrò in amicizia col capofila dei giansenisti Antoine Arnauld nel seminario di Saint-</a:t>
            </a:r>
            <a:r>
              <a:rPr lang="it-IT" sz="1200" b="0" i="0" u="none" strike="noStrike" kern="1200" dirty="0" err="1">
                <a:solidFill>
                  <a:schemeClr val="tx1"/>
                </a:solidFill>
                <a:effectLst/>
                <a:latin typeface="+mn-lt"/>
                <a:ea typeface="+mn-ea"/>
                <a:cs typeface="+mn-cs"/>
              </a:rPr>
              <a:t>Magloire</a:t>
            </a:r>
            <a:r>
              <a:rPr lang="it-IT" sz="1200" b="0" i="0" u="none" strike="noStrike" kern="1200" dirty="0">
                <a:solidFill>
                  <a:schemeClr val="tx1"/>
                </a:solidFill>
                <a:effectLst/>
                <a:latin typeface="+mn-lt"/>
                <a:ea typeface="+mn-ea"/>
                <a:cs typeface="+mn-cs"/>
              </a:rPr>
              <a:t>, nel quale </a:t>
            </a:r>
            <a:r>
              <a:rPr lang="it-IT" sz="1200" b="0" i="0" u="none" strike="noStrike" kern="1200" dirty="0" err="1">
                <a:solidFill>
                  <a:schemeClr val="tx1"/>
                </a:solidFill>
                <a:effectLst/>
                <a:latin typeface="+mn-lt"/>
                <a:ea typeface="+mn-ea"/>
                <a:cs typeface="+mn-cs"/>
              </a:rPr>
              <a:t>Quesnel</a:t>
            </a:r>
            <a:r>
              <a:rPr lang="it-IT" sz="1200" b="0" i="0" u="none" strike="noStrike" kern="1200" dirty="0">
                <a:solidFill>
                  <a:schemeClr val="tx1"/>
                </a:solidFill>
                <a:effectLst/>
                <a:latin typeface="+mn-lt"/>
                <a:ea typeface="+mn-ea"/>
                <a:cs typeface="+mn-cs"/>
              </a:rPr>
              <a:t> era vicedirettore e Arnauld vi si era rifugiato. Per i giovani nel 1671 pubblicò un breve manuale sui Vangeli. Nel 1675 l’edizione delle opere di papa Leone Magno curata da </a:t>
            </a:r>
            <a:r>
              <a:rPr lang="it-IT" sz="1200" b="0" i="0" u="none" strike="noStrike" kern="1200" dirty="0" err="1">
                <a:solidFill>
                  <a:schemeClr val="tx1"/>
                </a:solidFill>
                <a:effectLst/>
                <a:latin typeface="+mn-lt"/>
                <a:ea typeface="+mn-ea"/>
                <a:cs typeface="+mn-cs"/>
              </a:rPr>
              <a:t>Quesnel</a:t>
            </a:r>
            <a:r>
              <a:rPr lang="it-IT" sz="1200" b="0" i="0" u="none" strike="noStrike" kern="1200" dirty="0">
                <a:solidFill>
                  <a:schemeClr val="tx1"/>
                </a:solidFill>
                <a:effectLst/>
                <a:latin typeface="+mn-lt"/>
                <a:ea typeface="+mn-ea"/>
                <a:cs typeface="+mn-cs"/>
              </a:rPr>
              <a:t> fu messa all’Indice, a causa dell’impronta giansenista delle note e delle dissertazioni che vi erano accluse. Le simpatie giansenista sempre più evidenti in </a:t>
            </a:r>
            <a:r>
              <a:rPr lang="it-IT" sz="1200" b="0" i="0" u="none" strike="noStrike" kern="1200" dirty="0" err="1">
                <a:solidFill>
                  <a:schemeClr val="tx1"/>
                </a:solidFill>
                <a:effectLst/>
                <a:latin typeface="+mn-lt"/>
                <a:ea typeface="+mn-ea"/>
                <a:cs typeface="+mn-cs"/>
              </a:rPr>
              <a:t>Q</a:t>
            </a:r>
            <a:r>
              <a:rPr lang="it-IT" sz="1200" b="0" i="0" u="none" strike="noStrike" kern="1200" dirty="0">
                <a:solidFill>
                  <a:schemeClr val="tx1"/>
                </a:solidFill>
                <a:effectLst/>
                <a:latin typeface="+mn-lt"/>
                <a:ea typeface="+mn-ea"/>
                <a:cs typeface="+mn-cs"/>
              </a:rPr>
              <a:t>. portarono dapprima alla sua cacciata da Parigi nel 1681 e al suo esilio a Orléans, e tre anni dopo all’espulsione dall’Oratorio per aver rifiutato di accettare i decreti anti-giansenisti promulgati nel 1672 dal generale de Sainte-</a:t>
            </a:r>
            <a:r>
              <a:rPr lang="it-IT" sz="1200" b="0" i="0" u="none" strike="noStrike" kern="1200" dirty="0" err="1">
                <a:solidFill>
                  <a:schemeClr val="tx1"/>
                </a:solidFill>
                <a:effectLst/>
                <a:latin typeface="+mn-lt"/>
                <a:ea typeface="+mn-ea"/>
                <a:cs typeface="+mn-cs"/>
              </a:rPr>
              <a:t>Marthe</a:t>
            </a:r>
            <a:r>
              <a:rPr lang="it-IT" sz="1200" b="0" i="0" u="none" strike="noStrike" kern="1200" dirty="0">
                <a:solidFill>
                  <a:schemeClr val="tx1"/>
                </a:solidFill>
                <a:effectLst/>
                <a:latin typeface="+mn-lt"/>
                <a:ea typeface="+mn-ea"/>
                <a:cs typeface="+mn-cs"/>
              </a:rPr>
              <a:t>. Dopo l’espulsione dalla Francia (1684) </a:t>
            </a:r>
            <a:r>
              <a:rPr lang="it-IT" sz="1200" b="0" i="0" u="none" strike="noStrike" kern="1200" dirty="0" err="1">
                <a:solidFill>
                  <a:schemeClr val="tx1"/>
                </a:solidFill>
                <a:effectLst/>
                <a:latin typeface="+mn-lt"/>
                <a:ea typeface="+mn-ea"/>
                <a:cs typeface="+mn-cs"/>
              </a:rPr>
              <a:t>Q</a:t>
            </a:r>
            <a:r>
              <a:rPr lang="it-IT" sz="1200" b="0" i="0" u="none" strike="noStrike" kern="1200" dirty="0">
                <a:solidFill>
                  <a:schemeClr val="tx1"/>
                </a:solidFill>
                <a:effectLst/>
                <a:latin typeface="+mn-lt"/>
                <a:ea typeface="+mn-ea"/>
                <a:cs typeface="+mn-cs"/>
              </a:rPr>
              <a:t>. visse a Bruxelles in compagnia di Arnauld; alla morte di quest’ultimo (1694), </a:t>
            </a:r>
            <a:r>
              <a:rPr lang="it-IT" sz="1200" b="0" i="0" u="none" strike="noStrike" kern="1200" dirty="0" err="1">
                <a:solidFill>
                  <a:schemeClr val="tx1"/>
                </a:solidFill>
                <a:effectLst/>
                <a:latin typeface="+mn-lt"/>
                <a:ea typeface="+mn-ea"/>
                <a:cs typeface="+mn-cs"/>
              </a:rPr>
              <a:t>Q</a:t>
            </a:r>
            <a:r>
              <a:rPr lang="it-IT" sz="1200" b="0" i="0" u="none" strike="noStrike" kern="1200" dirty="0">
                <a:solidFill>
                  <a:schemeClr val="tx1"/>
                </a:solidFill>
                <a:effectLst/>
                <a:latin typeface="+mn-lt"/>
                <a:ea typeface="+mn-ea"/>
                <a:cs typeface="+mn-cs"/>
              </a:rPr>
              <a:t>. fu considerato il principale esponente del giansenismo. Nel 1703 fu arrestato a Bruxelles, ma presto fuggì ad Amsterdam, dove alla fine si stabilì definitivamente e dove morì.</a:t>
            </a:r>
          </a:p>
          <a:p>
            <a:endParaRPr lang="it-IT" sz="1200" b="0" i="0" u="none" strike="noStrike" kern="1200" dirty="0">
              <a:solidFill>
                <a:schemeClr val="tx1"/>
              </a:solidFill>
              <a:effectLst/>
              <a:latin typeface="+mn-lt"/>
              <a:ea typeface="+mn-ea"/>
              <a:cs typeface="+mn-cs"/>
            </a:endParaRPr>
          </a:p>
          <a:p>
            <a:r>
              <a:rPr lang="it-IT" dirty="0"/>
              <a:t>Fin dal 1671 il </a:t>
            </a:r>
            <a:r>
              <a:rPr lang="it-IT" dirty="0" err="1"/>
              <a:t>Q</a:t>
            </a:r>
            <a:r>
              <a:rPr lang="it-IT" dirty="0"/>
              <a:t>. aveva pubblicato un </a:t>
            </a:r>
            <a:r>
              <a:rPr lang="it-IT" i="1" dirty="0" err="1">
                <a:effectLst/>
              </a:rPr>
              <a:t>Abrégé</a:t>
            </a:r>
            <a:r>
              <a:rPr lang="it-IT" i="1" dirty="0">
                <a:effectLst/>
              </a:rPr>
              <a:t> de la morale de l'</a:t>
            </a:r>
            <a:r>
              <a:rPr lang="it-IT" i="1" dirty="0" err="1">
                <a:effectLst/>
              </a:rPr>
              <a:t>Évangile</a:t>
            </a:r>
            <a:r>
              <a:rPr lang="it-IT" i="1" dirty="0">
                <a:effectLst/>
              </a:rPr>
              <a:t> </a:t>
            </a:r>
            <a:r>
              <a:rPr lang="it-IT" i="1" dirty="0" err="1">
                <a:effectLst/>
              </a:rPr>
              <a:t>ou</a:t>
            </a:r>
            <a:r>
              <a:rPr lang="it-IT" i="1" dirty="0">
                <a:effectLst/>
              </a:rPr>
              <a:t> pensées </a:t>
            </a:r>
            <a:r>
              <a:rPr lang="it-IT" i="1" dirty="0" err="1">
                <a:effectLst/>
              </a:rPr>
              <a:t>chrétiennes</a:t>
            </a:r>
            <a:r>
              <a:rPr lang="it-IT" i="1" dirty="0">
                <a:effectLst/>
              </a:rPr>
              <a:t> sur </a:t>
            </a:r>
            <a:r>
              <a:rPr lang="it-IT" i="1" dirty="0" err="1">
                <a:effectLst/>
              </a:rPr>
              <a:t>les</a:t>
            </a:r>
            <a:r>
              <a:rPr lang="it-IT" i="1" dirty="0">
                <a:effectLst/>
              </a:rPr>
              <a:t> </a:t>
            </a:r>
            <a:r>
              <a:rPr lang="it-IT" i="1" dirty="0" err="1">
                <a:effectLst/>
              </a:rPr>
              <a:t>textes</a:t>
            </a:r>
            <a:r>
              <a:rPr lang="it-IT" i="1" dirty="0">
                <a:effectLst/>
              </a:rPr>
              <a:t> </a:t>
            </a:r>
            <a:r>
              <a:rPr lang="it-IT" i="1" dirty="0" err="1">
                <a:effectLst/>
              </a:rPr>
              <a:t>des</a:t>
            </a:r>
            <a:r>
              <a:rPr lang="it-IT" i="1" dirty="0">
                <a:effectLst/>
              </a:rPr>
              <a:t> IV </a:t>
            </a:r>
            <a:r>
              <a:rPr lang="it-IT" i="1" dirty="0" err="1">
                <a:effectLst/>
              </a:rPr>
              <a:t>Èvangiles</a:t>
            </a:r>
            <a:r>
              <a:rPr lang="it-IT" i="1" dirty="0">
                <a:effectLst/>
              </a:rPr>
              <a:t> pour en </a:t>
            </a:r>
            <a:r>
              <a:rPr lang="it-IT" i="1" dirty="0" err="1">
                <a:effectLst/>
              </a:rPr>
              <a:t>rendre</a:t>
            </a:r>
            <a:r>
              <a:rPr lang="it-IT" i="1" dirty="0">
                <a:effectLst/>
              </a:rPr>
              <a:t> la </a:t>
            </a:r>
            <a:r>
              <a:rPr lang="it-IT" i="1" dirty="0" err="1">
                <a:effectLst/>
              </a:rPr>
              <a:t>lecture</a:t>
            </a:r>
            <a:r>
              <a:rPr lang="it-IT" i="1" dirty="0">
                <a:effectLst/>
              </a:rPr>
              <a:t> plus facile</a:t>
            </a:r>
            <a:r>
              <a:rPr lang="it-IT" dirty="0"/>
              <a:t>: opera questa che ha un'importanza capitale nella storia delle polemiche religiose del sec. XVIII e che fu, si può dire, il centro intorno al quale si svolse, in Francia, la seconda fase del movimento giansenista. Lo scritto era stato oggetto, all'atto della pubblicazione, di una lettera del vescovo di </a:t>
            </a:r>
            <a:r>
              <a:rPr lang="it-IT" dirty="0" err="1"/>
              <a:t>Châlons</a:t>
            </a:r>
            <a:r>
              <a:rPr lang="it-IT" dirty="0"/>
              <a:t>-sur-Marne, Félix </a:t>
            </a:r>
            <a:r>
              <a:rPr lang="it-IT" dirty="0" err="1"/>
              <a:t>Vialart</a:t>
            </a:r>
            <a:r>
              <a:rPr lang="it-IT" dirty="0"/>
              <a:t>, che lo approvava e ne raccomandava la lettura. Certo è che l'</a:t>
            </a:r>
            <a:r>
              <a:rPr lang="it-IT" i="1" dirty="0" err="1">
                <a:effectLst/>
              </a:rPr>
              <a:t>Abrégé</a:t>
            </a:r>
            <a:r>
              <a:rPr lang="it-IT" i="1" dirty="0">
                <a:effectLst/>
              </a:rPr>
              <a:t> </a:t>
            </a:r>
            <a:r>
              <a:rPr lang="it-IT" dirty="0"/>
              <a:t>ottenne straordinario successo e fu dal </a:t>
            </a:r>
            <a:r>
              <a:rPr lang="it-IT" dirty="0" err="1"/>
              <a:t>Q</a:t>
            </a:r>
            <a:r>
              <a:rPr lang="it-IT" dirty="0"/>
              <a:t>. continuamente ampliato nelle successive edizioni (circa quaranta fino al 1713) comprendendo in esso anche il testo e il commento degli altri scritti </a:t>
            </a:r>
            <a:r>
              <a:rPr lang="it-IT" dirty="0" err="1"/>
              <a:t>neotestamentarî</a:t>
            </a:r>
            <a:r>
              <a:rPr lang="it-IT" dirty="0"/>
              <a:t>. Patrocinato da questo crescente favore e soprattutto dalla tutela del successore di </a:t>
            </a:r>
            <a:r>
              <a:rPr lang="it-IT" dirty="0" err="1"/>
              <a:t>F</a:t>
            </a:r>
            <a:r>
              <a:rPr lang="it-IT" dirty="0"/>
              <a:t>. </a:t>
            </a:r>
            <a:r>
              <a:rPr lang="it-IT" dirty="0" err="1"/>
              <a:t>Vialart</a:t>
            </a:r>
            <a:r>
              <a:rPr lang="it-IT" dirty="0"/>
              <a:t>, Louis-Antoine de </a:t>
            </a:r>
            <a:r>
              <a:rPr lang="it-IT" dirty="0" err="1"/>
              <a:t>Noailles</a:t>
            </a:r>
            <a:r>
              <a:rPr lang="it-IT" dirty="0"/>
              <a:t>, il libro non fu oggetto di attacchi sino a quando, divenuto il de </a:t>
            </a:r>
            <a:r>
              <a:rPr lang="it-IT" dirty="0" err="1"/>
              <a:t>Noailles</a:t>
            </a:r>
            <a:r>
              <a:rPr lang="it-IT" dirty="0"/>
              <a:t> arcivescovo di Parigi, ne fu da questo pubblicata (1693) un'edizione (voll. 4) col titolo di </a:t>
            </a:r>
            <a:r>
              <a:rPr lang="it-IT" i="1" dirty="0" err="1">
                <a:effectLst/>
              </a:rPr>
              <a:t>Réflexions</a:t>
            </a:r>
            <a:r>
              <a:rPr lang="it-IT" i="1" dirty="0">
                <a:effectLst/>
              </a:rPr>
              <a:t> </a:t>
            </a:r>
            <a:r>
              <a:rPr lang="it-IT" i="1" dirty="0" err="1">
                <a:effectLst/>
              </a:rPr>
              <a:t>morales</a:t>
            </a:r>
            <a:r>
              <a:rPr lang="it-IT" i="1" dirty="0">
                <a:effectLst/>
              </a:rPr>
              <a:t> sur le Nouveau </a:t>
            </a:r>
            <a:r>
              <a:rPr lang="it-IT" i="1" dirty="0" err="1">
                <a:effectLst/>
              </a:rPr>
              <a:t>Testament</a:t>
            </a:r>
            <a:r>
              <a:rPr lang="it-IT" dirty="0"/>
              <a:t>. Per quanto lievemente modificato, il libro di </a:t>
            </a:r>
            <a:r>
              <a:rPr lang="it-IT" dirty="0" err="1"/>
              <a:t>Q</a:t>
            </a:r>
            <a:r>
              <a:rPr lang="it-IT" dirty="0"/>
              <a:t>., nonostante le difese del de </a:t>
            </a:r>
            <a:r>
              <a:rPr lang="it-IT" dirty="0" err="1"/>
              <a:t>Noailles</a:t>
            </a:r>
            <a:r>
              <a:rPr lang="it-IT" dirty="0"/>
              <a:t>, fu condannato come giansenista da Clemente XI (15 luglio 1708). La polemica pro e contro le </a:t>
            </a:r>
            <a:r>
              <a:rPr lang="it-IT" i="1" dirty="0" err="1">
                <a:effectLst/>
              </a:rPr>
              <a:t>Réflexions</a:t>
            </a:r>
            <a:r>
              <a:rPr lang="it-IT" i="1" dirty="0">
                <a:effectLst/>
              </a:rPr>
              <a:t> </a:t>
            </a:r>
            <a:r>
              <a:rPr lang="it-IT" dirty="0"/>
              <a:t>si fece più aspra. Ma in seguito a una denuncia di alcuni vescovi, l'8 settembre 1713, Clemente XI, con la bolla </a:t>
            </a:r>
            <a:r>
              <a:rPr lang="it-IT" i="1" dirty="0" err="1">
                <a:effectLst/>
              </a:rPr>
              <a:t>Unigenitus</a:t>
            </a:r>
            <a:r>
              <a:rPr lang="it-IT" i="1" dirty="0">
                <a:effectLst/>
              </a:rPr>
              <a:t> </a:t>
            </a:r>
            <a:r>
              <a:rPr lang="it-IT" dirty="0"/>
              <a:t>condannava 101 proposizioni estratte dall'opera, relative alla grazia e alla predestinazione, alla morale, alle regole della penitenza, alla lettura dei libri santi. L'arcivescovo di Parigi, nonostante, fra l'altro, l'ostilità di Luigi XIV, cercò di organizzare un'ultima resistenza che diede vita alla fase più acuta e deplorevole delle lotte giansenistiche, ma si decise alfine a sottoscrivere la condanna.</a:t>
            </a:r>
          </a:p>
          <a:p>
            <a:br>
              <a:rPr lang="it-IT" dirty="0">
                <a:effectLst/>
              </a:rPr>
            </a:b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DE553DE3-62E4-804E-9F23-A2CBA457E98B}" type="slidenum">
              <a:rPr lang="it-IT" smtClean="0"/>
              <a:t>15</a:t>
            </a:fld>
            <a:endParaRPr lang="it-IT"/>
          </a:p>
        </p:txBody>
      </p:sp>
    </p:spTree>
    <p:extLst>
      <p:ext uri="{BB962C8B-B14F-4D97-AF65-F5344CB8AC3E}">
        <p14:creationId xmlns:p14="http://schemas.microsoft.com/office/powerpoint/2010/main" val="276706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La </a:t>
            </a:r>
            <a:r>
              <a:rPr lang="it-IT" sz="1200" b="0" i="0" u="none" strike="noStrike" kern="1200" dirty="0">
                <a:solidFill>
                  <a:schemeClr val="tx1"/>
                </a:solidFill>
                <a:effectLst/>
                <a:latin typeface="+mn-lt"/>
                <a:ea typeface="+mn-ea"/>
                <a:cs typeface="+mn-cs"/>
                <a:hlinkClick r:id="rId3" tooltip="Comunità"/>
              </a:rPr>
              <a:t>comunità</a:t>
            </a:r>
            <a:r>
              <a:rPr lang="it-IT" sz="1200" b="0" i="0"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4" tooltip="Religione"/>
              </a:rPr>
              <a:t>religiosa</a:t>
            </a:r>
            <a:r>
              <a:rPr lang="it-IT" sz="1200" b="0" i="0" kern="1200" dirty="0">
                <a:solidFill>
                  <a:schemeClr val="tx1"/>
                </a:solidFill>
                <a:effectLst/>
                <a:latin typeface="+mn-lt"/>
                <a:ea typeface="+mn-ea"/>
                <a:cs typeface="+mn-cs"/>
              </a:rPr>
              <a:t> fu fondata nel </a:t>
            </a:r>
            <a:r>
              <a:rPr lang="it-IT" sz="1200" b="0" i="0" u="none" strike="noStrike" kern="1200" dirty="0">
                <a:solidFill>
                  <a:schemeClr val="tx1"/>
                </a:solidFill>
                <a:effectLst/>
                <a:latin typeface="+mn-lt"/>
                <a:ea typeface="+mn-ea"/>
                <a:cs typeface="+mn-cs"/>
                <a:hlinkClick r:id="rId5" tooltip="1204"/>
              </a:rPr>
              <a:t>1204</a:t>
            </a:r>
            <a:r>
              <a:rPr lang="it-IT" sz="1200" b="0" i="0" kern="1200" dirty="0">
                <a:solidFill>
                  <a:schemeClr val="tx1"/>
                </a:solidFill>
                <a:effectLst/>
                <a:latin typeface="+mn-lt"/>
                <a:ea typeface="+mn-ea"/>
                <a:cs typeface="+mn-cs"/>
              </a:rPr>
              <a:t> dai </a:t>
            </a:r>
            <a:r>
              <a:rPr lang="it-IT" sz="1200" b="0" i="0" u="none" strike="noStrike" kern="1200" dirty="0">
                <a:solidFill>
                  <a:schemeClr val="tx1"/>
                </a:solidFill>
                <a:effectLst/>
                <a:latin typeface="+mn-lt"/>
                <a:ea typeface="+mn-ea"/>
                <a:cs typeface="+mn-cs"/>
                <a:hlinkClick r:id="rId6" tooltip="Cistercensi"/>
              </a:rPr>
              <a:t>Cistercensi</a:t>
            </a:r>
            <a:r>
              <a:rPr lang="it-IT" sz="1200" b="0" i="0" kern="1200" dirty="0">
                <a:solidFill>
                  <a:schemeClr val="tx1"/>
                </a:solidFill>
                <a:effectLst/>
                <a:latin typeface="+mn-lt"/>
                <a:ea typeface="+mn-ea"/>
                <a:cs typeface="+mn-cs"/>
              </a:rPr>
              <a:t> per le loro monache, nella insalubre valle della </a:t>
            </a:r>
            <a:r>
              <a:rPr lang="it-IT" sz="1200" b="0" i="0" u="none" strike="noStrike" kern="1200" dirty="0">
                <a:solidFill>
                  <a:schemeClr val="tx1"/>
                </a:solidFill>
                <a:effectLst/>
                <a:latin typeface="+mn-lt"/>
                <a:ea typeface="+mn-ea"/>
                <a:cs typeface="+mn-cs"/>
                <a:hlinkClick r:id="rId7" tooltip="Chevreuse"/>
              </a:rPr>
              <a:t>Chevreuse</a:t>
            </a:r>
            <a:r>
              <a:rPr lang="it-IT" sz="1200" b="0" i="0" kern="1200" dirty="0">
                <a:solidFill>
                  <a:schemeClr val="tx1"/>
                </a:solidFill>
                <a:effectLst/>
                <a:latin typeface="+mn-lt"/>
                <a:ea typeface="+mn-ea"/>
                <a:cs typeface="+mn-cs"/>
              </a:rPr>
              <a:t>, non lontano da </a:t>
            </a:r>
            <a:r>
              <a:rPr lang="it-IT" sz="1200" b="0" i="0" u="none" strike="noStrike" kern="1200" dirty="0">
                <a:solidFill>
                  <a:schemeClr val="tx1"/>
                </a:solidFill>
                <a:effectLst/>
                <a:latin typeface="+mn-lt"/>
                <a:ea typeface="+mn-ea"/>
                <a:cs typeface="+mn-cs"/>
                <a:hlinkClick r:id="rId8" tooltip="Parigi"/>
              </a:rPr>
              <a:t>Parigi</a:t>
            </a:r>
            <a:r>
              <a:rPr lang="it-IT" sz="1200" b="0" i="0" u="none" strike="noStrike" kern="1200" baseline="30000" dirty="0">
                <a:solidFill>
                  <a:schemeClr val="tx1"/>
                </a:solidFill>
                <a:effectLst/>
                <a:latin typeface="+mn-lt"/>
                <a:ea typeface="+mn-ea"/>
                <a:cs typeface="+mn-cs"/>
                <a:hlinkClick r:id="rId9"/>
              </a:rPr>
              <a:t>[1]</a:t>
            </a:r>
            <a:r>
              <a:rPr lang="it-IT" sz="1200" b="0" i="0" kern="1200" dirty="0">
                <a:solidFill>
                  <a:schemeClr val="tx1"/>
                </a:solidFill>
                <a:effectLst/>
                <a:latin typeface="+mn-lt"/>
                <a:ea typeface="+mn-ea"/>
                <a:cs typeface="+mn-cs"/>
              </a:rPr>
              <a:t>. Per molti secoli la vita del </a:t>
            </a:r>
            <a:r>
              <a:rPr lang="it-IT" sz="1200" b="0" i="0" u="none" strike="noStrike" kern="1200" dirty="0">
                <a:solidFill>
                  <a:schemeClr val="tx1"/>
                </a:solidFill>
                <a:effectLst/>
                <a:latin typeface="+mn-lt"/>
                <a:ea typeface="+mn-ea"/>
                <a:cs typeface="+mn-cs"/>
                <a:hlinkClick r:id="rId10" tooltip="Monastero"/>
              </a:rPr>
              <a:t>monastero</a:t>
            </a:r>
            <a:r>
              <a:rPr lang="it-IT" sz="1200" b="0" i="0" kern="1200" dirty="0">
                <a:solidFill>
                  <a:schemeClr val="tx1"/>
                </a:solidFill>
                <a:effectLst/>
                <a:latin typeface="+mn-lt"/>
                <a:ea typeface="+mn-ea"/>
                <a:cs typeface="+mn-cs"/>
              </a:rPr>
              <a:t> seguì una </a:t>
            </a:r>
            <a:r>
              <a:rPr lang="it-IT" sz="1200" b="0" i="1" kern="1200" dirty="0">
                <a:solidFill>
                  <a:schemeClr val="tx1"/>
                </a:solidFill>
                <a:effectLst/>
                <a:latin typeface="+mn-lt"/>
                <a:ea typeface="+mn-ea"/>
                <a:cs typeface="+mn-cs"/>
              </a:rPr>
              <a:t>routine</a:t>
            </a:r>
            <a:r>
              <a:rPr lang="it-IT" sz="1200" b="0" i="0" kern="1200" dirty="0">
                <a:solidFill>
                  <a:schemeClr val="tx1"/>
                </a:solidFill>
                <a:effectLst/>
                <a:latin typeface="+mn-lt"/>
                <a:ea typeface="+mn-ea"/>
                <a:cs typeface="+mn-cs"/>
              </a:rPr>
              <a:t> senza sussulti e nel tempo, in maniera progressiva, scivolò sempre più nella rilassatezza dei costumi fino a che, nel </a:t>
            </a:r>
            <a:r>
              <a:rPr lang="it-IT" sz="1200" b="0" i="0" u="none" strike="noStrike" kern="1200" dirty="0">
                <a:solidFill>
                  <a:schemeClr val="tx1"/>
                </a:solidFill>
                <a:effectLst/>
                <a:latin typeface="+mn-lt"/>
                <a:ea typeface="+mn-ea"/>
                <a:cs typeface="+mn-cs"/>
                <a:hlinkClick r:id="rId11" tooltip="1609"/>
              </a:rPr>
              <a:t>1609</a:t>
            </a:r>
            <a:r>
              <a:rPr lang="it-IT" sz="1200" b="0" i="0" kern="1200" dirty="0">
                <a:solidFill>
                  <a:schemeClr val="tx1"/>
                </a:solidFill>
                <a:effectLst/>
                <a:latin typeface="+mn-lt"/>
                <a:ea typeface="+mn-ea"/>
                <a:cs typeface="+mn-cs"/>
              </a:rPr>
              <a:t>, una giovane ed energica badessa, </a:t>
            </a:r>
            <a:r>
              <a:rPr lang="it-IT" sz="1200" b="0" i="0" u="none" strike="noStrike" kern="1200" dirty="0">
                <a:solidFill>
                  <a:schemeClr val="tx1"/>
                </a:solidFill>
                <a:effectLst/>
                <a:latin typeface="+mn-lt"/>
                <a:ea typeface="+mn-ea"/>
                <a:cs typeface="+mn-cs"/>
                <a:hlinkClick r:id="rId12" tooltip="Angélique Arnauld"/>
              </a:rPr>
              <a:t>Angélique Arnauld</a:t>
            </a:r>
            <a:r>
              <a:rPr lang="it-IT" sz="1200" b="0" i="0" kern="1200" dirty="0">
                <a:solidFill>
                  <a:schemeClr val="tx1"/>
                </a:solidFill>
                <a:effectLst/>
                <a:latin typeface="+mn-lt"/>
                <a:ea typeface="+mn-ea"/>
                <a:cs typeface="+mn-cs"/>
              </a:rPr>
              <a:t>, della omonima facoltosa famiglia parigina, riportò la casa alla primitiva purezza rifondando la spiritualità cristiana. Angélique Arnauld era entrata in monastero nel 1599, all'età di soli sette anni, senza </a:t>
            </a:r>
            <a:r>
              <a:rPr lang="it-IT" sz="1200" b="0" i="0" u="none" strike="noStrike" kern="1200" dirty="0">
                <a:solidFill>
                  <a:schemeClr val="tx1"/>
                </a:solidFill>
                <a:effectLst/>
                <a:latin typeface="+mn-lt"/>
                <a:ea typeface="+mn-ea"/>
                <a:cs typeface="+mn-cs"/>
                <a:hlinkClick r:id="rId13" tooltip="Vocazione"/>
              </a:rPr>
              <a:t>vocazione</a:t>
            </a:r>
            <a:r>
              <a:rPr lang="it-IT" sz="1200" b="0" i="0" kern="1200" dirty="0">
                <a:solidFill>
                  <a:schemeClr val="tx1"/>
                </a:solidFill>
                <a:effectLst/>
                <a:latin typeface="+mn-lt"/>
                <a:ea typeface="+mn-ea"/>
                <a:cs typeface="+mn-cs"/>
              </a:rPr>
              <a:t> (altri segni, questi, di allentamento delle regole</a:t>
            </a:r>
            <a:r>
              <a:rPr lang="it-IT" sz="1200" b="0" i="0" u="none" strike="noStrike" kern="1200" baseline="30000" dirty="0">
                <a:solidFill>
                  <a:schemeClr val="tx1"/>
                </a:solidFill>
                <a:effectLst/>
                <a:latin typeface="+mn-lt"/>
                <a:ea typeface="+mn-ea"/>
                <a:cs typeface="+mn-cs"/>
                <a:hlinkClick r:id="rId9"/>
              </a:rPr>
              <a:t>[1]</a:t>
            </a:r>
            <a:r>
              <a:rPr lang="it-IT" sz="1200" b="0" i="0" kern="1200" dirty="0">
                <a:solidFill>
                  <a:schemeClr val="tx1"/>
                </a:solidFill>
                <a:effectLst/>
                <a:latin typeface="+mn-lt"/>
                <a:ea typeface="+mn-ea"/>
                <a:cs typeface="+mn-cs"/>
              </a:rPr>
              <a:t>) e fu nominata badessa nel 1602 ad appena dieci anni</a:t>
            </a:r>
            <a:r>
              <a:rPr lang="it-IT" sz="1200" b="0" i="0" u="none" strike="noStrike" kern="1200" baseline="30000" dirty="0">
                <a:solidFill>
                  <a:schemeClr val="tx1"/>
                </a:solidFill>
                <a:effectLst/>
                <a:latin typeface="+mn-lt"/>
                <a:ea typeface="+mn-ea"/>
                <a:cs typeface="+mn-cs"/>
                <a:hlinkClick r:id="rId9"/>
              </a:rPr>
              <a:t>[1]</a:t>
            </a:r>
            <a:r>
              <a:rPr lang="it-IT" sz="1200" b="0" i="0" kern="1200" dirty="0">
                <a:solidFill>
                  <a:schemeClr val="tx1"/>
                </a:solidFill>
                <a:effectLst/>
                <a:latin typeface="+mn-lt"/>
                <a:ea typeface="+mn-ea"/>
                <a:cs typeface="+mn-cs"/>
              </a:rPr>
              <a:t>. La sua risoluzione a riformare il monastero maturò nel 1609, quando Angelique verrà illuminata dalla Grazia dopo aver ascoltato una predica sull'Incarnazione di padre Basile, un controverso </a:t>
            </a:r>
            <a:r>
              <a:rPr lang="it-IT" sz="1200" b="0" i="0" u="none" strike="noStrike" kern="1200" dirty="0">
                <a:solidFill>
                  <a:schemeClr val="tx1"/>
                </a:solidFill>
                <a:effectLst/>
                <a:latin typeface="+mn-lt"/>
                <a:ea typeface="+mn-ea"/>
                <a:cs typeface="+mn-cs"/>
                <a:hlinkClick r:id="rId14" tooltip="Ordine dei Frati Minori Cappuccini"/>
              </a:rPr>
              <a:t>frate cappuccino</a:t>
            </a:r>
            <a:r>
              <a:rPr lang="it-IT" sz="1200" b="0" i="0" u="none" strike="noStrike" kern="1200" baseline="30000" dirty="0">
                <a:solidFill>
                  <a:schemeClr val="tx1"/>
                </a:solidFill>
                <a:effectLst/>
                <a:latin typeface="+mn-lt"/>
                <a:ea typeface="+mn-ea"/>
                <a:cs typeface="+mn-cs"/>
                <a:hlinkClick r:id="rId9"/>
              </a:rPr>
              <a:t>[1]</a:t>
            </a:r>
            <a:r>
              <a:rPr lang="it-IT" sz="1200" b="0" i="0" kern="1200" dirty="0">
                <a:solidFill>
                  <a:schemeClr val="tx1"/>
                </a:solidFill>
                <a:effectLst/>
                <a:latin typeface="+mn-lt"/>
                <a:ea typeface="+mn-ea"/>
                <a:cs typeface="+mn-cs"/>
              </a:rPr>
              <a:t>, che, tra l'altro, dovette lasciare il suo convento in seguito all'accusa di libertinaggio. La badessa ascoltò in un primo tempo i consigli di </a:t>
            </a:r>
            <a:r>
              <a:rPr lang="it-IT" sz="1200" b="0" i="0" u="none" strike="noStrike" kern="1200" dirty="0">
                <a:solidFill>
                  <a:schemeClr val="tx1"/>
                </a:solidFill>
                <a:effectLst/>
                <a:latin typeface="+mn-lt"/>
                <a:ea typeface="+mn-ea"/>
                <a:cs typeface="+mn-cs"/>
                <a:hlinkClick r:id="rId15" tooltip="Francesco di Sales"/>
              </a:rPr>
              <a:t>Francesco di Sales</a:t>
            </a:r>
            <a:r>
              <a:rPr lang="it-IT" sz="1200" b="0" i="0" kern="1200" dirty="0">
                <a:solidFill>
                  <a:schemeClr val="tx1"/>
                </a:solidFill>
                <a:effectLst/>
                <a:latin typeface="+mn-lt"/>
                <a:ea typeface="+mn-ea"/>
                <a:cs typeface="+mn-cs"/>
              </a:rPr>
              <a:t>, poi le direttive spirituali del superiore </a:t>
            </a:r>
            <a:r>
              <a:rPr lang="it-IT" sz="1200" b="0" i="0" u="none" strike="noStrike" kern="1200" dirty="0">
                <a:solidFill>
                  <a:schemeClr val="tx1"/>
                </a:solidFill>
                <a:effectLst/>
                <a:latin typeface="+mn-lt"/>
                <a:ea typeface="+mn-ea"/>
                <a:cs typeface="+mn-cs"/>
                <a:hlinkClick r:id="rId16" tooltip="Charles de Condren"/>
              </a:rPr>
              <a:t>Charles de Condren</a:t>
            </a:r>
            <a:r>
              <a:rPr lang="it-IT" sz="1200" b="0" i="0" u="none" strike="noStrike" kern="1200" baseline="30000" dirty="0">
                <a:solidFill>
                  <a:schemeClr val="tx1"/>
                </a:solidFill>
                <a:effectLst/>
                <a:latin typeface="+mn-lt"/>
                <a:ea typeface="+mn-ea"/>
                <a:cs typeface="+mn-cs"/>
                <a:hlinkClick r:id="rId17"/>
              </a:rPr>
              <a:t>[2]</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Fu così che sotto l'energica guida della badessa, il monastero vide ristabilirsi la fermezza della regola fino a divenire «uno dei più vivaci e influenti – anche se aspramente discussi e osteggiati – centri di spiritualità e di riforma cattolica del suo secolo»</a:t>
            </a:r>
            <a:r>
              <a:rPr lang="it-IT" sz="1200" b="0" i="0" u="none" strike="noStrike" kern="1200" baseline="30000" dirty="0">
                <a:solidFill>
                  <a:schemeClr val="tx1"/>
                </a:solidFill>
                <a:effectLst/>
                <a:latin typeface="+mn-lt"/>
                <a:ea typeface="+mn-ea"/>
                <a:cs typeface="+mn-cs"/>
                <a:hlinkClick r:id="rId9"/>
              </a:rPr>
              <a:t>[1]</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Nel </a:t>
            </a:r>
            <a:r>
              <a:rPr lang="it-IT" sz="1200" b="0" i="0" u="none" strike="noStrike" kern="1200" dirty="0">
                <a:solidFill>
                  <a:schemeClr val="tx1"/>
                </a:solidFill>
                <a:effectLst/>
                <a:latin typeface="+mn-lt"/>
                <a:ea typeface="+mn-ea"/>
                <a:cs typeface="+mn-cs"/>
                <a:hlinkClick r:id="rId18" tooltip="1625"/>
              </a:rPr>
              <a:t>1625</a:t>
            </a:r>
            <a:r>
              <a:rPr lang="it-IT" sz="1200" b="0" i="0" kern="1200" dirty="0">
                <a:solidFill>
                  <a:schemeClr val="tx1"/>
                </a:solidFill>
                <a:effectLst/>
                <a:latin typeface="+mn-lt"/>
                <a:ea typeface="+mn-ea"/>
                <a:cs typeface="+mn-cs"/>
              </a:rPr>
              <a:t>, considerato il clima pessimo e insalubre della zona, le religiose decisero di trasferirsi a Parigi nel quartiere di Saint Jacques. Si iniziarono così a distinguere </a:t>
            </a:r>
            <a:r>
              <a:rPr lang="it-IT" sz="1200" b="0" i="0" u="none" strike="noStrike" kern="1200" dirty="0">
                <a:solidFill>
                  <a:schemeClr val="tx1"/>
                </a:solidFill>
                <a:effectLst/>
                <a:latin typeface="+mn-lt"/>
                <a:ea typeface="+mn-ea"/>
                <a:cs typeface="+mn-cs"/>
                <a:hlinkClick r:id="rId19" tooltip="Abbazia di Port-Royal (Parigi)"/>
              </a:rPr>
              <a:t>Port-Royal de Paris</a:t>
            </a:r>
            <a:r>
              <a:rPr lang="it-IT" sz="1200" b="0" i="0" kern="1200" dirty="0">
                <a:solidFill>
                  <a:schemeClr val="tx1"/>
                </a:solidFill>
                <a:effectLst/>
                <a:latin typeface="+mn-lt"/>
                <a:ea typeface="+mn-ea"/>
                <a:cs typeface="+mn-cs"/>
              </a:rPr>
              <a:t> e Port-Royal </a:t>
            </a:r>
            <a:r>
              <a:rPr lang="it-IT" sz="1200" b="0" i="0" kern="1200" dirty="0" err="1">
                <a:solidFill>
                  <a:schemeClr val="tx1"/>
                </a:solidFill>
                <a:effectLst/>
                <a:latin typeface="+mn-lt"/>
                <a:ea typeface="+mn-ea"/>
                <a:cs typeface="+mn-cs"/>
              </a:rPr>
              <a:t>des</a:t>
            </a:r>
            <a:r>
              <a:rPr lang="it-IT" sz="1200" b="0" i="0" kern="1200" dirty="0">
                <a:solidFill>
                  <a:schemeClr val="tx1"/>
                </a:solidFill>
                <a:effectLst/>
                <a:latin typeface="+mn-lt"/>
                <a:ea typeface="+mn-ea"/>
                <a:cs typeface="+mn-cs"/>
              </a:rPr>
              <a:t> Champs.</a:t>
            </a:r>
          </a:p>
          <a:p>
            <a:r>
              <a:rPr lang="it-IT" sz="1200" b="0" i="0" kern="1200" dirty="0">
                <a:solidFill>
                  <a:schemeClr val="tx1"/>
                </a:solidFill>
                <a:effectLst/>
                <a:latin typeface="+mn-lt"/>
                <a:ea typeface="+mn-ea"/>
                <a:cs typeface="+mn-cs"/>
              </a:rPr>
              <a:t>Per </a:t>
            </a:r>
            <a:r>
              <a:rPr lang="it-IT" sz="1200" b="0" i="0" kern="1200" dirty="0" err="1">
                <a:solidFill>
                  <a:schemeClr val="tx1"/>
                </a:solidFill>
                <a:effectLst/>
                <a:latin typeface="+mn-lt"/>
                <a:ea typeface="+mn-ea"/>
                <a:cs typeface="+mn-cs"/>
              </a:rPr>
              <a:t>Mère</a:t>
            </a:r>
            <a:r>
              <a:rPr lang="it-IT" sz="1200" b="0" i="0" kern="1200" dirty="0">
                <a:solidFill>
                  <a:schemeClr val="tx1"/>
                </a:solidFill>
                <a:effectLst/>
                <a:latin typeface="+mn-lt"/>
                <a:ea typeface="+mn-ea"/>
                <a:cs typeface="+mn-cs"/>
              </a:rPr>
              <a:t> Angelique risultarono infine decisive le direttive spirituali di </a:t>
            </a:r>
            <a:r>
              <a:rPr lang="it-IT" sz="1200" b="0" i="0" u="none" strike="noStrike" kern="1200" dirty="0">
                <a:solidFill>
                  <a:schemeClr val="tx1"/>
                </a:solidFill>
                <a:effectLst/>
                <a:latin typeface="+mn-lt"/>
                <a:ea typeface="+mn-ea"/>
                <a:cs typeface="+mn-cs"/>
                <a:hlinkClick r:id="rId20" tooltip="Jean Duvergier de Hauranne"/>
              </a:rPr>
              <a:t>Jean Duvergier de Hauranne</a:t>
            </a:r>
            <a:r>
              <a:rPr lang="it-IT" sz="1200" b="0" i="0" kern="1200" dirty="0">
                <a:solidFill>
                  <a:schemeClr val="tx1"/>
                </a:solidFill>
                <a:effectLst/>
                <a:latin typeface="+mn-lt"/>
                <a:ea typeface="+mn-ea"/>
                <a:cs typeface="+mn-cs"/>
              </a:rPr>
              <a:t>, abate di Saint-</a:t>
            </a:r>
            <a:r>
              <a:rPr lang="it-IT" sz="1200" b="0" i="0" kern="1200" dirty="0" err="1">
                <a:solidFill>
                  <a:schemeClr val="tx1"/>
                </a:solidFill>
                <a:effectLst/>
                <a:latin typeface="+mn-lt"/>
                <a:ea typeface="+mn-ea"/>
                <a:cs typeface="+mn-cs"/>
              </a:rPr>
              <a:t>Cyran</a:t>
            </a:r>
            <a:r>
              <a:rPr lang="it-IT" sz="1200" b="0" i="0" kern="1200" dirty="0">
                <a:solidFill>
                  <a:schemeClr val="tx1"/>
                </a:solidFill>
                <a:effectLst/>
                <a:latin typeface="+mn-lt"/>
                <a:ea typeface="+mn-ea"/>
                <a:cs typeface="+mn-cs"/>
              </a:rPr>
              <a:t> (e sodale negli studi dell'olandese </a:t>
            </a:r>
            <a:r>
              <a:rPr lang="it-IT" sz="1200" b="0" i="0" kern="1200" dirty="0" err="1">
                <a:solidFill>
                  <a:schemeClr val="tx1"/>
                </a:solidFill>
                <a:effectLst/>
                <a:latin typeface="+mn-lt"/>
                <a:ea typeface="+mn-ea"/>
                <a:cs typeface="+mn-cs"/>
              </a:rPr>
              <a:t>Giansenio</a:t>
            </a:r>
            <a:r>
              <a:rPr lang="it-IT" sz="1200" b="0" i="0" kern="1200" dirty="0">
                <a:solidFill>
                  <a:schemeClr val="tx1"/>
                </a:solidFill>
                <a:effectLst/>
                <a:latin typeface="+mn-lt"/>
                <a:ea typeface="+mn-ea"/>
                <a:cs typeface="+mn-cs"/>
              </a:rPr>
              <a:t>), che ella decise poi nel 1636 di assumere come direttore del monastero; nel 1638 l'abate decise di riunire nel monastero un certo numero di uomini per vivere nell'isolamento, nella preghiera e nel lavoro.</a:t>
            </a:r>
          </a:p>
          <a:p>
            <a:r>
              <a:rPr lang="it-IT" sz="1200" b="0" i="0" kern="1200" dirty="0">
                <a:solidFill>
                  <a:schemeClr val="tx1"/>
                </a:solidFill>
                <a:effectLst/>
                <a:latin typeface="+mn-lt"/>
                <a:ea typeface="+mn-ea"/>
                <a:cs typeface="+mn-cs"/>
              </a:rPr>
              <a:t>Si vennero ben presto ad aggiungere uomini eminenti, come il </a:t>
            </a:r>
            <a:r>
              <a:rPr lang="it-IT" sz="1200" b="0" i="0" u="none" strike="noStrike" kern="1200" dirty="0">
                <a:solidFill>
                  <a:schemeClr val="tx1"/>
                </a:solidFill>
                <a:effectLst/>
                <a:latin typeface="+mn-lt"/>
                <a:ea typeface="+mn-ea"/>
                <a:cs typeface="+mn-cs"/>
                <a:hlinkClick r:id="rId21" tooltip="Teologia"/>
              </a:rPr>
              <a:t>teologo</a:t>
            </a:r>
            <a:r>
              <a:rPr lang="it-IT" sz="1200" b="0" i="0" kern="1200" dirty="0">
                <a:solidFill>
                  <a:schemeClr val="tx1"/>
                </a:solidFill>
                <a:effectLst/>
                <a:latin typeface="+mn-lt"/>
                <a:ea typeface="+mn-ea"/>
                <a:cs typeface="+mn-cs"/>
              </a:rPr>
              <a:t> e </a:t>
            </a:r>
            <a:r>
              <a:rPr lang="it-IT" sz="1200" b="0" i="0" u="none" strike="noStrike" kern="1200" dirty="0">
                <a:solidFill>
                  <a:schemeClr val="tx1"/>
                </a:solidFill>
                <a:effectLst/>
                <a:latin typeface="+mn-lt"/>
                <a:ea typeface="+mn-ea"/>
                <a:cs typeface="+mn-cs"/>
                <a:hlinkClick r:id="rId22" tooltip="Moralista"/>
              </a:rPr>
              <a:t>moralista</a:t>
            </a:r>
            <a:r>
              <a:rPr lang="it-IT" sz="1200" b="0" i="0"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23" tooltip="Pierre Nicole"/>
              </a:rPr>
              <a:t>Pierre Nicole</a:t>
            </a:r>
            <a:r>
              <a:rPr lang="it-IT" sz="1200" b="0" i="0" kern="1200" dirty="0">
                <a:solidFill>
                  <a:schemeClr val="tx1"/>
                </a:solidFill>
                <a:effectLst/>
                <a:latin typeface="+mn-lt"/>
                <a:ea typeface="+mn-ea"/>
                <a:cs typeface="+mn-cs"/>
              </a:rPr>
              <a:t>, o il grammatico </a:t>
            </a:r>
            <a:r>
              <a:rPr lang="it-IT" sz="1200" b="0" i="0" u="none" strike="noStrike" kern="1200" dirty="0">
                <a:solidFill>
                  <a:schemeClr val="tx1"/>
                </a:solidFill>
                <a:effectLst/>
                <a:latin typeface="+mn-lt"/>
                <a:ea typeface="+mn-ea"/>
                <a:cs typeface="+mn-cs"/>
                <a:hlinkClick r:id="rId24" tooltip="Claude Lancelot"/>
              </a:rPr>
              <a:t>Claude Lancelot</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Nel </a:t>
            </a:r>
            <a:r>
              <a:rPr lang="it-IT" sz="1200" b="0" i="0" u="none" strike="noStrike" kern="1200" dirty="0">
                <a:solidFill>
                  <a:schemeClr val="tx1"/>
                </a:solidFill>
                <a:effectLst/>
                <a:latin typeface="+mn-lt"/>
                <a:ea typeface="+mn-ea"/>
                <a:cs typeface="+mn-cs"/>
                <a:hlinkClick r:id="rId25" tooltip="1649"/>
              </a:rPr>
              <a:t>1649</a:t>
            </a:r>
            <a:r>
              <a:rPr lang="it-IT" sz="1200" b="0" i="0" kern="1200" dirty="0">
                <a:solidFill>
                  <a:schemeClr val="tx1"/>
                </a:solidFill>
                <a:effectLst/>
                <a:latin typeface="+mn-lt"/>
                <a:ea typeface="+mn-ea"/>
                <a:cs typeface="+mn-cs"/>
              </a:rPr>
              <a:t> la Fronda, la rivolta contro Mazzarino, devastava Parigi e le sue campagne, in preda ai saccheggi; i contadini si rifugiarono nell'abbazia di Port-Royal dove la badessa accolse uomini e «polli, tacchini, anatre e oche». </a:t>
            </a:r>
            <a:r>
              <a:rPr lang="it-IT" sz="1200" b="0" i="0" kern="1200" dirty="0" err="1">
                <a:solidFill>
                  <a:schemeClr val="tx1"/>
                </a:solidFill>
                <a:effectLst/>
                <a:latin typeface="+mn-lt"/>
                <a:ea typeface="+mn-ea"/>
                <a:cs typeface="+mn-cs"/>
              </a:rPr>
              <a:t>Mère</a:t>
            </a:r>
            <a:r>
              <a:rPr lang="it-IT" sz="1200" b="0" i="0" kern="1200" dirty="0">
                <a:solidFill>
                  <a:schemeClr val="tx1"/>
                </a:solidFill>
                <a:effectLst/>
                <a:latin typeface="+mn-lt"/>
                <a:ea typeface="+mn-ea"/>
                <a:cs typeface="+mn-cs"/>
              </a:rPr>
              <a:t> Angelique scrisse: «è meraviglioso che bestie e poveri non siano morti, dopo esser stati accalcati per tanto tempo. Senza il gelo che fa, penso che sarebbe scoppiata la peste». I Granai sono pieni di storpi; quaranta vacche vagano nelle cantine, e cavalli di fronte al Capitolo. La Chiesa, dove le principesse alla moda andavano a sentir messa, «è così piena di avena, di paioli, e di ogni sorta di stracci, che bisogna saltarci sopra per raggiungere il coro, ricolmo dei libri dei nostri </a:t>
            </a:r>
            <a:r>
              <a:rPr lang="it-IT" sz="1200" b="0" i="1" kern="1200" dirty="0" err="1">
                <a:solidFill>
                  <a:schemeClr val="tx1"/>
                </a:solidFill>
                <a:effectLst/>
                <a:latin typeface="+mn-lt"/>
                <a:ea typeface="+mn-ea"/>
                <a:cs typeface="+mn-cs"/>
              </a:rPr>
              <a:t>Messieurs</a:t>
            </a:r>
            <a:r>
              <a:rPr lang="it-IT" sz="1200" b="0" i="0" kern="1200" dirty="0">
                <a:solidFill>
                  <a:schemeClr val="tx1"/>
                </a:solidFill>
                <a:effectLst/>
                <a:latin typeface="+mn-lt"/>
                <a:ea typeface="+mn-ea"/>
                <a:cs typeface="+mn-cs"/>
              </a:rPr>
              <a:t>». I </a:t>
            </a:r>
            <a:r>
              <a:rPr lang="it-IT" sz="1200" b="0" i="1" kern="1200" dirty="0" err="1">
                <a:solidFill>
                  <a:schemeClr val="tx1"/>
                </a:solidFill>
                <a:effectLst/>
                <a:latin typeface="+mn-lt"/>
                <a:ea typeface="+mn-ea"/>
                <a:cs typeface="+mn-cs"/>
              </a:rPr>
              <a:t>Messieurs</a:t>
            </a:r>
            <a:r>
              <a:rPr lang="it-IT" sz="1200" b="0" i="0" kern="1200" dirty="0">
                <a:solidFill>
                  <a:schemeClr val="tx1"/>
                </a:solidFill>
                <a:effectLst/>
                <a:latin typeface="+mn-lt"/>
                <a:ea typeface="+mn-ea"/>
                <a:cs typeface="+mn-cs"/>
              </a:rPr>
              <a:t>, ossia i Solitari di Port-Royal </a:t>
            </a:r>
            <a:r>
              <a:rPr lang="it-IT" sz="1200" b="0" i="0" kern="1200" dirty="0" err="1">
                <a:solidFill>
                  <a:schemeClr val="tx1"/>
                </a:solidFill>
                <a:effectLst/>
                <a:latin typeface="+mn-lt"/>
                <a:ea typeface="+mn-ea"/>
                <a:cs typeface="+mn-cs"/>
              </a:rPr>
              <a:t>des</a:t>
            </a:r>
            <a:r>
              <a:rPr lang="it-IT" sz="1200" b="0" i="0" kern="1200" dirty="0">
                <a:solidFill>
                  <a:schemeClr val="tx1"/>
                </a:solidFill>
                <a:effectLst/>
                <a:latin typeface="+mn-lt"/>
                <a:ea typeface="+mn-ea"/>
                <a:cs typeface="+mn-cs"/>
              </a:rPr>
              <a:t> Champs, sono i sant'uomini giansenisti che credono nella predestinazione: è Dio che decide il destino dell'anima. Nel 1652, finanziata dal pio duca di </a:t>
            </a:r>
            <a:r>
              <a:rPr lang="it-IT" sz="1200" b="0" i="0" kern="1200" dirty="0" err="1">
                <a:solidFill>
                  <a:schemeClr val="tx1"/>
                </a:solidFill>
                <a:effectLst/>
                <a:latin typeface="+mn-lt"/>
                <a:ea typeface="+mn-ea"/>
                <a:cs typeface="+mn-cs"/>
              </a:rPr>
              <a:t>Luynes</a:t>
            </a:r>
            <a:r>
              <a:rPr lang="it-IT" sz="1200" b="0" i="0" kern="1200" dirty="0">
                <a:solidFill>
                  <a:schemeClr val="tx1"/>
                </a:solidFill>
                <a:effectLst/>
                <a:latin typeface="+mn-lt"/>
                <a:ea typeface="+mn-ea"/>
                <a:cs typeface="+mn-cs"/>
              </a:rPr>
              <a:t>, la </a:t>
            </a:r>
            <a:r>
              <a:rPr lang="it-IT" sz="1200" b="0" i="0" kern="1200" dirty="0" err="1">
                <a:solidFill>
                  <a:schemeClr val="tx1"/>
                </a:solidFill>
                <a:effectLst/>
                <a:latin typeface="+mn-lt"/>
                <a:ea typeface="+mn-ea"/>
                <a:cs typeface="+mn-cs"/>
              </a:rPr>
              <a:t>Mère</a:t>
            </a:r>
            <a:r>
              <a:rPr lang="it-IT" sz="1200" b="0" i="0" kern="1200" dirty="0">
                <a:solidFill>
                  <a:schemeClr val="tx1"/>
                </a:solidFill>
                <a:effectLst/>
                <a:latin typeface="+mn-lt"/>
                <a:ea typeface="+mn-ea"/>
                <a:cs typeface="+mn-cs"/>
              </a:rPr>
              <a:t> Angelique costruì, in tre settimane, dei grandi dormitori in legno. Le 72 celle in muratura nella vecchia valle tornarono utili come rifugio per le religiose cacciate da Parigi: erano 72 suore, un segno della Provvidenza</a:t>
            </a:r>
            <a:r>
              <a:rPr lang="it-IT" sz="1200" b="0" i="0" u="none" strike="noStrike" kern="1200" baseline="30000" dirty="0">
                <a:solidFill>
                  <a:schemeClr val="tx1"/>
                </a:solidFill>
                <a:effectLst/>
                <a:latin typeface="+mn-lt"/>
                <a:ea typeface="+mn-ea"/>
                <a:cs typeface="+mn-cs"/>
                <a:hlinkClick r:id="rId26"/>
              </a:rPr>
              <a:t>[3]</a:t>
            </a:r>
            <a:r>
              <a:rPr lang="it-IT" sz="1200" b="0" i="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5"/>
          </p:nvPr>
        </p:nvSpPr>
        <p:spPr/>
        <p:txBody>
          <a:bodyPr/>
          <a:lstStyle/>
          <a:p>
            <a:fld id="{DE553DE3-62E4-804E-9F23-A2CBA457E98B}" type="slidenum">
              <a:rPr lang="it-IT" smtClean="0"/>
              <a:t>16</a:t>
            </a:fld>
            <a:endParaRPr lang="it-IT"/>
          </a:p>
        </p:txBody>
      </p:sp>
    </p:spTree>
    <p:extLst>
      <p:ext uri="{BB962C8B-B14F-4D97-AF65-F5344CB8AC3E}">
        <p14:creationId xmlns:p14="http://schemas.microsoft.com/office/powerpoint/2010/main" val="18908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E553DE3-62E4-804E-9F23-A2CBA457E98B}" type="slidenum">
              <a:rPr lang="it-IT" smtClean="0"/>
              <a:t>20</a:t>
            </a:fld>
            <a:endParaRPr lang="it-IT"/>
          </a:p>
        </p:txBody>
      </p:sp>
    </p:spTree>
    <p:extLst>
      <p:ext uri="{BB962C8B-B14F-4D97-AF65-F5344CB8AC3E}">
        <p14:creationId xmlns:p14="http://schemas.microsoft.com/office/powerpoint/2010/main" val="388716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Le influenze del </a:t>
            </a:r>
            <a:r>
              <a:rPr lang="it-IT" sz="1200" b="1" i="0" kern="1200" dirty="0">
                <a:solidFill>
                  <a:schemeClr val="tx1"/>
                </a:solidFill>
                <a:effectLst/>
                <a:latin typeface="+mn-lt"/>
                <a:ea typeface="+mn-ea"/>
                <a:cs typeface="+mn-cs"/>
              </a:rPr>
              <a:t>Giansenismo</a:t>
            </a:r>
            <a:r>
              <a:rPr lang="it-IT" sz="1200" b="0" i="0" kern="1200" dirty="0">
                <a:solidFill>
                  <a:schemeClr val="tx1"/>
                </a:solidFill>
                <a:effectLst/>
                <a:latin typeface="+mn-lt"/>
                <a:ea typeface="+mn-ea"/>
                <a:cs typeface="+mn-cs"/>
              </a:rPr>
              <a:t> su </a:t>
            </a:r>
            <a:r>
              <a:rPr lang="it-IT" sz="1200" b="1" i="0" kern="1200" dirty="0">
                <a:solidFill>
                  <a:schemeClr val="tx1"/>
                </a:solidFill>
                <a:effectLst/>
                <a:latin typeface="+mn-lt"/>
                <a:ea typeface="+mn-ea"/>
                <a:cs typeface="+mn-cs"/>
              </a:rPr>
              <a:t>Alessandro Manzoni</a:t>
            </a:r>
            <a:r>
              <a:rPr lang="it-IT" sz="1200" b="0" i="0" kern="1200" dirty="0">
                <a:solidFill>
                  <a:schemeClr val="tx1"/>
                </a:solidFill>
                <a:effectLst/>
                <a:latin typeface="+mn-lt"/>
                <a:ea typeface="+mn-ea"/>
                <a:cs typeface="+mn-cs"/>
              </a:rPr>
              <a:t> non furono dirette nel senso storico del termine. Manzoni non appartenne mai al movimento, che era ormai tramontato da tempo. Tuttavia </a:t>
            </a:r>
            <a:r>
              <a:rPr lang="it-IT" sz="1200" b="1" i="0" kern="1200" dirty="0">
                <a:solidFill>
                  <a:schemeClr val="tx1"/>
                </a:solidFill>
                <a:effectLst/>
                <a:latin typeface="+mn-lt"/>
                <a:ea typeface="+mn-ea"/>
                <a:cs typeface="+mn-cs"/>
              </a:rPr>
              <a:t>alcuni tratti spirituali e morali del giansenismo penetrarono profondamente nel suo modo di concepire il cristianesimo, la morale e la storia</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Queste affinità derivavano soprattutto dall’ambiente culturale cattolico francese frequentato da Manzoni dopo la sua conversione.</a:t>
            </a:r>
          </a:p>
          <a:p>
            <a:br>
              <a:rPr lang="it-IT" dirty="0"/>
            </a:br>
            <a:endParaRPr lang="it-IT" dirty="0"/>
          </a:p>
          <a:p>
            <a:r>
              <a:rPr lang="it-IT" sz="1200" b="1" i="0" kern="1200" dirty="0">
                <a:solidFill>
                  <a:schemeClr val="tx1"/>
                </a:solidFill>
                <a:effectLst/>
                <a:latin typeface="+mn-lt"/>
                <a:ea typeface="+mn-ea"/>
                <a:cs typeface="+mn-cs"/>
              </a:rPr>
              <a:t>1. L’influenza dell’ambiente cattolico francese</a:t>
            </a:r>
          </a:p>
          <a:p>
            <a:r>
              <a:rPr lang="it-IT" sz="1200" b="0" i="0" kern="1200" dirty="0">
                <a:solidFill>
                  <a:schemeClr val="tx1"/>
                </a:solidFill>
                <a:effectLst/>
                <a:latin typeface="+mn-lt"/>
                <a:ea typeface="+mn-ea"/>
                <a:cs typeface="+mn-cs"/>
              </a:rPr>
              <a:t>Dopo il matrimonio con </a:t>
            </a:r>
            <a:r>
              <a:rPr lang="it-IT" sz="1200" b="1" i="0" kern="1200" dirty="0">
                <a:solidFill>
                  <a:schemeClr val="tx1"/>
                </a:solidFill>
                <a:effectLst/>
                <a:latin typeface="+mn-lt"/>
                <a:ea typeface="+mn-ea"/>
                <a:cs typeface="+mn-cs"/>
              </a:rPr>
              <a:t>Henriette </a:t>
            </a:r>
            <a:r>
              <a:rPr lang="it-IT" sz="1200" b="1" i="0" kern="1200" dirty="0" err="1">
                <a:solidFill>
                  <a:schemeClr val="tx1"/>
                </a:solidFill>
                <a:effectLst/>
                <a:latin typeface="+mn-lt"/>
                <a:ea typeface="+mn-ea"/>
                <a:cs typeface="+mn-cs"/>
              </a:rPr>
              <a:t>Blondel</a:t>
            </a:r>
            <a:r>
              <a:rPr lang="it-IT" sz="1200" b="0" i="0" kern="1200" dirty="0">
                <a:solidFill>
                  <a:schemeClr val="tx1"/>
                </a:solidFill>
                <a:effectLst/>
                <a:latin typeface="+mn-lt"/>
                <a:ea typeface="+mn-ea"/>
                <a:cs typeface="+mn-cs"/>
              </a:rPr>
              <a:t>, Manzoni soggiornò spesso a </a:t>
            </a:r>
            <a:r>
              <a:rPr lang="it-IT" sz="1200" b="1" i="0" kern="1200" dirty="0">
                <a:solidFill>
                  <a:schemeClr val="tx1"/>
                </a:solidFill>
                <a:effectLst/>
                <a:latin typeface="+mn-lt"/>
                <a:ea typeface="+mn-ea"/>
                <a:cs typeface="+mn-cs"/>
              </a:rPr>
              <a:t>Parigi</a:t>
            </a:r>
            <a:r>
              <a:rPr lang="it-IT" sz="1200" b="0" i="0" kern="1200" dirty="0">
                <a:solidFill>
                  <a:schemeClr val="tx1"/>
                </a:solidFill>
                <a:effectLst/>
                <a:latin typeface="+mn-lt"/>
                <a:ea typeface="+mn-ea"/>
                <a:cs typeface="+mn-cs"/>
              </a:rPr>
              <a:t>, dove entrò in contatto con circoli cattolici influenzati dalla tradizione spirituale giansenista.</a:t>
            </a:r>
          </a:p>
          <a:p>
            <a:r>
              <a:rPr lang="it-IT" sz="1200" b="0" i="0" kern="1200" dirty="0">
                <a:solidFill>
                  <a:schemeClr val="tx1"/>
                </a:solidFill>
                <a:effectLst/>
                <a:latin typeface="+mn-lt"/>
                <a:ea typeface="+mn-ea"/>
                <a:cs typeface="+mn-cs"/>
              </a:rPr>
              <a:t>Questi ambienti avevano assorbito l’eredità morale di pensatori come:</a:t>
            </a:r>
          </a:p>
          <a:p>
            <a:r>
              <a:rPr lang="it-IT" sz="1200" b="1" i="0" kern="1200" dirty="0">
                <a:solidFill>
                  <a:schemeClr val="tx1"/>
                </a:solidFill>
                <a:effectLst/>
                <a:latin typeface="+mn-lt"/>
                <a:ea typeface="+mn-ea"/>
                <a:cs typeface="+mn-cs"/>
              </a:rPr>
              <a:t>Blaise Pascal</a:t>
            </a:r>
            <a:endParaRPr lang="it-IT" sz="1200" b="0" i="0" kern="1200" dirty="0">
              <a:solidFill>
                <a:schemeClr val="tx1"/>
              </a:solidFill>
              <a:effectLst/>
              <a:latin typeface="+mn-lt"/>
              <a:ea typeface="+mn-ea"/>
              <a:cs typeface="+mn-cs"/>
            </a:endParaRPr>
          </a:p>
          <a:p>
            <a:r>
              <a:rPr lang="it-IT" sz="1200" b="1" i="0" kern="1200" dirty="0">
                <a:solidFill>
                  <a:schemeClr val="tx1"/>
                </a:solidFill>
                <a:effectLst/>
                <a:latin typeface="+mn-lt"/>
                <a:ea typeface="+mn-ea"/>
                <a:cs typeface="+mn-cs"/>
              </a:rPr>
              <a:t>Antoine Arnauld</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Anche se il giansenismo come movimento era stato condannato e represso, </a:t>
            </a:r>
            <a:r>
              <a:rPr lang="it-IT" sz="1200" b="1" i="0" kern="1200" dirty="0">
                <a:solidFill>
                  <a:schemeClr val="tx1"/>
                </a:solidFill>
                <a:effectLst/>
                <a:latin typeface="+mn-lt"/>
                <a:ea typeface="+mn-ea"/>
                <a:cs typeface="+mn-cs"/>
              </a:rPr>
              <a:t>la sua sensibilità religiosa sopravviveva nella cultura cattolica francese</a:t>
            </a:r>
            <a:r>
              <a:rPr lang="it-IT" sz="1200" b="0" i="0" kern="1200" dirty="0">
                <a:solidFill>
                  <a:schemeClr val="tx1"/>
                </a:solidFill>
                <a:effectLst/>
                <a:latin typeface="+mn-lt"/>
                <a:ea typeface="+mn-ea"/>
                <a:cs typeface="+mn-cs"/>
              </a:rPr>
              <a:t>.</a:t>
            </a:r>
          </a:p>
          <a:p>
            <a:br>
              <a:rPr lang="it-IT" dirty="0"/>
            </a:br>
            <a:endParaRPr lang="it-IT" dirty="0"/>
          </a:p>
          <a:p>
            <a:r>
              <a:rPr lang="it-IT" sz="1200" b="1" i="0" kern="1200" dirty="0">
                <a:solidFill>
                  <a:schemeClr val="tx1"/>
                </a:solidFill>
                <a:effectLst/>
                <a:latin typeface="+mn-lt"/>
                <a:ea typeface="+mn-ea"/>
                <a:cs typeface="+mn-cs"/>
              </a:rPr>
              <a:t>2. La visione severa della natura umana</a:t>
            </a:r>
          </a:p>
          <a:p>
            <a:r>
              <a:rPr lang="it-IT" sz="1200" b="0" i="0" kern="1200" dirty="0">
                <a:solidFill>
                  <a:schemeClr val="tx1"/>
                </a:solidFill>
                <a:effectLst/>
                <a:latin typeface="+mn-lt"/>
                <a:ea typeface="+mn-ea"/>
                <a:cs typeface="+mn-cs"/>
              </a:rPr>
              <a:t>Un elemento tipicamente giansenista è la convinzione della </a:t>
            </a:r>
            <a:r>
              <a:rPr lang="it-IT" sz="1200" b="1" i="0" kern="1200" dirty="0">
                <a:solidFill>
                  <a:schemeClr val="tx1"/>
                </a:solidFill>
                <a:effectLst/>
                <a:latin typeface="+mn-lt"/>
                <a:ea typeface="+mn-ea"/>
                <a:cs typeface="+mn-cs"/>
              </a:rPr>
              <a:t>fragilità morale dell’uomo</a:t>
            </a:r>
            <a:r>
              <a:rPr lang="it-IT" sz="1200" b="0" i="0" kern="1200" dirty="0">
                <a:solidFill>
                  <a:schemeClr val="tx1"/>
                </a:solidFill>
                <a:effectLst/>
                <a:latin typeface="+mn-lt"/>
                <a:ea typeface="+mn-ea"/>
                <a:cs typeface="+mn-cs"/>
              </a:rPr>
              <a:t>, segnata dal peccato.</a:t>
            </a:r>
          </a:p>
          <a:p>
            <a:r>
              <a:rPr lang="it-IT" sz="1200" b="0" i="0" kern="1200" dirty="0">
                <a:solidFill>
                  <a:schemeClr val="tx1"/>
                </a:solidFill>
                <a:effectLst/>
                <a:latin typeface="+mn-lt"/>
                <a:ea typeface="+mn-ea"/>
                <a:cs typeface="+mn-cs"/>
              </a:rPr>
              <a:t>Questa idea appare spesso nelle opere di Manzoni:</a:t>
            </a:r>
          </a:p>
          <a:p>
            <a:r>
              <a:rPr lang="it-IT" sz="1200" b="0" i="0" kern="1200" dirty="0">
                <a:solidFill>
                  <a:schemeClr val="tx1"/>
                </a:solidFill>
                <a:effectLst/>
                <a:latin typeface="+mn-lt"/>
                <a:ea typeface="+mn-ea"/>
                <a:cs typeface="+mn-cs"/>
              </a:rPr>
              <a:t>l’uomo è incline all’errore e all’ingiustizia</a:t>
            </a:r>
          </a:p>
          <a:p>
            <a:r>
              <a:rPr lang="it-IT" sz="1200" b="0" i="0" kern="1200" dirty="0">
                <a:solidFill>
                  <a:schemeClr val="tx1"/>
                </a:solidFill>
                <a:effectLst/>
                <a:latin typeface="+mn-lt"/>
                <a:ea typeface="+mn-ea"/>
                <a:cs typeface="+mn-cs"/>
              </a:rPr>
              <a:t>solo la grazia divina può trasformarlo</a:t>
            </a:r>
          </a:p>
          <a:p>
            <a:r>
              <a:rPr lang="it-IT" sz="1200" b="0" i="0" kern="1200" dirty="0">
                <a:solidFill>
                  <a:schemeClr val="tx1"/>
                </a:solidFill>
                <a:effectLst/>
                <a:latin typeface="+mn-lt"/>
                <a:ea typeface="+mn-ea"/>
                <a:cs typeface="+mn-cs"/>
              </a:rPr>
              <a:t>la storia è piena di violenza e soprusi.</a:t>
            </a:r>
          </a:p>
          <a:p>
            <a:r>
              <a:rPr lang="it-IT" sz="1200" b="0" i="0" kern="1200" dirty="0">
                <a:solidFill>
                  <a:schemeClr val="tx1"/>
                </a:solidFill>
                <a:effectLst/>
                <a:latin typeface="+mn-lt"/>
                <a:ea typeface="+mn-ea"/>
                <a:cs typeface="+mn-cs"/>
              </a:rPr>
              <a:t>Ne </a:t>
            </a:r>
            <a:r>
              <a:rPr lang="it-IT" sz="1200" b="1" i="0" kern="1200" dirty="0">
                <a:solidFill>
                  <a:schemeClr val="tx1"/>
                </a:solidFill>
                <a:effectLst/>
                <a:latin typeface="+mn-lt"/>
                <a:ea typeface="+mn-ea"/>
                <a:cs typeface="+mn-cs"/>
              </a:rPr>
              <a:t>I promessi sposi</a:t>
            </a:r>
            <a:r>
              <a:rPr lang="it-IT" sz="1200" b="0" i="0" kern="1200" dirty="0">
                <a:solidFill>
                  <a:schemeClr val="tx1"/>
                </a:solidFill>
                <a:effectLst/>
                <a:latin typeface="+mn-lt"/>
                <a:ea typeface="+mn-ea"/>
                <a:cs typeface="+mn-cs"/>
              </a:rPr>
              <a:t>, molti personaggi incarnano questa debolezza umana:</a:t>
            </a:r>
          </a:p>
          <a:p>
            <a:r>
              <a:rPr lang="it-IT" sz="1200" b="1" i="0" kern="1200" dirty="0">
                <a:solidFill>
                  <a:schemeClr val="tx1"/>
                </a:solidFill>
                <a:effectLst/>
                <a:latin typeface="+mn-lt"/>
                <a:ea typeface="+mn-ea"/>
                <a:cs typeface="+mn-cs"/>
              </a:rPr>
              <a:t>Don Rodrigo</a:t>
            </a:r>
            <a:r>
              <a:rPr lang="it-IT" sz="1200" b="0" i="0" kern="1200" dirty="0">
                <a:solidFill>
                  <a:schemeClr val="tx1"/>
                </a:solidFill>
                <a:effectLst/>
                <a:latin typeface="+mn-lt"/>
                <a:ea typeface="+mn-ea"/>
                <a:cs typeface="+mn-cs"/>
              </a:rPr>
              <a:t> rappresenta l’abuso di potere</a:t>
            </a:r>
          </a:p>
          <a:p>
            <a:r>
              <a:rPr lang="it-IT" sz="1200" b="1" i="0" kern="1200" dirty="0">
                <a:solidFill>
                  <a:schemeClr val="tx1"/>
                </a:solidFill>
                <a:effectLst/>
                <a:latin typeface="+mn-lt"/>
                <a:ea typeface="+mn-ea"/>
                <a:cs typeface="+mn-cs"/>
              </a:rPr>
              <a:t>L'Innominato</a:t>
            </a:r>
            <a:r>
              <a:rPr lang="it-IT" sz="1200" b="0" i="0" kern="1200" dirty="0">
                <a:solidFill>
                  <a:schemeClr val="tx1"/>
                </a:solidFill>
                <a:effectLst/>
                <a:latin typeface="+mn-lt"/>
                <a:ea typeface="+mn-ea"/>
                <a:cs typeface="+mn-cs"/>
              </a:rPr>
              <a:t> mostra invece la possibilità della conversione attraverso la grazia.</a:t>
            </a:r>
          </a:p>
          <a:p>
            <a:r>
              <a:rPr lang="it-IT" sz="1200" b="0" i="0" kern="1200" dirty="0">
                <a:solidFill>
                  <a:schemeClr val="tx1"/>
                </a:solidFill>
                <a:effectLst/>
                <a:latin typeface="+mn-lt"/>
                <a:ea typeface="+mn-ea"/>
                <a:cs typeface="+mn-cs"/>
              </a:rPr>
              <a:t>Questa dinamica peccato–grazia è molto vicina alla sensibilità giansenista.</a:t>
            </a:r>
          </a:p>
          <a:p>
            <a:br>
              <a:rPr lang="it-IT" dirty="0"/>
            </a:br>
            <a:endParaRPr lang="it-IT" dirty="0"/>
          </a:p>
          <a:p>
            <a:r>
              <a:rPr lang="it-IT" sz="1200" b="1" i="0" kern="1200" dirty="0">
                <a:solidFill>
                  <a:schemeClr val="tx1"/>
                </a:solidFill>
                <a:effectLst/>
                <a:latin typeface="+mn-lt"/>
                <a:ea typeface="+mn-ea"/>
                <a:cs typeface="+mn-cs"/>
              </a:rPr>
              <a:t>3. Centralità della grazia e della Provvidenza</a:t>
            </a:r>
          </a:p>
          <a:p>
            <a:r>
              <a:rPr lang="it-IT" sz="1200" b="0" i="0" kern="1200" dirty="0">
                <a:solidFill>
                  <a:schemeClr val="tx1"/>
                </a:solidFill>
                <a:effectLst/>
                <a:latin typeface="+mn-lt"/>
                <a:ea typeface="+mn-ea"/>
                <a:cs typeface="+mn-cs"/>
              </a:rPr>
              <a:t>Il giansenismo insisteva molto sull’azione decisiva della </a:t>
            </a:r>
            <a:r>
              <a:rPr lang="it-IT" sz="1200" b="1" i="0" kern="1200" dirty="0">
                <a:solidFill>
                  <a:schemeClr val="tx1"/>
                </a:solidFill>
                <a:effectLst/>
                <a:latin typeface="+mn-lt"/>
                <a:ea typeface="+mn-ea"/>
                <a:cs typeface="+mn-cs"/>
              </a:rPr>
              <a:t>grazia divina</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Manzoni traduce questa idea nella sua celebre visione della </a:t>
            </a:r>
            <a:r>
              <a:rPr lang="it-IT" sz="1200" b="1" i="0" kern="1200" dirty="0">
                <a:solidFill>
                  <a:schemeClr val="tx1"/>
                </a:solidFill>
                <a:effectLst/>
                <a:latin typeface="+mn-lt"/>
                <a:ea typeface="+mn-ea"/>
                <a:cs typeface="+mn-cs"/>
              </a:rPr>
              <a:t>Provvidenza</a:t>
            </a:r>
            <a:r>
              <a:rPr lang="it-IT" sz="1200" b="0" i="0" kern="1200" dirty="0">
                <a:solidFill>
                  <a:schemeClr val="tx1"/>
                </a:solidFill>
                <a:effectLst/>
                <a:latin typeface="+mn-lt"/>
                <a:ea typeface="+mn-ea"/>
                <a:cs typeface="+mn-cs"/>
              </a:rPr>
              <a:t>: la storia umana è confusa e spesso ingiusta, ma Dio opera in modo nascosto.</a:t>
            </a:r>
          </a:p>
          <a:p>
            <a:r>
              <a:rPr lang="it-IT" sz="1200" b="0" i="0" kern="1200" dirty="0">
                <a:solidFill>
                  <a:schemeClr val="tx1"/>
                </a:solidFill>
                <a:effectLst/>
                <a:latin typeface="+mn-lt"/>
                <a:ea typeface="+mn-ea"/>
                <a:cs typeface="+mn-cs"/>
              </a:rPr>
              <a:t>Nei </a:t>
            </a:r>
            <a:r>
              <a:rPr lang="it-IT" sz="1200" b="0" i="1" kern="1200" dirty="0">
                <a:solidFill>
                  <a:schemeClr val="tx1"/>
                </a:solidFill>
                <a:effectLst/>
                <a:latin typeface="+mn-lt"/>
                <a:ea typeface="+mn-ea"/>
                <a:cs typeface="+mn-cs"/>
              </a:rPr>
              <a:t>Promessi sposi</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gli eventi sembrano caotici</a:t>
            </a:r>
          </a:p>
          <a:p>
            <a:r>
              <a:rPr lang="it-IT" sz="1200" b="0" i="0" kern="1200" dirty="0">
                <a:solidFill>
                  <a:schemeClr val="tx1"/>
                </a:solidFill>
                <a:effectLst/>
                <a:latin typeface="+mn-lt"/>
                <a:ea typeface="+mn-ea"/>
                <a:cs typeface="+mn-cs"/>
              </a:rPr>
              <a:t>ma alla fine si intrecciano in un disegno provvidenziale.</a:t>
            </a:r>
          </a:p>
          <a:p>
            <a:r>
              <a:rPr lang="it-IT" sz="1200" b="0" i="0" kern="1200" dirty="0">
                <a:solidFill>
                  <a:schemeClr val="tx1"/>
                </a:solidFill>
                <a:effectLst/>
                <a:latin typeface="+mn-lt"/>
                <a:ea typeface="+mn-ea"/>
                <a:cs typeface="+mn-cs"/>
              </a:rPr>
              <a:t>Questa concezione ricorda l’antropologia religiosa di </a:t>
            </a:r>
            <a:r>
              <a:rPr lang="it-IT" sz="1200" b="1" i="0" kern="1200" dirty="0">
                <a:solidFill>
                  <a:schemeClr val="tx1"/>
                </a:solidFill>
                <a:effectLst/>
                <a:latin typeface="+mn-lt"/>
                <a:ea typeface="+mn-ea"/>
                <a:cs typeface="+mn-cs"/>
              </a:rPr>
              <a:t>Pascal</a:t>
            </a:r>
            <a:r>
              <a:rPr lang="it-IT" sz="1200" b="0" i="0" kern="1200" dirty="0">
                <a:solidFill>
                  <a:schemeClr val="tx1"/>
                </a:solidFill>
                <a:effectLst/>
                <a:latin typeface="+mn-lt"/>
                <a:ea typeface="+mn-ea"/>
                <a:cs typeface="+mn-cs"/>
              </a:rPr>
              <a:t>, che vedeva l’uomo sospeso tra </a:t>
            </a:r>
            <a:r>
              <a:rPr lang="it-IT" sz="1200" b="1" i="0" kern="1200" dirty="0">
                <a:solidFill>
                  <a:schemeClr val="tx1"/>
                </a:solidFill>
                <a:effectLst/>
                <a:latin typeface="+mn-lt"/>
                <a:ea typeface="+mn-ea"/>
                <a:cs typeface="+mn-cs"/>
              </a:rPr>
              <a:t>miseria e grandezza</a:t>
            </a:r>
            <a:r>
              <a:rPr lang="it-IT" sz="1200" b="0" i="0" kern="1200" dirty="0">
                <a:solidFill>
                  <a:schemeClr val="tx1"/>
                </a:solidFill>
                <a:effectLst/>
                <a:latin typeface="+mn-lt"/>
                <a:ea typeface="+mn-ea"/>
                <a:cs typeface="+mn-cs"/>
              </a:rPr>
              <a:t>.</a:t>
            </a:r>
          </a:p>
          <a:p>
            <a:br>
              <a:rPr lang="it-IT" dirty="0"/>
            </a:br>
            <a:endParaRPr lang="it-IT" dirty="0"/>
          </a:p>
          <a:p>
            <a:r>
              <a:rPr lang="it-IT" sz="1200" b="1" i="0" kern="1200" dirty="0">
                <a:solidFill>
                  <a:schemeClr val="tx1"/>
                </a:solidFill>
                <a:effectLst/>
                <a:latin typeface="+mn-lt"/>
                <a:ea typeface="+mn-ea"/>
                <a:cs typeface="+mn-cs"/>
              </a:rPr>
              <a:t>4. Rigorismo morale</a:t>
            </a:r>
          </a:p>
          <a:p>
            <a:r>
              <a:rPr lang="it-IT" sz="1200" b="0" i="0" kern="1200" dirty="0">
                <a:solidFill>
                  <a:schemeClr val="tx1"/>
                </a:solidFill>
                <a:effectLst/>
                <a:latin typeface="+mn-lt"/>
                <a:ea typeface="+mn-ea"/>
                <a:cs typeface="+mn-cs"/>
              </a:rPr>
              <a:t>Il giansenismo era noto anche per il suo </a:t>
            </a:r>
            <a:r>
              <a:rPr lang="it-IT" sz="1200" b="1" i="0" kern="1200" dirty="0">
                <a:solidFill>
                  <a:schemeClr val="tx1"/>
                </a:solidFill>
                <a:effectLst/>
                <a:latin typeface="+mn-lt"/>
                <a:ea typeface="+mn-ea"/>
                <a:cs typeface="+mn-cs"/>
              </a:rPr>
              <a:t>rigorismo etico</a:t>
            </a:r>
            <a:r>
              <a:rPr lang="it-IT" sz="1200" b="0" i="0" kern="1200" dirty="0">
                <a:solidFill>
                  <a:schemeClr val="tx1"/>
                </a:solidFill>
                <a:effectLst/>
                <a:latin typeface="+mn-lt"/>
                <a:ea typeface="+mn-ea"/>
                <a:cs typeface="+mn-cs"/>
              </a:rPr>
              <a:t>, cioè per una morale molto esigente.</a:t>
            </a:r>
          </a:p>
          <a:p>
            <a:r>
              <a:rPr lang="it-IT" sz="1200" b="0" i="0" kern="1200" dirty="0">
                <a:solidFill>
                  <a:schemeClr val="tx1"/>
                </a:solidFill>
                <a:effectLst/>
                <a:latin typeface="+mn-lt"/>
                <a:ea typeface="+mn-ea"/>
                <a:cs typeface="+mn-cs"/>
              </a:rPr>
              <a:t>Manzoni difese spesso questa impostazione, soprattutto nel saggio</a:t>
            </a:r>
            <a:br>
              <a:rPr lang="it-IT" sz="1200" b="0" i="0" kern="1200" dirty="0">
                <a:solidFill>
                  <a:schemeClr val="tx1"/>
                </a:solidFill>
                <a:effectLst/>
                <a:latin typeface="+mn-lt"/>
                <a:ea typeface="+mn-ea"/>
                <a:cs typeface="+mn-cs"/>
              </a:rPr>
            </a:br>
            <a:r>
              <a:rPr lang="it-IT" sz="1200" b="1" i="0" kern="1200" dirty="0">
                <a:solidFill>
                  <a:schemeClr val="tx1"/>
                </a:solidFill>
                <a:effectLst/>
                <a:latin typeface="+mn-lt"/>
                <a:ea typeface="+mn-ea"/>
                <a:cs typeface="+mn-cs"/>
              </a:rPr>
              <a:t>Osservazioni sulla morale cattolica</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In quest’opera sostiene che:</a:t>
            </a:r>
          </a:p>
          <a:p>
            <a:r>
              <a:rPr lang="it-IT" sz="1200" b="0" i="0" kern="1200" dirty="0">
                <a:solidFill>
                  <a:schemeClr val="tx1"/>
                </a:solidFill>
                <a:effectLst/>
                <a:latin typeface="+mn-lt"/>
                <a:ea typeface="+mn-ea"/>
                <a:cs typeface="+mn-cs"/>
              </a:rPr>
              <a:t>la morale cristiana non è lassista</a:t>
            </a:r>
          </a:p>
          <a:p>
            <a:r>
              <a:rPr lang="it-IT" sz="1200" b="0" i="0" kern="1200" dirty="0">
                <a:solidFill>
                  <a:schemeClr val="tx1"/>
                </a:solidFill>
                <a:effectLst/>
                <a:latin typeface="+mn-lt"/>
                <a:ea typeface="+mn-ea"/>
                <a:cs typeface="+mn-cs"/>
              </a:rPr>
              <a:t>il peccato va preso sul serio</a:t>
            </a:r>
          </a:p>
          <a:p>
            <a:r>
              <a:rPr lang="it-IT" sz="1200" b="0" i="0" kern="1200" dirty="0">
                <a:solidFill>
                  <a:schemeClr val="tx1"/>
                </a:solidFill>
                <a:effectLst/>
                <a:latin typeface="+mn-lt"/>
                <a:ea typeface="+mn-ea"/>
                <a:cs typeface="+mn-cs"/>
              </a:rPr>
              <a:t>la coscienza personale ha grande responsabilità.</a:t>
            </a:r>
          </a:p>
          <a:p>
            <a:r>
              <a:rPr lang="it-IT" sz="1200" b="0" i="0" kern="1200" dirty="0">
                <a:solidFill>
                  <a:schemeClr val="tx1"/>
                </a:solidFill>
                <a:effectLst/>
                <a:latin typeface="+mn-lt"/>
                <a:ea typeface="+mn-ea"/>
                <a:cs typeface="+mn-cs"/>
              </a:rPr>
              <a:t>Questo atteggiamento lo avvicina a certe critiche gianseniste contro la morale troppo accomodante attribuita ai gesuiti nel Seicento.</a:t>
            </a:r>
          </a:p>
          <a:p>
            <a:endParaRPr lang="it-IT" dirty="0"/>
          </a:p>
        </p:txBody>
      </p:sp>
      <p:sp>
        <p:nvSpPr>
          <p:cNvPr id="4" name="Segnaposto numero diapositiva 3"/>
          <p:cNvSpPr>
            <a:spLocks noGrp="1"/>
          </p:cNvSpPr>
          <p:nvPr>
            <p:ph type="sldNum" sz="quarter" idx="5"/>
          </p:nvPr>
        </p:nvSpPr>
        <p:spPr/>
        <p:txBody>
          <a:bodyPr/>
          <a:lstStyle/>
          <a:p>
            <a:fld id="{DE553DE3-62E4-804E-9F23-A2CBA457E98B}" type="slidenum">
              <a:rPr lang="it-IT" smtClean="0"/>
              <a:t>23</a:t>
            </a:fld>
            <a:endParaRPr lang="it-IT"/>
          </a:p>
        </p:txBody>
      </p:sp>
    </p:spTree>
    <p:extLst>
      <p:ext uri="{BB962C8B-B14F-4D97-AF65-F5344CB8AC3E}">
        <p14:creationId xmlns:p14="http://schemas.microsoft.com/office/powerpoint/2010/main" val="307278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3/12/26</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C1FF6DA9-008F-8B48-92A6-B652298478BF}" type="slidenum">
              <a:rPr lang="en-US" smtClean="0"/>
              <a:t>‹N›</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965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5559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889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981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CAD085-E8A6-8845-BD4E-CB4CCA059FC4}"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9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106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1443491" y="2824270"/>
            <a:ext cx="3125766"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889182" y="2821491"/>
            <a:ext cx="31256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1871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8727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8473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104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BCAD085-E8A6-8845-BD4E-CB4CCA059FC4}" type="datetimeFigureOut">
              <a:rPr lang="en-US" smtClean="0"/>
              <a:t>3/12/26</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04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t>3/12/26</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18466978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nio.com/it/paesaggi/onde/onda-oceano-mare-acqua-allapert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descr="Immagine che contiene acqua, aria aperta, onda, Onda generata dal vento&#10;&#10;Il contenuto generato dall'IA potrebbe non essere corretto.">
            <a:extLst>
              <a:ext uri="{FF2B5EF4-FFF2-40B4-BE49-F238E27FC236}">
                <a16:creationId xmlns:a16="http://schemas.microsoft.com/office/drawing/2014/main" id="{135489DE-9E15-2D5B-B013-458228B7991E}"/>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rcRect l="2355" r="8644" b="-1"/>
          <a:stretch>
            <a:fillRect/>
          </a:stretch>
        </p:blipFill>
        <p:spPr>
          <a:xfrm>
            <a:off x="20" y="10"/>
            <a:ext cx="9143980" cy="6857990"/>
          </a:xfrm>
          <a:prstGeom prst="rect">
            <a:avLst/>
          </a:prstGeom>
        </p:spPr>
      </p:pic>
      <p:sp>
        <p:nvSpPr>
          <p:cNvPr id="2" name="Title 1"/>
          <p:cNvSpPr>
            <a:spLocks noGrp="1"/>
          </p:cNvSpPr>
          <p:nvPr>
            <p:ph type="title"/>
          </p:nvPr>
        </p:nvSpPr>
        <p:spPr>
          <a:xfrm>
            <a:off x="628649" y="1671570"/>
            <a:ext cx="7624702" cy="4072044"/>
          </a:xfrm>
        </p:spPr>
        <p:txBody>
          <a:bodyPr vert="horz" lIns="91440" tIns="45720" rIns="91440" bIns="45720" rtlCol="0" anchor="t">
            <a:normAutofit/>
          </a:bodyPr>
          <a:lstStyle/>
          <a:p>
            <a:pPr defTabSz="914400">
              <a:lnSpc>
                <a:spcPct val="90000"/>
              </a:lnSpc>
            </a:pPr>
            <a:r>
              <a:rPr lang="en-US" sz="6600" dirty="0">
                <a:solidFill>
                  <a:srgbClr val="FFFFFF"/>
                </a:solidFill>
              </a:rPr>
              <a:t>Il </a:t>
            </a:r>
            <a:r>
              <a:rPr lang="en-US" sz="6600" dirty="0" err="1">
                <a:solidFill>
                  <a:srgbClr val="FFFFFF"/>
                </a:solidFill>
              </a:rPr>
              <a:t>Giansenismo</a:t>
            </a:r>
            <a:br>
              <a:rPr lang="en-US" dirty="0">
                <a:solidFill>
                  <a:srgbClr val="FFFFFF"/>
                </a:solidFill>
              </a:rPr>
            </a:br>
            <a:r>
              <a:rPr lang="en-US" sz="3600" dirty="0" err="1">
                <a:solidFill>
                  <a:srgbClr val="FFFFFF"/>
                </a:solidFill>
              </a:rPr>
              <a:t>Teologia</a:t>
            </a:r>
            <a:r>
              <a:rPr lang="en-US" sz="3600" dirty="0">
                <a:solidFill>
                  <a:srgbClr val="FFFFFF"/>
                </a:solidFill>
              </a:rPr>
              <a:t>, </a:t>
            </a:r>
            <a:r>
              <a:rPr lang="en-US" sz="3600" dirty="0" err="1">
                <a:solidFill>
                  <a:srgbClr val="FFFFFF"/>
                </a:solidFill>
              </a:rPr>
              <a:t>politica</a:t>
            </a:r>
            <a:r>
              <a:rPr lang="en-US" sz="3600" dirty="0">
                <a:solidFill>
                  <a:srgbClr val="FFFFFF"/>
                </a:solidFill>
              </a:rPr>
              <a:t> e </a:t>
            </a:r>
            <a:r>
              <a:rPr lang="en-US" sz="3600" dirty="0" err="1">
                <a:solidFill>
                  <a:srgbClr val="FFFFFF"/>
                </a:solidFill>
              </a:rPr>
              <a:t>conflitti</a:t>
            </a:r>
            <a:r>
              <a:rPr lang="en-US" sz="3600" dirty="0">
                <a:solidFill>
                  <a:srgbClr val="FFFFFF"/>
                </a:solidFill>
              </a:rPr>
              <a:t> </a:t>
            </a:r>
            <a:br>
              <a:rPr lang="en-US" sz="3600" dirty="0">
                <a:solidFill>
                  <a:srgbClr val="FFFFFF"/>
                </a:solidFill>
              </a:rPr>
            </a:br>
            <a:r>
              <a:rPr lang="en-US" sz="3600" dirty="0" err="1">
                <a:solidFill>
                  <a:srgbClr val="FFFFFF"/>
                </a:solidFill>
              </a:rPr>
              <a:t>nella</a:t>
            </a:r>
            <a:r>
              <a:rPr lang="en-US" sz="3600" dirty="0">
                <a:solidFill>
                  <a:srgbClr val="FFFFFF"/>
                </a:solidFill>
              </a:rPr>
              <a:t> Chiesa moderna</a:t>
            </a:r>
            <a:br>
              <a:rPr lang="en-US" sz="3600" dirty="0">
                <a:solidFill>
                  <a:srgbClr val="FFFFFF"/>
                </a:solidFill>
              </a:rPr>
            </a:b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45860" cy="4584527"/>
          </a:xfrm>
        </p:spPr>
        <p:txBody>
          <a:bodyPr>
            <a:normAutofit/>
          </a:bodyPr>
          <a:lstStyle/>
          <a:p>
            <a:r>
              <a:rPr lang="it-IT" sz="2700">
                <a:solidFill>
                  <a:srgbClr val="FFFFFF"/>
                </a:solidFill>
              </a:rPr>
              <a:t>Figure principali</a:t>
            </a:r>
          </a:p>
        </p:txBody>
      </p:sp>
      <p:sp>
        <p:nvSpPr>
          <p:cNvPr id="3" name="Content Placeholder 2"/>
          <p:cNvSpPr>
            <a:spLocks noGrp="1"/>
          </p:cNvSpPr>
          <p:nvPr>
            <p:ph idx="1"/>
          </p:nvPr>
        </p:nvSpPr>
        <p:spPr>
          <a:xfrm>
            <a:off x="3529195" y="1240077"/>
            <a:ext cx="4526120" cy="4916465"/>
          </a:xfrm>
        </p:spPr>
        <p:txBody>
          <a:bodyPr anchor="t">
            <a:normAutofit/>
          </a:bodyPr>
          <a:lstStyle/>
          <a:p>
            <a:r>
              <a:rPr dirty="0"/>
              <a:t>Antoine Arnauld</a:t>
            </a:r>
          </a:p>
          <a:p>
            <a:r>
              <a:rPr dirty="0"/>
              <a:t>Blaise Pascal</a:t>
            </a:r>
            <a:endParaRPr lang="it-IT" dirty="0"/>
          </a:p>
          <a:p>
            <a:r>
              <a:rPr lang="it-IT" dirty="0"/>
              <a:t>Jean </a:t>
            </a:r>
            <a:r>
              <a:rPr lang="it-IT" dirty="0" err="1"/>
              <a:t>Duvergier</a:t>
            </a:r>
            <a:r>
              <a:rPr lang="it-IT" dirty="0"/>
              <a:t> de </a:t>
            </a:r>
            <a:r>
              <a:rPr lang="it-IT" dirty="0" err="1"/>
              <a:t>Hauranne</a:t>
            </a:r>
            <a:r>
              <a:rPr lang="it-IT" dirty="0"/>
              <a:t> abate di Saint-</a:t>
            </a:r>
            <a:r>
              <a:rPr lang="it-IT" dirty="0" err="1"/>
              <a:t>Cyran</a:t>
            </a:r>
            <a:endParaRPr dirty="0"/>
          </a:p>
          <a:p>
            <a:r>
              <a:rPr dirty="0" err="1"/>
              <a:t>Teologi</a:t>
            </a:r>
            <a:r>
              <a:rPr dirty="0"/>
              <a:t> e </a:t>
            </a:r>
            <a:r>
              <a:rPr dirty="0" err="1"/>
              <a:t>filosofi</a:t>
            </a:r>
            <a:r>
              <a:rPr dirty="0"/>
              <a:t> </a:t>
            </a:r>
            <a:r>
              <a:rPr dirty="0" err="1"/>
              <a:t>legati</a:t>
            </a:r>
            <a:r>
              <a:rPr dirty="0"/>
              <a:t> a Port-Royal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53" name="Straight Connector 615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5" y="804520"/>
            <a:ext cx="3132383" cy="1049235"/>
          </a:xfrm>
        </p:spPr>
        <p:txBody>
          <a:bodyPr>
            <a:normAutofit/>
          </a:bodyPr>
          <a:lstStyle/>
          <a:p>
            <a:r>
              <a:rPr lang="it-IT" sz="2200"/>
              <a:t>Pascal e le Lettere provinciali</a:t>
            </a:r>
          </a:p>
        </p:txBody>
      </p:sp>
      <p:sp>
        <p:nvSpPr>
          <p:cNvPr id="6155" name="Rectangle 615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088685" y="2015732"/>
            <a:ext cx="3129159" cy="3450613"/>
          </a:xfrm>
        </p:spPr>
        <p:txBody>
          <a:bodyPr>
            <a:normAutofit/>
          </a:bodyPr>
          <a:lstStyle/>
          <a:p>
            <a:r>
              <a:t>Difesa dei giansenisti</a:t>
            </a:r>
          </a:p>
          <a:p>
            <a:r>
              <a:t>Critica alla morale gesuita</a:t>
            </a:r>
          </a:p>
          <a:p>
            <a:r>
              <a:t>Capolavoro della polemica teologica</a:t>
            </a:r>
          </a:p>
        </p:txBody>
      </p:sp>
      <p:pic>
        <p:nvPicPr>
          <p:cNvPr id="6146" name="Picture 2" descr="undefined">
            <a:extLst>
              <a:ext uri="{FF2B5EF4-FFF2-40B4-BE49-F238E27FC236}">
                <a16:creationId xmlns:a16="http://schemas.microsoft.com/office/drawing/2014/main" id="{5BE4D9D4-CACC-CC8A-FFEB-18C63FDF1B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0808" y="921481"/>
            <a:ext cx="3720331" cy="442896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615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159" name="Straight Connector 615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88" name="Rectangle 7187">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90" name="Straight Connector 7189">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1847088"/>
            <a:ext cx="31190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934736" y="804520"/>
            <a:ext cx="3119061" cy="1049235"/>
          </a:xfrm>
        </p:spPr>
        <p:txBody>
          <a:bodyPr>
            <a:normAutofit/>
          </a:bodyPr>
          <a:lstStyle/>
          <a:p>
            <a:r>
              <a:t>Condanna della Chiesa</a:t>
            </a:r>
          </a:p>
        </p:txBody>
      </p:sp>
      <p:sp>
        <p:nvSpPr>
          <p:cNvPr id="7192" name="Rectangle 7191">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170" name="Picture 2" descr="undefined">
            <a:extLst>
              <a:ext uri="{FF2B5EF4-FFF2-40B4-BE49-F238E27FC236}">
                <a16:creationId xmlns:a16="http://schemas.microsoft.com/office/drawing/2014/main" id="{701DBE0D-7131-69A1-BFD6-857FFD0EED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8338" y="805583"/>
            <a:ext cx="3658698" cy="4660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34735" y="2015732"/>
            <a:ext cx="3119062" cy="3450613"/>
          </a:xfrm>
        </p:spPr>
        <p:txBody>
          <a:bodyPr>
            <a:normAutofit/>
          </a:bodyPr>
          <a:lstStyle/>
          <a:p>
            <a:r>
              <a:t>Bolla Cum occasione (1653)</a:t>
            </a:r>
          </a:p>
          <a:p>
            <a:r>
              <a:t>Papa Innocenzo X</a:t>
            </a:r>
          </a:p>
          <a:p>
            <a:r>
              <a:t>Condanna di cinque proposizioni attribuite a Jansen</a:t>
            </a:r>
          </a:p>
        </p:txBody>
      </p:sp>
      <p:pic>
        <p:nvPicPr>
          <p:cNvPr id="7194" name="Picture 7193">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196" name="Straight Connector 7195">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La controversia</a:t>
            </a:r>
          </a:p>
        </p:txBody>
      </p:sp>
      <p:sp>
        <p:nvSpPr>
          <p:cNvPr id="3" name="Content Placeholder 2"/>
          <p:cNvSpPr>
            <a:spLocks noGrp="1"/>
          </p:cNvSpPr>
          <p:nvPr>
            <p:ph idx="1"/>
          </p:nvPr>
        </p:nvSpPr>
        <p:spPr/>
        <p:txBody>
          <a:bodyPr/>
          <a:lstStyle/>
          <a:p>
            <a:r>
              <a:t>I giansenisti negano che le proposizioni siano realmente nell'Augustinus</a:t>
            </a:r>
          </a:p>
          <a:p>
            <a:r>
              <a:t>Nasce una lunga disputa teologica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09153" y="804519"/>
            <a:ext cx="2431365" cy="4431360"/>
          </a:xfrm>
        </p:spPr>
        <p:txBody>
          <a:bodyPr anchor="ctr">
            <a:normAutofit/>
          </a:bodyPr>
          <a:lstStyle/>
          <a:p>
            <a:r>
              <a:rPr lang="it-IT" sz="2700"/>
              <a:t>Giansenismo e politica</a:t>
            </a:r>
          </a:p>
        </p:txBody>
      </p:sp>
      <p:cxnSp>
        <p:nvCxnSpPr>
          <p:cNvPr id="24"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8867"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78397" y="804520"/>
            <a:ext cx="4576919" cy="4431359"/>
          </a:xfrm>
        </p:spPr>
        <p:txBody>
          <a:bodyPr anchor="ctr">
            <a:normAutofit/>
          </a:bodyPr>
          <a:lstStyle/>
          <a:p>
            <a:r>
              <a:rPr lang="it-IT"/>
              <a:t>Diffusione soprattutto in Francia</a:t>
            </a:r>
          </a:p>
          <a:p>
            <a:r>
              <a:rPr lang="it-IT"/>
              <a:t>Rapporti con il gallicanesimo</a:t>
            </a:r>
          </a:p>
          <a:p>
            <a:r>
              <a:rPr lang="it-IT"/>
              <a:t>Tensioni con Luigi XIV</a:t>
            </a:r>
          </a:p>
        </p:txBody>
      </p:sp>
      <p:pic>
        <p:nvPicPr>
          <p:cNvPr id="25"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203" name="Group 8202">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9" y="482171"/>
            <a:ext cx="3055900" cy="5149101"/>
            <a:chOff x="7463259" y="583365"/>
            <a:chExt cx="4074533" cy="5181928"/>
          </a:xfrm>
        </p:grpSpPr>
        <p:sp>
          <p:nvSpPr>
            <p:cNvPr id="8204" name="Rectangle 8203">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207" name="Straight Connector 8206">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2769" y="1847088"/>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891032" y="804520"/>
            <a:ext cx="4162766" cy="1049235"/>
          </a:xfrm>
        </p:spPr>
        <p:txBody>
          <a:bodyPr>
            <a:normAutofit/>
          </a:bodyPr>
          <a:lstStyle/>
          <a:p>
            <a:r>
              <a:t>La fine del movimento</a:t>
            </a:r>
          </a:p>
        </p:txBody>
      </p:sp>
      <p:pic>
        <p:nvPicPr>
          <p:cNvPr id="8194" name="Picture 2" descr="Immagine che contiene Viso umano, dipinto, vestiti, persona&#10;&#10;Il contenuto generato dall'IA potrebbe non essere corretto.">
            <a:extLst>
              <a:ext uri="{FF2B5EF4-FFF2-40B4-BE49-F238E27FC236}">
                <a16:creationId xmlns:a16="http://schemas.microsoft.com/office/drawing/2014/main" id="{8AC498C9-97F9-E216-8319-1FE0D67CF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251" r="8871" b="-4"/>
          <a:stretch>
            <a:fillRect/>
          </a:stretch>
        </p:blipFill>
        <p:spPr bwMode="auto">
          <a:xfrm>
            <a:off x="964078" y="1116345"/>
            <a:ext cx="2099327"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91032" y="2015732"/>
            <a:ext cx="4162766" cy="3450613"/>
          </a:xfrm>
        </p:spPr>
        <p:txBody>
          <a:bodyPr>
            <a:normAutofit/>
          </a:bodyPr>
          <a:lstStyle/>
          <a:p>
            <a:r>
              <a:t>Bolla Unigenitus (1713)</a:t>
            </a:r>
          </a:p>
          <a:p>
            <a:r>
              <a:t>Papa Clemente XI</a:t>
            </a:r>
          </a:p>
          <a:p>
            <a:r>
              <a:t>Condanna delle idee di Pasquier Quesnel</a:t>
            </a:r>
          </a:p>
        </p:txBody>
      </p:sp>
      <p:pic>
        <p:nvPicPr>
          <p:cNvPr id="8209" name="Picture 8208">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211" name="Straight Connector 8210">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246" name="Rectangle 922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47" name="Straight Connector 922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223" name="Rectangle 922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25" name="Straight Connector 922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5" y="804520"/>
            <a:ext cx="2647617" cy="1049235"/>
          </a:xfrm>
        </p:spPr>
        <p:txBody>
          <a:bodyPr>
            <a:normAutofit/>
          </a:bodyPr>
          <a:lstStyle/>
          <a:p>
            <a:r>
              <a:rPr lang="it-IT" sz="2700"/>
              <a:t>Distruzione di Port-Royal</a:t>
            </a:r>
          </a:p>
        </p:txBody>
      </p:sp>
      <p:sp>
        <p:nvSpPr>
          <p:cNvPr id="9248" name="Rectangle 922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27" name="Rectangle 922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088685" y="2015732"/>
            <a:ext cx="2644893" cy="3450613"/>
          </a:xfrm>
        </p:spPr>
        <p:txBody>
          <a:bodyPr>
            <a:normAutofit/>
          </a:bodyPr>
          <a:lstStyle/>
          <a:p>
            <a:r>
              <a:rPr lang="it-IT"/>
              <a:t>1710: abbazia demolita</a:t>
            </a:r>
          </a:p>
          <a:p>
            <a:r>
              <a:rPr lang="it-IT"/>
              <a:t>Simbolo della repressione del giansenismo</a:t>
            </a:r>
          </a:p>
        </p:txBody>
      </p:sp>
      <p:grpSp>
        <p:nvGrpSpPr>
          <p:cNvPr id="9249" name="Group 922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9250" name="Rectangle 922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1" name="Rectangle 923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29" name="Group 922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9230" name="Rectangle 922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1" name="Rectangle 923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218" name="Picture 2" descr="undefined">
            <a:extLst>
              <a:ext uri="{FF2B5EF4-FFF2-40B4-BE49-F238E27FC236}">
                <a16:creationId xmlns:a16="http://schemas.microsoft.com/office/drawing/2014/main" id="{436C96F8-0A47-4128-9481-8F3D9CB3B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68" r="13539" b="2"/>
          <a:stretch>
            <a:fillRect/>
          </a:stretch>
        </p:blipFill>
        <p:spPr bwMode="auto">
          <a:xfrm>
            <a:off x="4570444" y="1116345"/>
            <a:ext cx="361616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9252" name="Picture 923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9253" name="Straight Connector 923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233" name="Picture 923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9235" name="Straight Connector 923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t>Eredità culturale</a:t>
            </a:r>
          </a:p>
        </p:txBody>
      </p:sp>
      <p:graphicFrame>
        <p:nvGraphicFramePr>
          <p:cNvPr id="5" name="Content Placeholder 2">
            <a:extLst>
              <a:ext uri="{FF2B5EF4-FFF2-40B4-BE49-F238E27FC236}">
                <a16:creationId xmlns:a16="http://schemas.microsoft.com/office/drawing/2014/main" id="{02042DDA-F1EC-19D2-2CFB-418BC4C145D3}"/>
              </a:ext>
            </a:extLst>
          </p:cNvPr>
          <p:cNvGraphicFramePr>
            <a:graphicFrameLocks noGrp="1"/>
          </p:cNvGraphicFramePr>
          <p:nvPr>
            <p:ph idx="1"/>
            <p:extLst>
              <p:ext uri="{D42A27DB-BD31-4B8C-83A1-F6EECF244321}">
                <p14:modId xmlns:p14="http://schemas.microsoft.com/office/powerpoint/2010/main" val="2751746963"/>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olo 1">
            <a:extLst>
              <a:ext uri="{FF2B5EF4-FFF2-40B4-BE49-F238E27FC236}">
                <a16:creationId xmlns:a16="http://schemas.microsoft.com/office/drawing/2014/main" id="{74E7D57E-7AC0-7E39-76DB-CE0543F77430}"/>
              </a:ext>
            </a:extLst>
          </p:cNvPr>
          <p:cNvSpPr>
            <a:spLocks noGrp="1"/>
          </p:cNvSpPr>
          <p:nvPr>
            <p:ph type="title"/>
          </p:nvPr>
        </p:nvSpPr>
        <p:spPr>
          <a:xfrm>
            <a:off x="645459" y="1138228"/>
            <a:ext cx="2845263" cy="3858767"/>
          </a:xfrm>
        </p:spPr>
        <p:txBody>
          <a:bodyPr anchor="ctr">
            <a:normAutofit/>
          </a:bodyPr>
          <a:lstStyle/>
          <a:p>
            <a:r>
              <a:rPr lang="it-IT" sz="3100"/>
              <a:t>Il giansenismo italiano</a:t>
            </a:r>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5788927A-4F84-7C12-A95B-02E9559AE7E9}"/>
              </a:ext>
            </a:extLst>
          </p:cNvPr>
          <p:cNvSpPr>
            <a:spLocks noGrp="1" noChangeArrowheads="1"/>
          </p:cNvSpPr>
          <p:nvPr>
            <p:ph idx="1"/>
          </p:nvPr>
        </p:nvSpPr>
        <p:spPr bwMode="auto">
          <a:xfrm>
            <a:off x="4188362" y="1138228"/>
            <a:ext cx="4080510" cy="38587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10000"/>
              </a:lnSpc>
              <a:spcBef>
                <a:spcPct val="0"/>
              </a:spcBef>
              <a:spcAft>
                <a:spcPts val="600"/>
              </a:spcAft>
              <a:buClrTx/>
              <a:buSzTx/>
              <a:buFontTx/>
              <a:buNone/>
              <a:tabLst/>
            </a:pPr>
            <a:r>
              <a:rPr lang="it-IT" altLang="it-IT" sz="1700" dirty="0">
                <a:solidFill>
                  <a:srgbClr val="000000"/>
                </a:solidFill>
                <a:latin typeface="-webkit-standard"/>
              </a:rPr>
              <a:t>Il</a:t>
            </a:r>
            <a:r>
              <a:rPr kumimoji="0" lang="it-IT" altLang="it-IT" sz="1700" b="0" i="0" u="none" strike="noStrike" cap="none" normalizeH="0" baseline="0" dirty="0">
                <a:ln>
                  <a:noFill/>
                </a:ln>
                <a:solidFill>
                  <a:srgbClr val="000000"/>
                </a:solidFill>
                <a:effectLst/>
                <a:latin typeface="-webkit-standard"/>
              </a:rPr>
              <a:t> </a:t>
            </a:r>
            <a:r>
              <a:rPr kumimoji="0" lang="it-IT" altLang="it-IT" sz="1700" b="1" i="0" u="none" strike="noStrike" cap="none" normalizeH="0" baseline="0" dirty="0">
                <a:ln>
                  <a:noFill/>
                </a:ln>
                <a:solidFill>
                  <a:srgbClr val="000000"/>
                </a:solidFill>
                <a:effectLst/>
              </a:rPr>
              <a:t>Giansenismo</a:t>
            </a:r>
            <a:r>
              <a:rPr kumimoji="0" lang="it-IT" altLang="it-IT" sz="1700" b="0" i="0" u="none" strike="noStrike" cap="none" normalizeH="0" baseline="0" dirty="0">
                <a:ln>
                  <a:noFill/>
                </a:ln>
                <a:solidFill>
                  <a:srgbClr val="000000"/>
                </a:solidFill>
                <a:effectLst/>
                <a:latin typeface="-webkit-standard"/>
              </a:rPr>
              <a:t> non fu soltanto un fenomeno francese. </a:t>
            </a: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700" b="0" i="0" u="none" strike="noStrike" cap="none" normalizeH="0" baseline="0" dirty="0">
                <a:ln>
                  <a:noFill/>
                </a:ln>
                <a:solidFill>
                  <a:srgbClr val="000000"/>
                </a:solidFill>
                <a:effectLst/>
                <a:latin typeface="-webkit-standard"/>
              </a:rPr>
              <a:t>Tra XVII e XVIII secolo sviluppò anche una </a:t>
            </a:r>
            <a:r>
              <a:rPr kumimoji="0" lang="it-IT" altLang="it-IT" sz="1700" b="1" i="0" u="none" strike="noStrike" cap="none" normalizeH="0" baseline="0" dirty="0">
                <a:ln>
                  <a:noFill/>
                </a:ln>
                <a:solidFill>
                  <a:srgbClr val="000000"/>
                </a:solidFill>
                <a:effectLst/>
              </a:rPr>
              <a:t>versione italiana</a:t>
            </a:r>
            <a:r>
              <a:rPr kumimoji="0" lang="it-IT" altLang="it-IT" sz="1700" b="0" i="0" u="none" strike="noStrike" cap="none" normalizeH="0" baseline="0" dirty="0">
                <a:ln>
                  <a:noFill/>
                </a:ln>
                <a:solidFill>
                  <a:srgbClr val="000000"/>
                </a:solidFill>
                <a:effectLst/>
                <a:latin typeface="-webkit-standard"/>
              </a:rPr>
              <a:t>, </a:t>
            </a: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700" b="0" i="0" u="none" strike="noStrike" cap="none" normalizeH="0" baseline="0" dirty="0">
                <a:ln>
                  <a:noFill/>
                </a:ln>
                <a:solidFill>
                  <a:srgbClr val="000000"/>
                </a:solidFill>
                <a:effectLst/>
                <a:latin typeface="-webkit-standard"/>
              </a:rPr>
              <a:t>con caratteristiche proprie: meno monastica e più legata a </a:t>
            </a:r>
            <a:r>
              <a:rPr kumimoji="0" lang="it-IT" altLang="it-IT" sz="1700" b="1" i="0" u="none" strike="noStrike" cap="none" normalizeH="0" baseline="0" dirty="0">
                <a:ln>
                  <a:noFill/>
                </a:ln>
                <a:solidFill>
                  <a:srgbClr val="000000"/>
                </a:solidFill>
                <a:effectLst/>
              </a:rPr>
              <a:t>ambienti ecclesiastici riformatori, università e amministrazioni statali</a:t>
            </a:r>
            <a:r>
              <a:rPr kumimoji="0" lang="it-IT" altLang="it-IT" sz="1700" b="0" i="0" u="none" strike="noStrike" cap="none" normalizeH="0" baseline="0" dirty="0">
                <a:ln>
                  <a:noFill/>
                </a:ln>
                <a:solidFill>
                  <a:srgbClr val="000000"/>
                </a:solidFill>
                <a:effectLst/>
                <a:latin typeface="-webkit-standard"/>
              </a:rPr>
              <a:t>. In Italia il giansenismo si intrecciò spesso con l’</a:t>
            </a:r>
            <a:r>
              <a:rPr kumimoji="0" lang="it-IT" altLang="it-IT" sz="1700" b="1" i="0" u="none" strike="noStrike" cap="none" normalizeH="0" baseline="0" dirty="0">
                <a:ln>
                  <a:noFill/>
                </a:ln>
                <a:solidFill>
                  <a:srgbClr val="000000"/>
                </a:solidFill>
                <a:effectLst/>
              </a:rPr>
              <a:t>Illuminismo cattolico</a:t>
            </a:r>
            <a:r>
              <a:rPr kumimoji="0" lang="it-IT" altLang="it-IT" sz="1700" b="0" i="0" u="none" strike="noStrike" cap="none" normalizeH="0" baseline="0" dirty="0">
                <a:ln>
                  <a:noFill/>
                </a:ln>
                <a:solidFill>
                  <a:srgbClr val="000000"/>
                </a:solidFill>
                <a:effectLst/>
                <a:latin typeface="-webkit-standard"/>
              </a:rPr>
              <a:t> e con i tentativi degli Stati di riformare la Chiesa. </a:t>
            </a:r>
            <a:endParaRPr kumimoji="0" lang="it-IT" altLang="it-IT" sz="1700" b="0" i="0" u="none" strike="noStrike" cap="none" normalizeH="0" baseline="0" dirty="0">
              <a:ln>
                <a:noFill/>
              </a:ln>
              <a:solidFill>
                <a:srgbClr val="000000"/>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57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D1B1E45-3A2A-4903-51E1-C38A9F380AEF}"/>
              </a:ext>
            </a:extLst>
          </p:cNvPr>
          <p:cNvSpPr>
            <a:spLocks noGrp="1"/>
          </p:cNvSpPr>
          <p:nvPr>
            <p:ph type="title"/>
          </p:nvPr>
        </p:nvSpPr>
        <p:spPr>
          <a:xfrm>
            <a:off x="633357" y="1600199"/>
            <a:ext cx="2654449" cy="4297680"/>
          </a:xfrm>
        </p:spPr>
        <p:txBody>
          <a:bodyPr anchor="ctr">
            <a:normAutofit/>
          </a:bodyPr>
          <a:lstStyle/>
          <a:p>
            <a:r>
              <a:rPr lang="it-IT" altLang="it-IT" b="1" cap="none">
                <a:latin typeface="Arial" panose="020B0604020202020204" pitchFamily="34" charset="0"/>
              </a:rPr>
              <a:t>Origini e diffusione in Italia</a:t>
            </a:r>
            <a:endParaRPr lang="it-IT" dirty="0"/>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F186C4D7-F870-0727-C377-36CFE06EC4CC}"/>
              </a:ext>
            </a:extLst>
          </p:cNvPr>
          <p:cNvSpPr>
            <a:spLocks noGrp="1" noChangeArrowheads="1"/>
          </p:cNvSpPr>
          <p:nvPr>
            <p:ph idx="1"/>
          </p:nvPr>
        </p:nvSpPr>
        <p:spPr bwMode="auto">
          <a:xfrm>
            <a:off x="3693638" y="1600199"/>
            <a:ext cx="4597502" cy="42976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rtl="0" eaLnBrk="0" latinLnBrk="0" hangingPunct="0">
              <a:lnSpc>
                <a:spcPct val="110000"/>
              </a:lnSpc>
              <a:spcAft>
                <a:spcPts val="600"/>
              </a:spcAft>
              <a:buNone/>
            </a:pPr>
            <a:r>
              <a:rPr lang="it-IT" sz="1700">
                <a:effectLst/>
                <a:latin typeface="Arial" panose="020B0604020202020204" pitchFamily="34" charset="0"/>
              </a:rPr>
              <a:t>Le idee gianseniste giunsero dalla Francia tramite libri, studenti e scambi culturali. Alcune università e istituzioni ecclesiastiche divennero centri di diffusione, in particolare:</a:t>
            </a:r>
          </a:p>
          <a:p>
            <a:pPr marL="0" indent="0" rtl="0" eaLnBrk="0" latinLnBrk="0" hangingPunct="0">
              <a:lnSpc>
                <a:spcPct val="110000"/>
              </a:lnSpc>
              <a:spcAft>
                <a:spcPts val="600"/>
              </a:spcAft>
              <a:buFont typeface="Arial" panose="020B0604020202020204" pitchFamily="34" charset="0"/>
              <a:buChar char="•"/>
            </a:pPr>
            <a:r>
              <a:rPr lang="it-IT" sz="1700" b="1">
                <a:effectLst/>
                <a:latin typeface="Arial" panose="020B0604020202020204" pitchFamily="34" charset="0"/>
              </a:rPr>
              <a:t>Pavia</a:t>
            </a:r>
            <a:endParaRPr lang="it-IT" sz="1700">
              <a:effectLst/>
              <a:latin typeface="Arial" panose="020B0604020202020204" pitchFamily="34" charset="0"/>
            </a:endParaRPr>
          </a:p>
          <a:p>
            <a:pPr marL="0" indent="0" rtl="0" eaLnBrk="0" latinLnBrk="0" hangingPunct="0">
              <a:lnSpc>
                <a:spcPct val="110000"/>
              </a:lnSpc>
              <a:spcAft>
                <a:spcPts val="600"/>
              </a:spcAft>
              <a:buFont typeface="Arial" panose="020B0604020202020204" pitchFamily="34" charset="0"/>
              <a:buChar char="•"/>
            </a:pPr>
            <a:r>
              <a:rPr lang="it-IT" sz="1700" b="1">
                <a:effectLst/>
                <a:latin typeface="Arial" panose="020B0604020202020204" pitchFamily="34" charset="0"/>
              </a:rPr>
              <a:t>Napoli</a:t>
            </a:r>
            <a:endParaRPr lang="it-IT" sz="1700">
              <a:effectLst/>
              <a:latin typeface="Arial" panose="020B0604020202020204" pitchFamily="34" charset="0"/>
            </a:endParaRPr>
          </a:p>
          <a:p>
            <a:pPr marL="0" indent="0" rtl="0" eaLnBrk="0" latinLnBrk="0" hangingPunct="0">
              <a:lnSpc>
                <a:spcPct val="110000"/>
              </a:lnSpc>
              <a:spcAft>
                <a:spcPts val="600"/>
              </a:spcAft>
              <a:buFont typeface="Arial" panose="020B0604020202020204" pitchFamily="34" charset="0"/>
              <a:buChar char="•"/>
            </a:pPr>
            <a:r>
              <a:rPr lang="it-IT" sz="1700" b="1">
                <a:effectLst/>
                <a:latin typeface="Arial" panose="020B0604020202020204" pitchFamily="34" charset="0"/>
              </a:rPr>
              <a:t>Milano</a:t>
            </a:r>
            <a:endParaRPr lang="it-IT" sz="1700">
              <a:effectLst/>
              <a:latin typeface="Arial" panose="020B0604020202020204" pitchFamily="34" charset="0"/>
            </a:endParaRPr>
          </a:p>
          <a:p>
            <a:pPr marL="0" indent="0" rtl="0" eaLnBrk="0" latinLnBrk="0" hangingPunct="0">
              <a:lnSpc>
                <a:spcPct val="110000"/>
              </a:lnSpc>
              <a:spcAft>
                <a:spcPts val="600"/>
              </a:spcAft>
              <a:buFont typeface="Arial" panose="020B0604020202020204" pitchFamily="34" charset="0"/>
              <a:buChar char="•"/>
            </a:pPr>
            <a:r>
              <a:rPr lang="it-IT" sz="1700" b="1">
                <a:effectLst/>
                <a:latin typeface="Arial" panose="020B0604020202020204" pitchFamily="34" charset="0"/>
              </a:rPr>
              <a:t>Firenze</a:t>
            </a:r>
            <a:endParaRPr lang="it-IT" sz="1700">
              <a:effectLst/>
              <a:latin typeface="Arial" panose="020B0604020202020204" pitchFamily="34" charset="0"/>
            </a:endParaRPr>
          </a:p>
          <a:p>
            <a:pPr marL="0" indent="0" rtl="0" eaLnBrk="0" latinLnBrk="0" hangingPunct="0">
              <a:lnSpc>
                <a:spcPct val="110000"/>
              </a:lnSpc>
              <a:spcAft>
                <a:spcPts val="600"/>
              </a:spcAft>
              <a:buNone/>
            </a:pPr>
            <a:r>
              <a:rPr lang="it-IT" sz="1700">
                <a:effectLst/>
                <a:latin typeface="Arial" panose="020B0604020202020204" pitchFamily="34" charset="0"/>
              </a:rPr>
              <a:t>In questi contesti il giansenismo veniva spesso visto come un </a:t>
            </a:r>
            <a:r>
              <a:rPr lang="it-IT" sz="1700" b="1">
                <a:effectLst/>
                <a:latin typeface="Arial" panose="020B0604020202020204" pitchFamily="34" charset="0"/>
              </a:rPr>
              <a:t>programma di riforma religiosa e morale</a:t>
            </a:r>
            <a:r>
              <a:rPr lang="it-IT" sz="1700">
                <a:effectLst/>
                <a:latin typeface="Arial" panose="020B0604020202020204" pitchFamily="34" charset="0"/>
              </a:rPr>
              <a:t> della Chiesa.</a:t>
            </a:r>
            <a:endParaRPr kumimoji="0" lang="it-IT" altLang="it-IT" sz="1700" b="0" i="0" u="none" strike="noStrike" cap="none" normalizeH="0">
              <a:ln>
                <a:noFill/>
              </a:ln>
              <a:effectLst/>
              <a:latin typeface="Arial" panose="020B0604020202020204" pitchFamily="34" charset="0"/>
            </a:endParaRPr>
          </a:p>
        </p:txBody>
      </p:sp>
    </p:spTree>
    <p:extLst>
      <p:ext uri="{BB962C8B-B14F-4D97-AF65-F5344CB8AC3E}">
        <p14:creationId xmlns:p14="http://schemas.microsoft.com/office/powerpoint/2010/main" val="273121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09153" y="804519"/>
            <a:ext cx="2431365" cy="4431360"/>
          </a:xfrm>
        </p:spPr>
        <p:txBody>
          <a:bodyPr anchor="ctr">
            <a:normAutofit/>
          </a:bodyPr>
          <a:lstStyle/>
          <a:p>
            <a:r>
              <a:rPr dirty="0" err="1"/>
              <a:t>Contesto</a:t>
            </a:r>
            <a:r>
              <a:rPr dirty="0"/>
              <a:t> storico</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8867"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78397" y="804520"/>
            <a:ext cx="4576919" cy="4431359"/>
          </a:xfrm>
        </p:spPr>
        <p:txBody>
          <a:bodyPr anchor="ctr">
            <a:normAutofit/>
          </a:bodyPr>
          <a:lstStyle/>
          <a:p>
            <a:r>
              <a:rPr dirty="0"/>
              <a:t>XVII </a:t>
            </a:r>
            <a:r>
              <a:rPr dirty="0" err="1"/>
              <a:t>secolo</a:t>
            </a:r>
            <a:endParaRPr dirty="0"/>
          </a:p>
          <a:p>
            <a:r>
              <a:rPr dirty="0"/>
              <a:t>Dopo il Concilio di Trento</a:t>
            </a:r>
          </a:p>
          <a:p>
            <a:r>
              <a:rPr dirty="0"/>
              <a:t>Grandi </a:t>
            </a:r>
            <a:r>
              <a:rPr dirty="0" err="1"/>
              <a:t>dibattiti</a:t>
            </a:r>
            <a:r>
              <a:rPr dirty="0"/>
              <a:t> </a:t>
            </a:r>
            <a:r>
              <a:rPr dirty="0" err="1"/>
              <a:t>su</a:t>
            </a:r>
            <a:r>
              <a:rPr dirty="0"/>
              <a:t> grazia e </a:t>
            </a:r>
            <a:r>
              <a:rPr dirty="0" err="1"/>
              <a:t>libertà</a:t>
            </a:r>
            <a:r>
              <a:rPr dirty="0"/>
              <a:t> </a:t>
            </a:r>
            <a:r>
              <a:rPr dirty="0" err="1"/>
              <a:t>umana</a:t>
            </a:r>
            <a:endParaRPr dirty="0"/>
          </a:p>
          <a:p>
            <a:r>
              <a:rPr dirty="0" err="1"/>
              <a:t>Scontro</a:t>
            </a:r>
            <a:r>
              <a:rPr dirty="0"/>
              <a:t> </a:t>
            </a:r>
            <a:r>
              <a:rPr dirty="0" err="1"/>
              <a:t>tra</a:t>
            </a:r>
            <a:r>
              <a:rPr dirty="0"/>
              <a:t> </a:t>
            </a:r>
            <a:r>
              <a:rPr dirty="0" err="1"/>
              <a:t>teologia</a:t>
            </a:r>
            <a:r>
              <a:rPr dirty="0"/>
              <a:t> </a:t>
            </a:r>
            <a:r>
              <a:rPr dirty="0" err="1"/>
              <a:t>agostiniana</a:t>
            </a:r>
            <a:r>
              <a:rPr dirty="0"/>
              <a:t> e </a:t>
            </a:r>
            <a:r>
              <a:rPr dirty="0" err="1"/>
              <a:t>gesuitica</a:t>
            </a:r>
            <a:endParaRPr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7792E3-B360-E0E6-1727-2E4BBB1A1567}"/>
              </a:ext>
            </a:extLst>
          </p:cNvPr>
          <p:cNvSpPr>
            <a:spLocks noGrp="1"/>
          </p:cNvSpPr>
          <p:nvPr>
            <p:ph type="title"/>
          </p:nvPr>
        </p:nvSpPr>
        <p:spPr>
          <a:xfrm>
            <a:off x="633357" y="1600199"/>
            <a:ext cx="2654449" cy="4297680"/>
          </a:xfrm>
        </p:spPr>
        <p:txBody>
          <a:bodyPr anchor="ctr">
            <a:normAutofit/>
          </a:bodyPr>
          <a:lstStyle/>
          <a:p>
            <a:r>
              <a:rPr lang="it-IT" altLang="it-IT" sz="2700" b="1" cap="none">
                <a:latin typeface="Arial" panose="020B0604020202020204" pitchFamily="34" charset="0"/>
              </a:rPr>
              <a:t>Caratteristiche del giansenismo italiano</a:t>
            </a:r>
            <a:br>
              <a:rPr lang="it-IT" altLang="it-IT" sz="2700" b="1" cap="none">
                <a:latin typeface="Arial" panose="020B0604020202020204" pitchFamily="34" charset="0"/>
              </a:rPr>
            </a:br>
            <a:endParaRPr lang="it-IT" sz="2700"/>
          </a:p>
        </p:txBody>
      </p:sp>
      <p:cxnSp>
        <p:nvCxnSpPr>
          <p:cNvPr id="24"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EBB75599-E886-2543-F386-7344AE202044}"/>
              </a:ext>
            </a:extLst>
          </p:cNvPr>
          <p:cNvSpPr>
            <a:spLocks noGrp="1" noChangeArrowheads="1"/>
          </p:cNvSpPr>
          <p:nvPr>
            <p:ph idx="1"/>
          </p:nvPr>
        </p:nvSpPr>
        <p:spPr bwMode="auto">
          <a:xfrm>
            <a:off x="3693638" y="489098"/>
            <a:ext cx="4597502" cy="5784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400" b="0" i="0" u="none" strike="noStrike" cap="none" normalizeH="0" dirty="0">
                <a:ln>
                  <a:noFill/>
                </a:ln>
                <a:effectLst/>
                <a:latin typeface="+mn-lt"/>
              </a:rPr>
              <a:t>Rispetto a quello francese, il giansenismo italiano presentava alcune peculiarità:</a:t>
            </a: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400" b="1" i="0" u="none" strike="noStrike" cap="none" normalizeH="0" dirty="0">
                <a:ln>
                  <a:noFill/>
                </a:ln>
                <a:effectLst/>
                <a:latin typeface="+mn-lt"/>
              </a:rPr>
              <a:t>1. Riforma morale del clero</a:t>
            </a:r>
            <a:br>
              <a:rPr kumimoji="0" lang="it-IT" altLang="it-IT" sz="1400" b="0" i="0" u="none" strike="noStrike" cap="none" normalizeH="0" dirty="0">
                <a:ln>
                  <a:noFill/>
                </a:ln>
                <a:effectLst/>
                <a:latin typeface="+mn-lt"/>
              </a:rPr>
            </a:br>
            <a:r>
              <a:rPr kumimoji="0" lang="it-IT" altLang="it-IT" sz="1400" b="0" i="0" u="none" strike="noStrike" cap="none" normalizeH="0" dirty="0">
                <a:ln>
                  <a:noFill/>
                </a:ln>
                <a:effectLst/>
                <a:latin typeface="+mn-lt"/>
              </a:rPr>
              <a:t>I giansenisti italiani insistevano sulla necessità di:</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400" b="0" i="0" u="none" strike="noStrike" cap="none" normalizeH="0" dirty="0">
                <a:ln>
                  <a:noFill/>
                </a:ln>
                <a:effectLst/>
                <a:latin typeface="+mn-lt"/>
              </a:rPr>
              <a:t>maggiore austerità del clero</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400" b="0" i="0" u="none" strike="noStrike" cap="none" normalizeH="0" dirty="0">
                <a:ln>
                  <a:noFill/>
                </a:ln>
                <a:effectLst/>
                <a:latin typeface="+mn-lt"/>
              </a:rPr>
              <a:t>disciplina ecclesiastica più rigorosa</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400" b="0" i="0" u="none" strike="noStrike" cap="none" normalizeH="0" dirty="0">
                <a:ln>
                  <a:noFill/>
                </a:ln>
                <a:effectLst/>
                <a:latin typeface="+mn-lt"/>
              </a:rPr>
              <a:t>ritorno alla spiritualità dei Padri della Chiesa.</a:t>
            </a: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400" b="1" i="0" u="none" strike="noStrike" cap="none" normalizeH="0" dirty="0">
                <a:ln>
                  <a:noFill/>
                </a:ln>
                <a:effectLst/>
                <a:latin typeface="+mn-lt"/>
              </a:rPr>
              <a:t>2. Critica al potere papale centralizzato</a:t>
            </a:r>
            <a:br>
              <a:rPr kumimoji="0" lang="it-IT" altLang="it-IT" sz="1400" b="0" i="0" u="none" strike="noStrike" cap="none" normalizeH="0" dirty="0">
                <a:ln>
                  <a:noFill/>
                </a:ln>
                <a:effectLst/>
                <a:latin typeface="+mn-lt"/>
              </a:rPr>
            </a:br>
            <a:r>
              <a:rPr kumimoji="0" lang="it-IT" altLang="it-IT" sz="1400" b="0" i="0" u="none" strike="noStrike" cap="none" normalizeH="0" dirty="0">
                <a:ln>
                  <a:noFill/>
                </a:ln>
                <a:effectLst/>
                <a:latin typeface="+mn-lt"/>
              </a:rPr>
              <a:t>Molti giansenisti italiani sostenevano una visione più </a:t>
            </a:r>
            <a:r>
              <a:rPr kumimoji="0" lang="it-IT" altLang="it-IT" sz="1400" b="1" i="0" u="none" strike="noStrike" cap="none" normalizeH="0" dirty="0">
                <a:ln>
                  <a:noFill/>
                </a:ln>
                <a:effectLst/>
                <a:latin typeface="+mn-lt"/>
              </a:rPr>
              <a:t>episcopalista</a:t>
            </a:r>
            <a:r>
              <a:rPr kumimoji="0" lang="it-IT" altLang="it-IT" sz="1400" b="0" i="0" u="none" strike="noStrike" cap="none" normalizeH="0" dirty="0">
                <a:ln>
                  <a:noFill/>
                </a:ln>
                <a:effectLst/>
                <a:latin typeface="+mn-lt"/>
              </a:rPr>
              <a:t>, cioè più favorevole all’autorità dei vescovi locali rispetto a quella del papa.</a:t>
            </a: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400" b="1" i="0" u="none" strike="noStrike" cap="none" normalizeH="0" dirty="0">
                <a:ln>
                  <a:noFill/>
                </a:ln>
                <a:effectLst/>
                <a:latin typeface="+mn-lt"/>
              </a:rPr>
              <a:t>3. Ostilità verso i gesuiti</a:t>
            </a:r>
            <a:br>
              <a:rPr kumimoji="0" lang="it-IT" altLang="it-IT" sz="1400" b="0" i="0" u="none" strike="noStrike" cap="none" normalizeH="0" dirty="0">
                <a:ln>
                  <a:noFill/>
                </a:ln>
                <a:effectLst/>
                <a:latin typeface="+mn-lt"/>
              </a:rPr>
            </a:br>
            <a:r>
              <a:rPr kumimoji="0" lang="it-IT" altLang="it-IT" sz="1400" b="0" i="0" u="none" strike="noStrike" cap="none" normalizeH="0" dirty="0">
                <a:ln>
                  <a:noFill/>
                </a:ln>
                <a:effectLst/>
                <a:latin typeface="+mn-lt"/>
              </a:rPr>
              <a:t>Come in Francia, la </a:t>
            </a:r>
            <a:r>
              <a:rPr kumimoji="0" lang="it-IT" altLang="it-IT" sz="1400" b="1" i="0" u="none" strike="noStrike" cap="none" normalizeH="0" dirty="0">
                <a:ln>
                  <a:noFill/>
                </a:ln>
                <a:effectLst/>
                <a:latin typeface="+mn-lt"/>
              </a:rPr>
              <a:t>Compagnia di Gesù</a:t>
            </a:r>
            <a:r>
              <a:rPr kumimoji="0" lang="it-IT" altLang="it-IT" sz="1400" b="0" i="0" u="none" strike="noStrike" cap="none" normalizeH="0" dirty="0">
                <a:ln>
                  <a:noFill/>
                </a:ln>
                <a:effectLst/>
                <a:latin typeface="+mn-lt"/>
              </a:rPr>
              <a:t> era spesso criticata per la sua teologia morale considerata troppo accomodante.</a:t>
            </a: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400" b="1" i="0" u="none" strike="noStrike" cap="none" normalizeH="0" dirty="0">
                <a:ln>
                  <a:noFill/>
                </a:ln>
                <a:effectLst/>
                <a:latin typeface="+mn-lt"/>
              </a:rPr>
              <a:t>4. Vicinanza alle riforme statali</a:t>
            </a:r>
            <a:br>
              <a:rPr kumimoji="0" lang="it-IT" altLang="it-IT" sz="1400" b="0" i="0" u="none" strike="noStrike" cap="none" normalizeH="0" dirty="0">
                <a:ln>
                  <a:noFill/>
                </a:ln>
                <a:effectLst/>
                <a:latin typeface="+mn-lt"/>
              </a:rPr>
            </a:br>
            <a:r>
              <a:rPr kumimoji="0" lang="it-IT" altLang="it-IT" sz="1400" b="0" i="0" u="none" strike="noStrike" cap="none" normalizeH="0" dirty="0">
                <a:ln>
                  <a:noFill/>
                </a:ln>
                <a:effectLst/>
                <a:latin typeface="+mn-lt"/>
              </a:rPr>
              <a:t>Diversi governi italiani del Settecento vedevano con simpatia i giansenisti perché:</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400" b="0" i="0" u="none" strike="noStrike" cap="none" normalizeH="0" dirty="0">
                <a:ln>
                  <a:noFill/>
                </a:ln>
                <a:effectLst/>
                <a:latin typeface="+mn-lt"/>
              </a:rPr>
              <a:t>favorivano una Chiesa più disciplinata</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400" b="0" i="0" u="none" strike="noStrike" cap="none" normalizeH="0" dirty="0">
                <a:ln>
                  <a:noFill/>
                </a:ln>
                <a:effectLst/>
                <a:latin typeface="+mn-lt"/>
              </a:rPr>
              <a:t>erano critici verso l’eccessivo potere di Roma.</a:t>
            </a:r>
          </a:p>
          <a:p>
            <a:pPr marL="0" marR="0" lvl="0" indent="0" defTabSz="914400" rtl="0" eaLnBrk="0" fontAlgn="base" latinLnBrk="0" hangingPunct="0">
              <a:lnSpc>
                <a:spcPct val="110000"/>
              </a:lnSpc>
              <a:spcBef>
                <a:spcPct val="0"/>
              </a:spcBef>
              <a:spcAft>
                <a:spcPts val="600"/>
              </a:spcAft>
              <a:buClrTx/>
              <a:buSzTx/>
              <a:buFontTx/>
              <a:buNone/>
              <a:tabLst/>
            </a:pPr>
            <a:endParaRPr kumimoji="0" lang="it-IT" altLang="it-IT" sz="1400" b="0" i="0" u="none" strike="noStrike" cap="none" normalizeH="0" dirty="0">
              <a:ln>
                <a:noFill/>
              </a:ln>
              <a:effectLst/>
              <a:latin typeface="+mn-lt"/>
            </a:endParaRPr>
          </a:p>
        </p:txBody>
      </p:sp>
    </p:spTree>
    <p:extLst>
      <p:ext uri="{BB962C8B-B14F-4D97-AF65-F5344CB8AC3E}">
        <p14:creationId xmlns:p14="http://schemas.microsoft.com/office/powerpoint/2010/main" val="335078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ECDBC9-B258-E669-DED0-ABF9F7994B23}"/>
              </a:ext>
            </a:extLst>
          </p:cNvPr>
          <p:cNvSpPr>
            <a:spLocks noGrp="1"/>
          </p:cNvSpPr>
          <p:nvPr>
            <p:ph type="title"/>
          </p:nvPr>
        </p:nvSpPr>
        <p:spPr>
          <a:xfrm>
            <a:off x="637262" y="1240076"/>
            <a:ext cx="2045860" cy="4584527"/>
          </a:xfrm>
        </p:spPr>
        <p:txBody>
          <a:bodyPr>
            <a:normAutofit/>
          </a:bodyPr>
          <a:lstStyle/>
          <a:p>
            <a:r>
              <a:rPr lang="it-IT" altLang="it-IT" sz="2200" b="1" cap="none">
                <a:solidFill>
                  <a:srgbClr val="FFFFFF"/>
                </a:solidFill>
                <a:latin typeface="Arial" panose="020B0604020202020204" pitchFamily="34" charset="0"/>
              </a:rPr>
              <a:t>Il centro più importante: il giansenismo toscano</a:t>
            </a:r>
            <a:br>
              <a:rPr lang="it-IT" altLang="it-IT" sz="2200" b="1" cap="none">
                <a:solidFill>
                  <a:srgbClr val="FFFFFF"/>
                </a:solidFill>
                <a:latin typeface="Arial" panose="020B0604020202020204" pitchFamily="34" charset="0"/>
              </a:rPr>
            </a:br>
            <a:endParaRPr lang="it-IT" sz="2200">
              <a:solidFill>
                <a:srgbClr val="FFFFFF"/>
              </a:solidFill>
            </a:endParaRPr>
          </a:p>
        </p:txBody>
      </p:sp>
      <p:sp>
        <p:nvSpPr>
          <p:cNvPr id="4" name="Rectangle 1">
            <a:extLst>
              <a:ext uri="{FF2B5EF4-FFF2-40B4-BE49-F238E27FC236}">
                <a16:creationId xmlns:a16="http://schemas.microsoft.com/office/drawing/2014/main" id="{77553E9B-66E7-CBAE-694D-88795EDDB851}"/>
              </a:ext>
            </a:extLst>
          </p:cNvPr>
          <p:cNvSpPr>
            <a:spLocks noGrp="1" noChangeArrowheads="1"/>
          </p:cNvSpPr>
          <p:nvPr>
            <p:ph idx="1"/>
          </p:nvPr>
        </p:nvSpPr>
        <p:spPr bwMode="auto">
          <a:xfrm>
            <a:off x="3529195" y="1240077"/>
            <a:ext cx="4526120" cy="49164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700" b="0" i="0" u="none" strike="noStrike" cap="none" normalizeH="0">
                <a:ln>
                  <a:noFill/>
                </a:ln>
                <a:effectLst/>
                <a:latin typeface="Arial" panose="020B0604020202020204" pitchFamily="34" charset="0"/>
              </a:rPr>
              <a:t>Il movimento raggiunse il suo momento più visibile nel </a:t>
            </a:r>
            <a:r>
              <a:rPr kumimoji="0" lang="it-IT" altLang="it-IT" sz="1700" b="1" i="0" u="none" strike="noStrike" cap="none" normalizeH="0">
                <a:ln>
                  <a:noFill/>
                </a:ln>
                <a:effectLst/>
                <a:latin typeface="Arial" panose="020B0604020202020204" pitchFamily="34" charset="0"/>
              </a:rPr>
              <a:t>Granducato di Toscana</a:t>
            </a:r>
            <a:r>
              <a:rPr kumimoji="0" lang="it-IT" altLang="it-IT" sz="1700" b="0" i="0" u="none" strike="noStrike" cap="none" normalizeH="0">
                <a:ln>
                  <a:noFill/>
                </a:ln>
                <a:effectLst/>
                <a:latin typeface="Arial" panose="020B0604020202020204" pitchFamily="34" charset="0"/>
              </a:rPr>
              <a:t>, sotto </a:t>
            </a:r>
            <a:r>
              <a:rPr kumimoji="0" lang="it-IT" altLang="it-IT" sz="1700" b="1" i="0" u="none" strike="noStrike" cap="none" normalizeH="0">
                <a:ln>
                  <a:noFill/>
                </a:ln>
                <a:effectLst/>
                <a:latin typeface="Arial" panose="020B0604020202020204" pitchFamily="34" charset="0"/>
              </a:rPr>
              <a:t>Pietro</a:t>
            </a:r>
            <a:r>
              <a:rPr lang="it-IT" altLang="it-IT" sz="1700"/>
              <a:t> </a:t>
            </a:r>
            <a:r>
              <a:rPr kumimoji="0" lang="it-IT" altLang="it-IT" sz="1700" b="1" i="0" u="none" strike="noStrike" cap="none" normalizeH="0">
                <a:ln>
                  <a:noFill/>
                </a:ln>
                <a:effectLst/>
                <a:latin typeface="Arial" panose="020B0604020202020204" pitchFamily="34" charset="0"/>
              </a:rPr>
              <a:t>Leopoldo </a:t>
            </a:r>
            <a:r>
              <a:rPr kumimoji="0" lang="it-IT" altLang="it-IT" sz="1700" i="0" u="none" strike="noStrike" cap="none" normalizeH="0">
                <a:ln>
                  <a:noFill/>
                </a:ln>
                <a:effectLst/>
                <a:latin typeface="Arial" panose="020B0604020202020204" pitchFamily="34" charset="0"/>
              </a:rPr>
              <a:t>(poi imperatore Leopoldo II).</a:t>
            </a:r>
            <a:endParaRPr kumimoji="0" lang="it-IT" altLang="it-IT" sz="1700" b="0" i="0" u="none" strike="noStrike" cap="none" normalizeH="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700" b="0" i="0" u="none" strike="noStrike" cap="none" normalizeH="0">
                <a:ln>
                  <a:noFill/>
                </a:ln>
                <a:effectLst/>
                <a:latin typeface="Arial" panose="020B0604020202020204" pitchFamily="34" charset="0"/>
              </a:rPr>
              <a:t>Figura centrale fu il vescovo:</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700" b="1" i="0" u="none" strike="noStrike" cap="none" normalizeH="0">
                <a:ln>
                  <a:noFill/>
                </a:ln>
                <a:effectLst/>
                <a:latin typeface="Arial" panose="020B0604020202020204" pitchFamily="34" charset="0"/>
              </a:rPr>
              <a:t>Scipione de' Ricci</a:t>
            </a:r>
            <a:endParaRPr kumimoji="0" lang="it-IT" altLang="it-IT" sz="1700" b="0" i="0" u="none" strike="noStrike" cap="none" normalizeH="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700" b="0" i="0" u="none" strike="noStrike" cap="none" normalizeH="0">
                <a:ln>
                  <a:noFill/>
                </a:ln>
                <a:effectLst/>
                <a:latin typeface="Arial" panose="020B0604020202020204" pitchFamily="34" charset="0"/>
              </a:rPr>
              <a:t>Nel </a:t>
            </a:r>
            <a:r>
              <a:rPr kumimoji="0" lang="it-IT" altLang="it-IT" sz="1700" b="1" i="0" u="none" strike="noStrike" cap="none" normalizeH="0">
                <a:ln>
                  <a:noFill/>
                </a:ln>
                <a:effectLst/>
                <a:latin typeface="Arial" panose="020B0604020202020204" pitchFamily="34" charset="0"/>
              </a:rPr>
              <a:t>1786</a:t>
            </a:r>
            <a:r>
              <a:rPr kumimoji="0" lang="it-IT" altLang="it-IT" sz="1700" b="0" i="0" u="none" strike="noStrike" cap="none" normalizeH="0">
                <a:ln>
                  <a:noFill/>
                </a:ln>
                <a:effectLst/>
                <a:latin typeface="Arial" panose="020B0604020202020204" pitchFamily="34" charset="0"/>
              </a:rPr>
              <a:t> Ricci organizzò il famoso </a:t>
            </a:r>
            <a:r>
              <a:rPr kumimoji="0" lang="it-IT" altLang="it-IT" sz="1700" b="1" i="0" u="none" strike="noStrike" cap="none" normalizeH="0">
                <a:ln>
                  <a:noFill/>
                </a:ln>
                <a:effectLst/>
                <a:latin typeface="Arial" panose="020B0604020202020204" pitchFamily="34" charset="0"/>
              </a:rPr>
              <a:t>Sinodo di Pistoia</a:t>
            </a:r>
            <a:r>
              <a:rPr kumimoji="0" lang="it-IT" altLang="it-IT" sz="1700" b="0" i="0" u="none" strike="noStrike" cap="none" normalizeH="0">
                <a:ln>
                  <a:noFill/>
                </a:ln>
                <a:effectLst/>
                <a:latin typeface="Arial" panose="020B0604020202020204" pitchFamily="34" charset="0"/>
              </a:rPr>
              <a:t>, un tentativo di riformare la Chiesa locale secondo idee vicine al giansenismo:</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700" b="0" i="0" u="none" strike="noStrike" cap="none" normalizeH="0">
                <a:ln>
                  <a:noFill/>
                </a:ln>
                <a:effectLst/>
                <a:latin typeface="Arial" panose="020B0604020202020204" pitchFamily="34" charset="0"/>
              </a:rPr>
              <a:t>semplificazione della liturgia</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700" b="0" i="0" u="none" strike="noStrike" cap="none" normalizeH="0">
                <a:ln>
                  <a:noFill/>
                </a:ln>
                <a:effectLst/>
                <a:latin typeface="Arial" panose="020B0604020202020204" pitchFamily="34" charset="0"/>
              </a:rPr>
              <a:t>maggiore ruolo dei vescovi</a:t>
            </a:r>
          </a:p>
          <a:p>
            <a:pPr marL="0" marR="0" lvl="0" indent="0" defTabSz="914400" rtl="0" eaLnBrk="0" fontAlgn="base" latinLnBrk="0" hangingPunct="0">
              <a:lnSpc>
                <a:spcPct val="110000"/>
              </a:lnSpc>
              <a:spcBef>
                <a:spcPct val="0"/>
              </a:spcBef>
              <a:spcAft>
                <a:spcPts val="600"/>
              </a:spcAft>
              <a:buClrTx/>
              <a:buSzTx/>
              <a:buFontTx/>
              <a:buChar char="•"/>
              <a:tabLst/>
            </a:pPr>
            <a:r>
              <a:rPr kumimoji="0" lang="it-IT" altLang="it-IT" sz="1700" b="0" i="0" u="none" strike="noStrike" cap="none" normalizeH="0">
                <a:ln>
                  <a:noFill/>
                </a:ln>
                <a:effectLst/>
                <a:latin typeface="Arial" panose="020B0604020202020204" pitchFamily="34" charset="0"/>
              </a:rPr>
              <a:t>critica a devozioni popolari ritenute superstiziose.</a:t>
            </a:r>
          </a:p>
          <a:p>
            <a:pPr marL="0" marR="0" lvl="0" indent="0" defTabSz="914400" rtl="0" eaLnBrk="0" fontAlgn="base" latinLnBrk="0" hangingPunct="0">
              <a:lnSpc>
                <a:spcPct val="110000"/>
              </a:lnSpc>
              <a:spcBef>
                <a:spcPct val="0"/>
              </a:spcBef>
              <a:spcAft>
                <a:spcPts val="600"/>
              </a:spcAft>
              <a:buClrTx/>
              <a:buSzTx/>
              <a:buFontTx/>
              <a:buNone/>
              <a:tabLst/>
            </a:pPr>
            <a:endParaRPr kumimoji="0" lang="it-IT" altLang="it-IT" sz="1700" b="0" i="0" u="none" strike="noStrike" cap="none" normalizeH="0">
              <a:ln>
                <a:noFill/>
              </a:ln>
              <a:effectLst/>
              <a:latin typeface="Arial" panose="020B0604020202020204" pitchFamily="34" charset="0"/>
            </a:endParaRPr>
          </a:p>
        </p:txBody>
      </p:sp>
    </p:spTree>
    <p:extLst>
      <p:ext uri="{BB962C8B-B14F-4D97-AF65-F5344CB8AC3E}">
        <p14:creationId xmlns:p14="http://schemas.microsoft.com/office/powerpoint/2010/main" val="3873570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2"/>
            <a:ext cx="3046596"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0223379-7699-4B63-EF17-F122AB7FD25B}"/>
              </a:ext>
            </a:extLst>
          </p:cNvPr>
          <p:cNvSpPr>
            <a:spLocks noGrp="1"/>
          </p:cNvSpPr>
          <p:nvPr>
            <p:ph type="title"/>
          </p:nvPr>
        </p:nvSpPr>
        <p:spPr>
          <a:xfrm>
            <a:off x="6460878" y="1240076"/>
            <a:ext cx="2045859" cy="4584527"/>
          </a:xfrm>
        </p:spPr>
        <p:txBody>
          <a:bodyPr>
            <a:normAutofit/>
          </a:bodyPr>
          <a:lstStyle/>
          <a:p>
            <a:r>
              <a:rPr lang="it-IT" altLang="it-IT" sz="3000" b="1" cap="none">
                <a:solidFill>
                  <a:srgbClr val="FFFFFF"/>
                </a:solidFill>
                <a:latin typeface="Arial" panose="020B0604020202020204" pitchFamily="34" charset="0"/>
              </a:rPr>
              <a:t>La condanna della Chiesa</a:t>
            </a:r>
            <a:endParaRPr lang="it-IT" sz="3000">
              <a:solidFill>
                <a:srgbClr val="FFFFFF"/>
              </a:solidFill>
            </a:endParaRPr>
          </a:p>
        </p:txBody>
      </p:sp>
      <p:sp>
        <p:nvSpPr>
          <p:cNvPr id="4" name="Rectangle 1">
            <a:extLst>
              <a:ext uri="{FF2B5EF4-FFF2-40B4-BE49-F238E27FC236}">
                <a16:creationId xmlns:a16="http://schemas.microsoft.com/office/drawing/2014/main" id="{3068C612-D654-8058-A24E-C3BE7A40D392}"/>
              </a:ext>
            </a:extLst>
          </p:cNvPr>
          <p:cNvSpPr>
            <a:spLocks noGrp="1" noChangeArrowheads="1"/>
          </p:cNvSpPr>
          <p:nvPr>
            <p:ph idx="1"/>
          </p:nvPr>
        </p:nvSpPr>
        <p:spPr bwMode="auto">
          <a:xfrm>
            <a:off x="1088684" y="1240077"/>
            <a:ext cx="4526120" cy="49164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it-IT" altLang="it-IT" sz="1600" b="0" i="0" u="none" strike="noStrike" cap="none" normalizeH="0">
                <a:ln>
                  <a:noFill/>
                </a:ln>
                <a:effectLst/>
                <a:latin typeface="Arial" panose="020B0604020202020204" pitchFamily="34" charset="0"/>
              </a:rPr>
              <a:t>Le idee del sinodo furono considerate pericolose da Roma.</a:t>
            </a:r>
          </a:p>
          <a:p>
            <a:pPr marL="0" lvl="0" indent="0" defTabSz="914400">
              <a:spcAft>
                <a:spcPts val="600"/>
              </a:spcAft>
              <a:buClrTx/>
              <a:buSzTx/>
              <a:buNone/>
            </a:pPr>
            <a:r>
              <a:rPr kumimoji="0" lang="it-IT" altLang="it-IT" sz="1600" b="0" i="0" u="none" strike="noStrike" cap="none" normalizeH="0">
                <a:ln>
                  <a:noFill/>
                </a:ln>
                <a:effectLst/>
                <a:latin typeface="Arial" panose="020B0604020202020204" pitchFamily="34" charset="0"/>
              </a:rPr>
              <a:t>Nel </a:t>
            </a:r>
            <a:r>
              <a:rPr kumimoji="0" lang="it-IT" altLang="it-IT" sz="1600" b="1" i="0" u="none" strike="noStrike" cap="none" normalizeH="0">
                <a:ln>
                  <a:noFill/>
                </a:ln>
                <a:effectLst/>
                <a:latin typeface="Arial" panose="020B0604020202020204" pitchFamily="34" charset="0"/>
              </a:rPr>
              <a:t>1794 il papa Pio VI</a:t>
            </a:r>
            <a:r>
              <a:rPr kumimoji="0" lang="it-IT" altLang="it-IT" sz="1600" b="0" i="0" u="none" strike="noStrike" cap="none" normalizeH="0">
                <a:ln>
                  <a:noFill/>
                </a:ln>
                <a:effectLst/>
                <a:latin typeface="Arial" panose="020B0604020202020204" pitchFamily="34" charset="0"/>
              </a:rPr>
              <a:t> condannò ufficialmente molte delle sue proposizioni con la bolla </a:t>
            </a:r>
            <a:r>
              <a:rPr kumimoji="0" lang="it-IT" altLang="it-IT" sz="1600" b="1" i="0" u="none" strike="noStrike" cap="none" normalizeH="0">
                <a:ln>
                  <a:noFill/>
                </a:ln>
                <a:effectLst/>
                <a:latin typeface="Arial" panose="020B0604020202020204" pitchFamily="34" charset="0"/>
              </a:rPr>
              <a:t>Auctorem fidei</a:t>
            </a:r>
            <a:r>
              <a:rPr kumimoji="0" lang="it-IT" altLang="it-IT" sz="1600" b="0" i="0" u="none" strike="noStrike" cap="none" normalizeH="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kumimoji="0" lang="it-IT" altLang="it-IT" sz="1600" b="0" i="0" u="none" strike="noStrike" cap="none" normalizeH="0">
                <a:ln>
                  <a:noFill/>
                </a:ln>
                <a:effectLst/>
                <a:latin typeface="Arial" panose="020B0604020202020204" pitchFamily="34" charset="0"/>
              </a:rPr>
              <a:t>Questo segnò di fatto </a:t>
            </a:r>
            <a:r>
              <a:rPr kumimoji="0" lang="it-IT" altLang="it-IT" sz="1600" b="1" i="0" u="none" strike="noStrike" cap="none" normalizeH="0">
                <a:ln>
                  <a:noFill/>
                </a:ln>
                <a:effectLst/>
                <a:latin typeface="Arial" panose="020B0604020202020204" pitchFamily="34" charset="0"/>
              </a:rPr>
              <a:t>la fine del giansenismo italiano come movimento organizzato</a:t>
            </a:r>
            <a:r>
              <a:rPr kumimoji="0" lang="it-IT" altLang="it-IT" sz="1600" b="0" i="0" u="none" strike="noStrike" cap="none" normalizeH="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lang="it-IT" altLang="it-IT" sz="1600"/>
              <a:t>Tuttavia le idee gianseniste continuarono a influenzare il clero italiano, specialmente nella Lombardia austriaca attraverso il Seminario Generale di Pavia e la facoltà teologica di quella Università, dove si formò, ad esempio, il sacerdote milanese Luigi Tosi, uno dei padri spirituali di Alessandro Manzoni, divenuto poi vescovo di Pavia.</a:t>
            </a:r>
            <a:endParaRPr kumimoji="0" lang="it-IT" altLang="it-IT" sz="1600" b="0" i="0" u="none" strike="noStrike" cap="none" normalizeH="0">
              <a:ln>
                <a:noFill/>
              </a:ln>
              <a:effectLst/>
              <a:latin typeface="Arial" panose="020B0604020202020204" pitchFamily="34" charset="0"/>
            </a:endParaRPr>
          </a:p>
        </p:txBody>
      </p:sp>
    </p:spTree>
    <p:extLst>
      <p:ext uri="{BB962C8B-B14F-4D97-AF65-F5344CB8AC3E}">
        <p14:creationId xmlns:p14="http://schemas.microsoft.com/office/powerpoint/2010/main" val="173819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49" name="Straight Connector 1024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olo 1">
            <a:extLst>
              <a:ext uri="{FF2B5EF4-FFF2-40B4-BE49-F238E27FC236}">
                <a16:creationId xmlns:a16="http://schemas.microsoft.com/office/drawing/2014/main" id="{DAB7D7B8-E3FE-C7D1-EAF0-B1F77C1F61D8}"/>
              </a:ext>
            </a:extLst>
          </p:cNvPr>
          <p:cNvSpPr>
            <a:spLocks noGrp="1"/>
          </p:cNvSpPr>
          <p:nvPr>
            <p:ph type="title"/>
          </p:nvPr>
        </p:nvSpPr>
        <p:spPr>
          <a:xfrm>
            <a:off x="1088685" y="804520"/>
            <a:ext cx="3132383" cy="1049235"/>
          </a:xfrm>
        </p:spPr>
        <p:txBody>
          <a:bodyPr>
            <a:normAutofit/>
          </a:bodyPr>
          <a:lstStyle/>
          <a:p>
            <a:r>
              <a:rPr lang="it-IT" sz="2000"/>
              <a:t>Influenze gianseniste su Alessandro </a:t>
            </a:r>
            <a:r>
              <a:rPr lang="it-IT" sz="2000" err="1"/>
              <a:t>manzoni</a:t>
            </a:r>
            <a:endParaRPr lang="it-IT" sz="2000"/>
          </a:p>
        </p:txBody>
      </p:sp>
      <p:sp>
        <p:nvSpPr>
          <p:cNvPr id="10251" name="Rectangle 1025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8CA71A06-D30B-C7DE-67E3-71A6B61DF2C5}"/>
              </a:ext>
            </a:extLst>
          </p:cNvPr>
          <p:cNvSpPr>
            <a:spLocks noGrp="1"/>
          </p:cNvSpPr>
          <p:nvPr>
            <p:ph idx="1"/>
          </p:nvPr>
        </p:nvSpPr>
        <p:spPr>
          <a:xfrm>
            <a:off x="1088685" y="2015732"/>
            <a:ext cx="3129159" cy="3450613"/>
          </a:xfrm>
        </p:spPr>
        <p:txBody>
          <a:bodyPr>
            <a:normAutofit/>
          </a:bodyPr>
          <a:lstStyle/>
          <a:p>
            <a:pPr>
              <a:lnSpc>
                <a:spcPct val="110000"/>
              </a:lnSpc>
            </a:pPr>
            <a:r>
              <a:rPr lang="it-IT" sz="1100"/>
              <a:t>Le influenze del </a:t>
            </a:r>
            <a:r>
              <a:rPr lang="it-IT" sz="1100" b="1"/>
              <a:t>Giansenismo</a:t>
            </a:r>
            <a:r>
              <a:rPr lang="it-IT" sz="1100"/>
              <a:t> su </a:t>
            </a:r>
            <a:r>
              <a:rPr lang="it-IT" sz="1100" b="1"/>
              <a:t>Alessandro Manzoni</a:t>
            </a:r>
            <a:r>
              <a:rPr lang="it-IT" sz="1100"/>
              <a:t> non furono dirette nel senso storico del termine. Manzoni non appartenne mai al movimento, che era ormai tramontato da tempo. Tuttavia </a:t>
            </a:r>
            <a:r>
              <a:rPr lang="it-IT" sz="1100" b="1"/>
              <a:t>alcuni tratti spirituali e morali del giansenismo penetrarono profondamente nel suo modo di concepire il cristianesimo, la morale e la storia</a:t>
            </a:r>
            <a:r>
              <a:rPr lang="it-IT" sz="1100"/>
              <a:t>.</a:t>
            </a:r>
          </a:p>
          <a:p>
            <a:pPr>
              <a:lnSpc>
                <a:spcPct val="110000"/>
              </a:lnSpc>
            </a:pPr>
            <a:r>
              <a:rPr lang="it-IT" sz="1100"/>
              <a:t>Queste affinità derivavano soprattutto dall’ambiente culturale cattolico francese frequentato da Manzoni dopo la sua conversione.</a:t>
            </a:r>
          </a:p>
          <a:p>
            <a:pPr>
              <a:lnSpc>
                <a:spcPct val="110000"/>
              </a:lnSpc>
            </a:pPr>
            <a:endParaRPr lang="it-IT" sz="1100"/>
          </a:p>
        </p:txBody>
      </p:sp>
      <p:pic>
        <p:nvPicPr>
          <p:cNvPr id="10242" name="Picture 2" descr="undefined">
            <a:extLst>
              <a:ext uri="{FF2B5EF4-FFF2-40B4-BE49-F238E27FC236}">
                <a16:creationId xmlns:a16="http://schemas.microsoft.com/office/drawing/2014/main" id="{1F051BB8-D30B-B752-EA00-757D3A2C11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5710" y="805583"/>
            <a:ext cx="3530527" cy="4660762"/>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025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255" name="Straight Connector 1025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47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357" y="1600199"/>
            <a:ext cx="2654449" cy="4297680"/>
          </a:xfrm>
        </p:spPr>
        <p:txBody>
          <a:bodyPr anchor="ctr">
            <a:normAutofit/>
          </a:bodyPr>
          <a:lstStyle/>
          <a:p>
            <a:r>
              <a:t>Origine del movimento</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3638" y="1600199"/>
            <a:ext cx="4597502" cy="4297680"/>
          </a:xfrm>
        </p:spPr>
        <p:txBody>
          <a:bodyPr anchor="ctr">
            <a:normAutofit/>
          </a:bodyPr>
          <a:lstStyle/>
          <a:p>
            <a:r>
              <a:t>Fondatore: Cornelius Jansen (1585–1638)</a:t>
            </a:r>
          </a:p>
          <a:p>
            <a:r>
              <a:t>Vescovo di Ypres</a:t>
            </a:r>
          </a:p>
          <a:p>
            <a:r>
              <a:t>Opera principale: Augustinus (1640)</a:t>
            </a:r>
          </a:p>
          <a:p>
            <a:r>
              <a:t>Tentativo di recuperare la teologia di Agostino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088684" y="2303047"/>
            <a:ext cx="2454070" cy="2674198"/>
          </a:xfrm>
        </p:spPr>
        <p:txBody>
          <a:bodyPr anchor="t">
            <a:normAutofit/>
          </a:bodyPr>
          <a:lstStyle/>
          <a:p>
            <a:r>
              <a:t>Idea centrale</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ADCFFE3-0BE7-FBC8-5D39-C2B85BB693D3}"/>
              </a:ext>
            </a:extLst>
          </p:cNvPr>
          <p:cNvGraphicFramePr>
            <a:graphicFrameLocks noGrp="1"/>
          </p:cNvGraphicFramePr>
          <p:nvPr>
            <p:ph idx="1"/>
            <p:extLst>
              <p:ext uri="{D42A27DB-BD31-4B8C-83A1-F6EECF244321}">
                <p14:modId xmlns:p14="http://schemas.microsoft.com/office/powerpoint/2010/main" val="542132873"/>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imo piano di una foglia">
            <a:extLst>
              <a:ext uri="{FF2B5EF4-FFF2-40B4-BE49-F238E27FC236}">
                <a16:creationId xmlns:a16="http://schemas.microsoft.com/office/drawing/2014/main" id="{229DB5E7-55A0-6FB3-3CAA-F9E39B4BBCE8}"/>
              </a:ext>
            </a:extLst>
          </p:cNvPr>
          <p:cNvPicPr>
            <a:picLocks noChangeAspect="1"/>
          </p:cNvPicPr>
          <p:nvPr/>
        </p:nvPicPr>
        <p:blipFill>
          <a:blip r:embed="rId2">
            <a:alphaModFix amt="50000"/>
            <a:grayscl/>
          </a:blip>
          <a:srcRect l="11002" r="-1" b="-1"/>
          <a:stretch>
            <a:fillRect/>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t>Il peccato originale</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r>
              <a:t>Corruzione profonda della natura umana</a:t>
            </a:r>
          </a:p>
          <a:p>
            <a:r>
              <a:t>L'uomo tende al male</a:t>
            </a:r>
          </a:p>
          <a:p>
            <a:r>
              <a:t>Solo l'intervento divino rende possibile il bene salvifico</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La grazia efficace</a:t>
            </a:r>
          </a:p>
        </p:txBody>
      </p:sp>
      <p:sp>
        <p:nvSpPr>
          <p:cNvPr id="3" name="Content Placeholder 2"/>
          <p:cNvSpPr>
            <a:spLocks noGrp="1"/>
          </p:cNvSpPr>
          <p:nvPr>
            <p:ph idx="1"/>
          </p:nvPr>
        </p:nvSpPr>
        <p:spPr/>
        <p:txBody>
          <a:bodyPr/>
          <a:lstStyle/>
          <a:p>
            <a:r>
              <a:t>La grazia di Dio è irresistibile</a:t>
            </a:r>
          </a:p>
          <a:p>
            <a:r>
              <a:t>Quando Dio concede la grazia, l'uomo la segue necessariamente</a:t>
            </a:r>
          </a:p>
          <a:p>
            <a:r>
              <a:t>Grande influenza del pensiero di Agostino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357" y="1600199"/>
            <a:ext cx="2654449" cy="4297680"/>
          </a:xfrm>
        </p:spPr>
        <p:txBody>
          <a:bodyPr anchor="ctr">
            <a:normAutofit/>
          </a:bodyPr>
          <a:lstStyle/>
          <a:p>
            <a:r>
              <a:rPr lang="it-IT" sz="2200"/>
              <a:t>Predestinazione</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3638" y="1600199"/>
            <a:ext cx="4597502" cy="4297680"/>
          </a:xfrm>
        </p:spPr>
        <p:txBody>
          <a:bodyPr anchor="ctr">
            <a:normAutofit/>
          </a:bodyPr>
          <a:lstStyle/>
          <a:p>
            <a:r>
              <a:t>Dio sceglie chi salvare</a:t>
            </a:r>
          </a:p>
          <a:p>
            <a:r>
              <a:t>Non tutti ricevono la grazia</a:t>
            </a:r>
          </a:p>
          <a:p>
            <a:r>
              <a:t>Dottrina che ricorda alcune idee del calvinismo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2"/>
            <a:ext cx="3046596"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60878" y="1240076"/>
            <a:ext cx="2045859" cy="4584527"/>
          </a:xfrm>
        </p:spPr>
        <p:txBody>
          <a:bodyPr>
            <a:normAutofit/>
          </a:bodyPr>
          <a:lstStyle/>
          <a:p>
            <a:r>
              <a:rPr lang="it-IT" sz="2200">
                <a:solidFill>
                  <a:srgbClr val="FFFFFF"/>
                </a:solidFill>
              </a:rPr>
              <a:t>Morale giansenista</a:t>
            </a:r>
          </a:p>
        </p:txBody>
      </p:sp>
      <p:sp>
        <p:nvSpPr>
          <p:cNvPr id="3" name="Content Placeholder 2"/>
          <p:cNvSpPr>
            <a:spLocks noGrp="1"/>
          </p:cNvSpPr>
          <p:nvPr>
            <p:ph idx="1"/>
          </p:nvPr>
        </p:nvSpPr>
        <p:spPr>
          <a:xfrm>
            <a:off x="1088684" y="1240077"/>
            <a:ext cx="4526120" cy="4916465"/>
          </a:xfrm>
        </p:spPr>
        <p:txBody>
          <a:bodyPr anchor="t">
            <a:normAutofit/>
          </a:bodyPr>
          <a:lstStyle/>
          <a:p>
            <a:r>
              <a:rPr lang="it-IT" sz="1600"/>
              <a:t>Rigorismo morale</a:t>
            </a:r>
          </a:p>
          <a:p>
            <a:r>
              <a:rPr lang="it-IT" sz="1600"/>
              <a:t>Grande attenzione alla coscienza</a:t>
            </a:r>
          </a:p>
          <a:p>
            <a:r>
              <a:rPr lang="it-IT" sz="1600"/>
              <a:t>Accesso restrittivo alla comunione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09153" y="804519"/>
            <a:ext cx="2431365" cy="4431360"/>
          </a:xfrm>
        </p:spPr>
        <p:txBody>
          <a:bodyPr anchor="ctr">
            <a:normAutofit/>
          </a:bodyPr>
          <a:lstStyle/>
          <a:p>
            <a:r>
              <a:t>Port-Royal</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8867"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78397" y="804520"/>
            <a:ext cx="4576919" cy="4431359"/>
          </a:xfrm>
        </p:spPr>
        <p:txBody>
          <a:bodyPr anchor="ctr">
            <a:normAutofit/>
          </a:bodyPr>
          <a:lstStyle/>
          <a:p>
            <a:r>
              <a:t>Centro spirituale del giansenismo</a:t>
            </a:r>
          </a:p>
          <a:p>
            <a:r>
              <a:t>Comunità di monache e intellettuali</a:t>
            </a:r>
          </a:p>
          <a:p>
            <a:r>
              <a:t>Importante centro culturale francese</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955</TotalTime>
  <Words>4402</Words>
  <Application>Microsoft Macintosh PowerPoint</Application>
  <PresentationFormat>Presentazione su schermo (4:3)</PresentationFormat>
  <Paragraphs>307</Paragraphs>
  <Slides>23</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-webkit-standard</vt:lpstr>
      <vt:lpstr>Aptos</vt:lpstr>
      <vt:lpstr>Arial</vt:lpstr>
      <vt:lpstr>Gill Sans MT</vt:lpstr>
      <vt:lpstr>Raccolta</vt:lpstr>
      <vt:lpstr>Il Giansenismo Teologia, politica e conflitti  nella Chiesa moderna </vt:lpstr>
      <vt:lpstr>Contesto storico</vt:lpstr>
      <vt:lpstr>Origine del movimento</vt:lpstr>
      <vt:lpstr>Idea centrale</vt:lpstr>
      <vt:lpstr>Il peccato originale</vt:lpstr>
      <vt:lpstr>La grazia efficace</vt:lpstr>
      <vt:lpstr>Predestinazione</vt:lpstr>
      <vt:lpstr>Morale giansenista</vt:lpstr>
      <vt:lpstr>Port-Royal</vt:lpstr>
      <vt:lpstr>Figure principali</vt:lpstr>
      <vt:lpstr>Pascal e le Lettere provinciali</vt:lpstr>
      <vt:lpstr>Condanna della Chiesa</vt:lpstr>
      <vt:lpstr>La controversia</vt:lpstr>
      <vt:lpstr>Giansenismo e politica</vt:lpstr>
      <vt:lpstr>La fine del movimento</vt:lpstr>
      <vt:lpstr>Distruzione di Port-Royal</vt:lpstr>
      <vt:lpstr>Eredità culturale</vt:lpstr>
      <vt:lpstr>Il giansenismo italiano</vt:lpstr>
      <vt:lpstr>Origini e diffusione in Italia</vt:lpstr>
      <vt:lpstr>Caratteristiche del giansenismo italiano </vt:lpstr>
      <vt:lpstr>Il centro più importante: il giansenismo toscano </vt:lpstr>
      <vt:lpstr>La condanna della Chiesa</vt:lpstr>
      <vt:lpstr>Influenze gianseniste su Alessandro manzoni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Fabio Besostri</cp:lastModifiedBy>
  <cp:revision>3</cp:revision>
  <dcterms:created xsi:type="dcterms:W3CDTF">2013-01-27T09:14:16Z</dcterms:created>
  <dcterms:modified xsi:type="dcterms:W3CDTF">2026-03-13T11:26:02Z</dcterms:modified>
  <cp:category/>
</cp:coreProperties>
</file>