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293" r:id="rId2"/>
    <p:sldId id="294" r:id="rId3"/>
    <p:sldId id="295" r:id="rId4"/>
    <p:sldId id="296" r:id="rId5"/>
    <p:sldId id="323" r:id="rId6"/>
    <p:sldId id="316" r:id="rId7"/>
    <p:sldId id="317" r:id="rId8"/>
    <p:sldId id="318" r:id="rId9"/>
    <p:sldId id="320" r:id="rId10"/>
    <p:sldId id="321" r:id="rId11"/>
    <p:sldId id="322" r:id="rId12"/>
    <p:sldId id="319" r:id="rId13"/>
    <p:sldId id="297" r:id="rId14"/>
    <p:sldId id="298" r:id="rId15"/>
    <p:sldId id="299" r:id="rId16"/>
    <p:sldId id="300" r:id="rId17"/>
    <p:sldId id="314" r:id="rId18"/>
    <p:sldId id="301" r:id="rId19"/>
    <p:sldId id="302" r:id="rId20"/>
    <p:sldId id="303" r:id="rId21"/>
    <p:sldId id="304" r:id="rId22"/>
    <p:sldId id="305" r:id="rId23"/>
    <p:sldId id="306" r:id="rId24"/>
    <p:sldId id="30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outlineView">
  <p:normalViewPr>
    <p:restoredLeft sz="18532"/>
    <p:restoredTop sz="87401"/>
  </p:normalViewPr>
  <p:slideViewPr>
    <p:cSldViewPr snapToGrid="0">
      <p:cViewPr varScale="1">
        <p:scale>
          <a:sx n="101" d="100"/>
          <a:sy n="101" d="100"/>
        </p:scale>
        <p:origin x="928" y="488"/>
      </p:cViewPr>
      <p:guideLst/>
    </p:cSldViewPr>
  </p:slideViewPr>
  <p:outlineViewPr>
    <p:cViewPr>
      <p:scale>
        <a:sx n="33" d="100"/>
        <a:sy n="33" d="100"/>
      </p:scale>
      <p:origin x="0" y="-34648"/>
    </p:cViewPr>
  </p:outlineViewPr>
  <p:notesTextViewPr>
    <p:cViewPr>
      <p:scale>
        <a:sx n="30" d="100"/>
        <a:sy n="30" d="100"/>
      </p:scale>
      <p:origin x="0" y="0"/>
    </p:cViewPr>
  </p:notesTextViewPr>
  <p:notesViewPr>
    <p:cSldViewPr snapToGrid="0">
      <p:cViewPr varScale="1">
        <p:scale>
          <a:sx n="97" d="100"/>
          <a:sy n="97" d="100"/>
        </p:scale>
        <p:origin x="380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DA683E-3DF9-0749-98CB-F0B3116D6DF5}" type="datetimeFigureOut">
              <a:rPr lang="it-IT" smtClean="0"/>
              <a:t>19/12/25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41BD9B-FA93-644D-85B4-EA1FF8ED0B57}" type="slidenum">
              <a:rPr lang="it-IT" smtClean="0"/>
              <a:t>‹N›</a:t>
            </a:fld>
            <a:endParaRPr lang="it-IT"/>
          </a:p>
        </p:txBody>
      </p:sp>
    </p:spTree>
    <p:extLst>
      <p:ext uri="{BB962C8B-B14F-4D97-AF65-F5344CB8AC3E}">
        <p14:creationId xmlns:p14="http://schemas.microsoft.com/office/powerpoint/2010/main" val="18062711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it.wikipedia.org/wiki/Dio"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it.wikipedia.org/wiki/Satana"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it.wikipedia.org/wiki/Shrewsbury" TargetMode="External"/><Relationship Id="rId13" Type="http://schemas.openxmlformats.org/officeDocument/2006/relationships/hyperlink" Target="https://it.wikipedia.org/wiki/Battaglia_di_Bosworth_Field" TargetMode="External"/><Relationship Id="rId18" Type="http://schemas.openxmlformats.org/officeDocument/2006/relationships/hyperlink" Target="https://it.wikipedia.org/wiki/Malattia_del_sudore#cite_note-Dyer-3" TargetMode="External"/><Relationship Id="rId3" Type="http://schemas.openxmlformats.org/officeDocument/2006/relationships/hyperlink" Target="https://it.wikipedia.org/wiki/Lingua_latina" TargetMode="External"/><Relationship Id="rId7" Type="http://schemas.openxmlformats.org/officeDocument/2006/relationships/hyperlink" Target="https://it.wikipedia.org/wiki/Sintomi" TargetMode="External"/><Relationship Id="rId12" Type="http://schemas.openxmlformats.org/officeDocument/2006/relationships/hyperlink" Target="https://it.wikipedia.org/wiki/Riccardo_III_d%27Inghilterra" TargetMode="External"/><Relationship Id="rId17" Type="http://schemas.openxmlformats.org/officeDocument/2006/relationships/hyperlink" Target="https://it.wikipedia.org/wiki/Malattia_del_sudore#cite_note-Med_Hist-2" TargetMode="External"/><Relationship Id="rId2" Type="http://schemas.openxmlformats.org/officeDocument/2006/relationships/slide" Target="../slides/slide5.xml"/><Relationship Id="rId16" Type="http://schemas.openxmlformats.org/officeDocument/2006/relationships/hyperlink" Target="https://it.wikipedia.org/wiki/Roditori" TargetMode="External"/><Relationship Id="rId20" Type="http://schemas.openxmlformats.org/officeDocument/2006/relationships/hyperlink" Target="https://it.wikipedia.org/wiki/Malattia_del_sudore#cite_note-4" TargetMode="External"/><Relationship Id="rId1" Type="http://schemas.openxmlformats.org/officeDocument/2006/relationships/notesMaster" Target="../notesMasters/notesMaster1.xml"/><Relationship Id="rId6" Type="http://schemas.openxmlformats.org/officeDocument/2006/relationships/hyperlink" Target="https://it.wikipedia.org/wiki/Epidemie" TargetMode="External"/><Relationship Id="rId11" Type="http://schemas.openxmlformats.org/officeDocument/2006/relationships/hyperlink" Target="https://it.wikipedia.org/wiki/Enrico_VII_d%27Inghilterra" TargetMode="External"/><Relationship Id="rId5" Type="http://schemas.openxmlformats.org/officeDocument/2006/relationships/hyperlink" Target="https://it.wikipedia.org/wiki/Europa" TargetMode="External"/><Relationship Id="rId15" Type="http://schemas.openxmlformats.org/officeDocument/2006/relationships/hyperlink" Target="https://it.wikipedia.org/wiki/Artropodi" TargetMode="External"/><Relationship Id="rId10" Type="http://schemas.openxmlformats.org/officeDocument/2006/relationships/hyperlink" Target="https://it.wikipedia.org/wiki/Guerra_delle_due_rose" TargetMode="External"/><Relationship Id="rId19" Type="http://schemas.openxmlformats.org/officeDocument/2006/relationships/hyperlink" Target="https://it.wikipedia.org/wiki/Hantavirus" TargetMode="External"/><Relationship Id="rId4" Type="http://schemas.openxmlformats.org/officeDocument/2006/relationships/hyperlink" Target="https://it.wikipedia.org/wiki/Inghilterra" TargetMode="External"/><Relationship Id="rId9" Type="http://schemas.openxmlformats.org/officeDocument/2006/relationships/hyperlink" Target="https://it.wikipedia.org/wiki/Malattia_del_sudore#cite_note-Heyman_et_al.-1" TargetMode="External"/><Relationship Id="rId14" Type="http://schemas.openxmlformats.org/officeDocument/2006/relationships/hyperlink" Target="https://it.wikipedia.org/wiki/Arboviru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s://it.wikipedia.org/wiki/Rituale" TargetMode="External"/><Relationship Id="rId13" Type="http://schemas.openxmlformats.org/officeDocument/2006/relationships/hyperlink" Target="https://it.wikipedia.org/wiki/27_gennaio" TargetMode="External"/><Relationship Id="rId18" Type="http://schemas.openxmlformats.org/officeDocument/2006/relationships/hyperlink" Target="https://www.google.com/search?client=safari&amp;rls=en&amp;q=Transustanziazione&amp;ie=UTF-8&amp;oe=UTF-8&amp;mstk=AUtExfAyf-F4pElDuePlbNqP_jaJ2BhnFgygs4M63RMnqLjT2u1PcXrsojkMvkjA2bo9KenUt97ZUatJ6FoSqxNDdSijHnmuAvztlRqEFcDYQoQXpiv-cUUW0HQ5X5W6o27J-dVroLa2lcBOS-J8ptKCoMsDJ3BbcfbXzGvqavapFy7noubogXk2k_5IK-te_7POWkGw7wYH2Y-01ge2tOWrKKCz-ji3GlKrA29vL-j0vL9cI7FNSh49SwpK118Mn4bBV6i09Os67jIkPdRCdgDYH7-A&amp;csui=3&amp;ved=2ahUKEwj2kNzL7MmRAxWq9bsIHezBPa0QgK4QegQIAxAB" TargetMode="External"/><Relationship Id="rId3" Type="http://schemas.openxmlformats.org/officeDocument/2006/relationships/hyperlink" Target="https://it.wikipedia.org/wiki/9_giugno" TargetMode="External"/><Relationship Id="rId21" Type="http://schemas.openxmlformats.org/officeDocument/2006/relationships/hyperlink" Target="https://it.wikipedia.org/wiki/Enrico_IV_d'Inghilterra" TargetMode="External"/><Relationship Id="rId7" Type="http://schemas.openxmlformats.org/officeDocument/2006/relationships/hyperlink" Target="https://it.wikipedia.org/wiki/Breviario" TargetMode="External"/><Relationship Id="rId12" Type="http://schemas.openxmlformats.org/officeDocument/2006/relationships/hyperlink" Target="https://it.wikipedia.org/wiki/Libro_delle_preghiere_comuni#cite_note-1" TargetMode="External"/><Relationship Id="rId17" Type="http://schemas.openxmlformats.org/officeDocument/2006/relationships/hyperlink" Target="https://www.google.com/search?client=safari&amp;rls=en&amp;q=Blood+and+Hutch+Act&amp;ie=UTF-8&amp;oe=UTF-8&amp;mstk=AUtExfAyf-F4pElDuePlbNqP_jaJ2BhnFgygs4M63RMnqLjT2u1PcXrsojkMvkjA2bo9KenUt97ZUatJ6FoSqxNDdSijHnmuAvztlRqEFcDYQoQXpiv-cUUW0HQ5X5W6o27J-dVroLa2lcBOS-J8ptKCoMsDJ3BbcfbXzGvqavapFy7noubogXk2k_5IK-te_7POWkGw7wYH2Y-01ge2tOWrKKCz-ji3GlKrA29vL-j0vL9cI7FNSh49SwpK118Mn4bBV6i09Os67jIkPdRCdgDYH7-A&amp;csui=3&amp;ved=2ahUKEwj2kNzL7MmRAxWq9bsIHezBPa0QgK4QegQIARAD" TargetMode="External"/><Relationship Id="rId25" Type="http://schemas.openxmlformats.org/officeDocument/2006/relationships/hyperlink" Target="https://it.wikipedia.org/wiki/De_heretico_comburendo#cite_note-:0-1" TargetMode="External"/><Relationship Id="rId2" Type="http://schemas.openxmlformats.org/officeDocument/2006/relationships/slide" Target="../slides/slide15.xml"/><Relationship Id="rId16" Type="http://schemas.openxmlformats.org/officeDocument/2006/relationships/hyperlink" Target="https://www.youtube.com/watch?v=nNMrsrXWOEQ" TargetMode="External"/><Relationship Id="rId20" Type="http://schemas.openxmlformats.org/officeDocument/2006/relationships/hyperlink" Target="https://www.google.com/search?client=safari&amp;rls=en&amp;q=Celibato+del+clero&amp;ie=UTF-8&amp;oe=UTF-8&amp;mstk=AUtExfAyf-F4pElDuePlbNqP_jaJ2BhnFgygs4M63RMnqLjT2u1PcXrsojkMvkjA2bo9KenUt97ZUatJ6FoSqxNDdSijHnmuAvztlRqEFcDYQoQXpiv-cUUW0HQ5X5W6o27J-dVroLa2lcBOS-J8ptKCoMsDJ3BbcfbXzGvqavapFy7noubogXk2k_5IK-te_7POWkGw7wYH2Y-01ge2tOWrKKCz-ji3GlKrA29vL-j0vL9cI7FNSh49SwpK118Mn4bBV6i09Os67jIkPdRCdgDYH7-A&amp;csui=3&amp;ved=2ahUKEwj2kNzL7MmRAxWq9bsIHezBPa0QgK4QegQIAxAF" TargetMode="External"/><Relationship Id="rId1" Type="http://schemas.openxmlformats.org/officeDocument/2006/relationships/notesMaster" Target="../notesMasters/notesMaster1.xml"/><Relationship Id="rId6" Type="http://schemas.openxmlformats.org/officeDocument/2006/relationships/hyperlink" Target="https://it.wikipedia.org/wiki/Messale" TargetMode="External"/><Relationship Id="rId11" Type="http://schemas.openxmlformats.org/officeDocument/2006/relationships/hyperlink" Target="https://it.wikipedia.org/wiki/Devon" TargetMode="External"/><Relationship Id="rId24" Type="http://schemas.openxmlformats.org/officeDocument/2006/relationships/hyperlink" Target="https://it.wikipedia.org/wiki/Lollardi" TargetMode="External"/><Relationship Id="rId5" Type="http://schemas.openxmlformats.org/officeDocument/2006/relationships/hyperlink" Target="https://it.wikipedia.org/wiki/Thomas_Cranmer" TargetMode="External"/><Relationship Id="rId15" Type="http://schemas.openxmlformats.org/officeDocument/2006/relationships/hyperlink" Target="https://www.google.com/search?client=safari&amp;rls=en&amp;q=Six+Articles&amp;ie=UTF-8&amp;oe=UTF-8&amp;mstk=AUtExfAyf-F4pElDuePlbNqP_jaJ2BhnFgygs4M63RMnqLjT2u1PcXrsojkMvkjA2bo9KenUt97ZUatJ6FoSqxNDdSijHnmuAvztlRqEFcDYQoQXpiv-cUUW0HQ5X5W6o27J-dVroLa2lcBOS-J8ptKCoMsDJ3BbcfbXzGvqavapFy7noubogXk2k_5IK-te_7POWkGw7wYH2Y-01ge2tOWrKKCz-ji3GlKrA29vL-j0vL9cI7FNSh49SwpK118Mn4bBV6i09Os67jIkPdRCdgDYH7-A&amp;csui=3&amp;ved=2ahUKEwj2kNzL7MmRAxWq9bsIHezBPa0QgK4QegQIARAB" TargetMode="External"/><Relationship Id="rId23" Type="http://schemas.openxmlformats.org/officeDocument/2006/relationships/hyperlink" Target="https://it.wikipedia.org/wiki/William_Sawtrey?action=edit&amp;redlink=1" TargetMode="External"/><Relationship Id="rId10" Type="http://schemas.openxmlformats.org/officeDocument/2006/relationships/hyperlink" Target="https://it.wikipedia.org/wiki/Cornovaglia" TargetMode="External"/><Relationship Id="rId19" Type="http://schemas.openxmlformats.org/officeDocument/2006/relationships/hyperlink" Target="https://www.google.com/search?client=safari&amp;rls=en&amp;q=Comunione+sotto+una+sola+specie&amp;ie=UTF-8&amp;oe=UTF-8&amp;mstk=AUtExfAyf-F4pElDuePlbNqP_jaJ2BhnFgygs4M63RMnqLjT2u1PcXrsojkMvkjA2bo9KenUt97ZUatJ6FoSqxNDdSijHnmuAvztlRqEFcDYQoQXpiv-cUUW0HQ5X5W6o27J-dVroLa2lcBOS-J8ptKCoMsDJ3BbcfbXzGvqavapFy7noubogXk2k_5IK-te_7POWkGw7wYH2Y-01ge2tOWrKKCz-ji3GlKrA29vL-j0vL9cI7FNSh49SwpK118Mn4bBV6i09Os67jIkPdRCdgDYH7-A&amp;csui=3&amp;ved=2ahUKEwj2kNzL7MmRAxWq9bsIHezBPa0QgK4QegQIAxAD" TargetMode="External"/><Relationship Id="rId4" Type="http://schemas.openxmlformats.org/officeDocument/2006/relationships/hyperlink" Target="https://it.wikipedia.org/wiki/Edoardo_VI" TargetMode="External"/><Relationship Id="rId9" Type="http://schemas.openxmlformats.org/officeDocument/2006/relationships/hyperlink" Target="https://it.wikipedia.org/wiki/Pontificale_(libro)" TargetMode="External"/><Relationship Id="rId14" Type="http://schemas.openxmlformats.org/officeDocument/2006/relationships/hyperlink" Target="https://it.wikipedia.org/wiki/Libro_delle_preghiere_comuni#cite_note-2" TargetMode="External"/><Relationship Id="rId22" Type="http://schemas.openxmlformats.org/officeDocument/2006/relationships/hyperlink" Target="https://it.wikipedia.org/wiki/Eresi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041BD9B-FA93-644D-85B4-EA1FF8ED0B57}" type="slidenum">
              <a:rPr lang="it-IT" smtClean="0"/>
              <a:t>1</a:t>
            </a:fld>
            <a:endParaRPr lang="it-IT"/>
          </a:p>
        </p:txBody>
      </p:sp>
    </p:spTree>
    <p:extLst>
      <p:ext uri="{BB962C8B-B14F-4D97-AF65-F5344CB8AC3E}">
        <p14:creationId xmlns:p14="http://schemas.microsoft.com/office/powerpoint/2010/main" val="837738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D9506E2-2282-3149-A947-AC870F4FCE14}" type="slidenum">
              <a:rPr lang="it-IT" smtClean="0"/>
              <a:t>24</a:t>
            </a:fld>
            <a:endParaRPr lang="it-IT"/>
          </a:p>
        </p:txBody>
      </p:sp>
    </p:spTree>
    <p:extLst>
      <p:ext uri="{BB962C8B-B14F-4D97-AF65-F5344CB8AC3E}">
        <p14:creationId xmlns:p14="http://schemas.microsoft.com/office/powerpoint/2010/main" val="3583479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b="0" i="0" u="none" strike="noStrike" dirty="0">
                <a:solidFill>
                  <a:srgbClr val="202122"/>
                </a:solidFill>
                <a:effectLst/>
                <a:latin typeface="Arial" panose="020B0604020202020204" pitchFamily="34" charset="0"/>
              </a:rPr>
              <a:t>Canterbury </a:t>
            </a:r>
            <a:r>
              <a:rPr lang="it-IT" b="0" i="0" u="none" strike="noStrike" dirty="0" err="1">
                <a:solidFill>
                  <a:srgbClr val="202122"/>
                </a:solidFill>
                <a:effectLst/>
                <a:latin typeface="Arial" panose="020B0604020202020204" pitchFamily="34" charset="0"/>
              </a:rPr>
              <a:t>Tales</a:t>
            </a:r>
            <a:r>
              <a:rPr lang="it-IT" b="0" i="0" u="none" strike="noStrike" dirty="0">
                <a:solidFill>
                  <a:srgbClr val="202122"/>
                </a:solidFill>
                <a:effectLst/>
                <a:latin typeface="Arial" panose="020B0604020202020204" pitchFamily="34" charset="0"/>
              </a:rPr>
              <a:t> (fine XIV sec.): Il racconto del frate.</a:t>
            </a:r>
          </a:p>
          <a:p>
            <a:pPr algn="l"/>
            <a:r>
              <a:rPr lang="it-IT" b="0" i="0" u="none" strike="noStrike" dirty="0">
                <a:solidFill>
                  <a:srgbClr val="202122"/>
                </a:solidFill>
                <a:effectLst/>
                <a:latin typeface="Arial" panose="020B0604020202020204" pitchFamily="34" charset="0"/>
              </a:rPr>
              <a:t>Un frate avido e bramoso di ricchezze va a casa di un nobile in fin di vita, e mentre il moribondo sul proprio letto sta sta facendo testamento, il frate insaziabile sbircia dentro la cassetta dell'oro. Finito il discorso l'uomo invita il frate a mettergli la mano sotto il sedere per prendere qualcosa di prezioso, invece il nobile, intuito che il frate è un imbroglione, scarica giù un sonoro peto.</a:t>
            </a:r>
          </a:p>
          <a:p>
            <a:pPr algn="l"/>
            <a:r>
              <a:rPr lang="it-IT" b="0" i="0" u="none" strike="noStrike" dirty="0">
                <a:solidFill>
                  <a:srgbClr val="202122"/>
                </a:solidFill>
                <a:effectLst/>
                <a:latin typeface="Arial" panose="020B0604020202020204" pitchFamily="34" charset="0"/>
              </a:rPr>
              <a:t>Più tardi, mentre il frate sta dormendo in casa sua abbracciato a tutti i suoi averi, un angelo giunge dal paradiso, invitandolo a seguirlo nell'inferno per mostrare la punizione inflitta da </a:t>
            </a:r>
            <a:r>
              <a:rPr lang="it-IT" b="0" i="0" u="none" strike="noStrike" dirty="0">
                <a:solidFill>
                  <a:srgbClr val="0B0080"/>
                </a:solidFill>
                <a:effectLst/>
                <a:latin typeface="Arial" panose="020B0604020202020204" pitchFamily="34" charset="0"/>
                <a:hlinkClick r:id="rId3" tooltip="Dio"/>
              </a:rPr>
              <a:t>Dio</a:t>
            </a:r>
            <a:r>
              <a:rPr lang="it-IT" b="0" i="0" u="none" strike="noStrike" dirty="0">
                <a:solidFill>
                  <a:srgbClr val="202122"/>
                </a:solidFill>
                <a:effectLst/>
                <a:latin typeface="Arial" panose="020B0604020202020204" pitchFamily="34" charset="0"/>
              </a:rPr>
              <a:t> per i golosi.</a:t>
            </a:r>
          </a:p>
          <a:p>
            <a:pPr algn="l"/>
            <a:r>
              <a:rPr lang="it-IT" b="0" i="0" u="none" strike="noStrike" dirty="0">
                <a:solidFill>
                  <a:srgbClr val="202122"/>
                </a:solidFill>
                <a:effectLst/>
                <a:latin typeface="Arial" panose="020B0604020202020204" pitchFamily="34" charset="0"/>
              </a:rPr>
              <a:t>Il frate esitante segue l'angelo che in un batter d'occhio lo porta in un luogo di desolazione e tragedia. Tutto è disperazione e dopo un breve tragitto l'angelo si rivolge a </a:t>
            </a:r>
            <a:r>
              <a:rPr lang="it-IT" b="0" i="0" u="none" strike="noStrike" dirty="0">
                <a:solidFill>
                  <a:srgbClr val="0B0080"/>
                </a:solidFill>
                <a:effectLst/>
                <a:latin typeface="Arial" panose="020B0604020202020204" pitchFamily="34" charset="0"/>
                <a:hlinkClick r:id="rId4" tooltip="Satana"/>
              </a:rPr>
              <a:t>Satana</a:t>
            </a:r>
            <a:r>
              <a:rPr lang="it-IT" b="0" i="0" u="none" strike="noStrike" dirty="0">
                <a:solidFill>
                  <a:srgbClr val="202122"/>
                </a:solidFill>
                <a:effectLst/>
                <a:latin typeface="Arial" panose="020B0604020202020204" pitchFamily="34" charset="0"/>
              </a:rPr>
              <a:t>, che mostra il sedere, chiedendogli quale sia la pena per i frati golosi. Questi alza la pelosa coda ed emana un peto assordante. Tutti gli altri diavoli lo imitano scorreggiando a più non posso, facendo uscire dall'ano decine e decine di piccoli frati, come fossero feci.</a:t>
            </a:r>
          </a:p>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2</a:t>
            </a:fld>
            <a:endParaRPr lang="it-IT"/>
          </a:p>
        </p:txBody>
      </p:sp>
    </p:spTree>
    <p:extLst>
      <p:ext uri="{BB962C8B-B14F-4D97-AF65-F5344CB8AC3E}">
        <p14:creationId xmlns:p14="http://schemas.microsoft.com/office/powerpoint/2010/main" val="283845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8041BD9B-FA93-644D-85B4-EA1FF8ED0B57}" type="slidenum">
              <a:rPr lang="it-IT" smtClean="0"/>
              <a:t>3</a:t>
            </a:fld>
            <a:endParaRPr lang="it-IT"/>
          </a:p>
        </p:txBody>
      </p:sp>
    </p:spTree>
    <p:extLst>
      <p:ext uri="{BB962C8B-B14F-4D97-AF65-F5344CB8AC3E}">
        <p14:creationId xmlns:p14="http://schemas.microsoft.com/office/powerpoint/2010/main" val="2418373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4</a:t>
            </a:fld>
            <a:endParaRPr lang="it-IT"/>
          </a:p>
        </p:txBody>
      </p:sp>
    </p:spTree>
    <p:extLst>
      <p:ext uri="{BB962C8B-B14F-4D97-AF65-F5344CB8AC3E}">
        <p14:creationId xmlns:p14="http://schemas.microsoft.com/office/powerpoint/2010/main" val="2222100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Malattia del sudore</a:t>
            </a:r>
            <a:r>
              <a:rPr lang="it-IT" dirty="0"/>
              <a:t>, o </a:t>
            </a:r>
            <a:r>
              <a:rPr lang="it-IT" b="1" dirty="0"/>
              <a:t>sudore inglese</a:t>
            </a:r>
            <a:r>
              <a:rPr lang="it-IT" dirty="0"/>
              <a:t> (dal </a:t>
            </a:r>
            <a:r>
              <a:rPr lang="it-IT" dirty="0">
                <a:hlinkClick r:id="rId3" tooltip="Lingua latina"/>
              </a:rPr>
              <a:t>latino</a:t>
            </a:r>
            <a:r>
              <a:rPr lang="it-IT" dirty="0"/>
              <a:t>: </a:t>
            </a:r>
            <a:r>
              <a:rPr lang="it-IT" i="1" dirty="0" err="1"/>
              <a:t>sudor</a:t>
            </a:r>
            <a:r>
              <a:rPr lang="it-IT" i="1" dirty="0"/>
              <a:t> </a:t>
            </a:r>
            <a:r>
              <a:rPr lang="it-IT" i="1" dirty="0" err="1"/>
              <a:t>anglicus</a:t>
            </a:r>
            <a:r>
              <a:rPr lang="it-IT" dirty="0"/>
              <a:t>), è il nome dato a una misteriosa malattia altamente contagiosa che colpì prima l'</a:t>
            </a:r>
            <a:r>
              <a:rPr lang="it-IT" dirty="0">
                <a:hlinkClick r:id="rId4" tooltip="Inghilterra"/>
              </a:rPr>
              <a:t>Inghilterra</a:t>
            </a:r>
            <a:r>
              <a:rPr lang="it-IT" dirty="0"/>
              <a:t> e più tardi l'</a:t>
            </a:r>
            <a:r>
              <a:rPr lang="it-IT" dirty="0" err="1">
                <a:hlinkClick r:id="rId5" tooltip="Europa"/>
              </a:rPr>
              <a:t>Europa</a:t>
            </a:r>
            <a:r>
              <a:rPr lang="it-IT" dirty="0" err="1"/>
              <a:t>con</a:t>
            </a:r>
            <a:r>
              <a:rPr lang="it-IT" dirty="0"/>
              <a:t> una serie di </a:t>
            </a:r>
            <a:r>
              <a:rPr lang="it-IT" dirty="0">
                <a:hlinkClick r:id="rId6" tooltip="Epidemie"/>
              </a:rPr>
              <a:t>epidemie</a:t>
            </a:r>
            <a:r>
              <a:rPr lang="it-IT" dirty="0"/>
              <a:t>, la prima cominciata nel 1485 e l'ultima nel 1551, per poi misteriosamente scomparire. I </a:t>
            </a:r>
            <a:r>
              <a:rPr lang="it-IT" dirty="0">
                <a:hlinkClick r:id="rId7" tooltip="Sintomi"/>
              </a:rPr>
              <a:t>sintomi</a:t>
            </a:r>
            <a:r>
              <a:rPr lang="it-IT" dirty="0"/>
              <a:t> si manifestavano improvvisamente, e la morte molto spesso sopraggiungeva in poche ore. La causa rimane sconosciuta e su di essa sono state avanzate diverse ipotesi.</a:t>
            </a:r>
          </a:p>
          <a:p>
            <a:r>
              <a:rPr lang="it-IT" b="1" dirty="0"/>
              <a:t>Caratteristiche e cause</a:t>
            </a:r>
            <a:endParaRPr lang="it-IT" dirty="0"/>
          </a:p>
          <a:p>
            <a:r>
              <a:rPr lang="it-IT" dirty="0"/>
              <a:t>Il medico John </a:t>
            </a:r>
            <a:r>
              <a:rPr lang="it-IT" dirty="0" err="1"/>
              <a:t>Caius</a:t>
            </a:r>
            <a:r>
              <a:rPr lang="it-IT" dirty="0"/>
              <a:t> stava svolgendo il suo praticantato a </a:t>
            </a:r>
            <a:r>
              <a:rPr lang="it-IT" dirty="0">
                <a:hlinkClick r:id="rId8" tooltip="Shrewsbury"/>
              </a:rPr>
              <a:t>Shrewsbury</a:t>
            </a:r>
            <a:r>
              <a:rPr lang="it-IT" dirty="0"/>
              <a:t> nel 1551 quando la malattia si diffuse nuovamente in Gran Bretagna; così descrisse i sintomi nei suoi scritti: </a:t>
            </a:r>
          </a:p>
          <a:p>
            <a:r>
              <a:rPr lang="it-IT" dirty="0"/>
              <a:t>«La malattia comincia molto improvvisamente, con un senso di ansia, seguito da brividi freddi, a volte molto violenti, capogiri, mal di testa e dolori al collo, spalle e agli arti e spossatezza. Dopo la fase del freddo, che può durare da mezz'ora a tre ore, seguono la fase del caldo e del sudore. Il caratteristico sudore arriva all'improvviso, senza un sintomo preciso. Insieme ad esso, o dopo di questo, arrivano il mal di testa, delirio, tachicardia e una forte sete. Anche le palpitazioni e il dolore al cuore sono sintomi frequenti. Non sono state osservate eruzioni cutanee. Nella fase finale si sente un bisogno urgente di dormire e un'ulteriore stanchezza, ma la morte può pervenire dopo ore e ore di sofferenze»</a:t>
            </a:r>
          </a:p>
          <a:p>
            <a:r>
              <a:rPr lang="it-IT" dirty="0"/>
              <a:t>(</a:t>
            </a:r>
            <a:r>
              <a:rPr lang="it-IT" baseline="30000" dirty="0">
                <a:hlinkClick r:id="rId9"/>
              </a:rPr>
              <a:t>[1]</a:t>
            </a:r>
            <a:r>
              <a:rPr lang="it-IT" dirty="0"/>
              <a:t>)</a:t>
            </a:r>
          </a:p>
          <a:p>
            <a:r>
              <a:rPr lang="it-IT" dirty="0"/>
              <a:t>La causa è l'aspetto più misterioso della malattia. Molti commentatori incolpano della diffusione la sporcizia generale del tempo che potrebbe essere identificabile come la fonte dell'infezione. La prima epidemia, alla fine della </a:t>
            </a:r>
            <a:r>
              <a:rPr lang="it-IT" dirty="0">
                <a:hlinkClick r:id="rId10" tooltip="Guerra delle due rose"/>
              </a:rPr>
              <a:t>guerra delle due rose</a:t>
            </a:r>
            <a:r>
              <a:rPr lang="it-IT" dirty="0"/>
              <a:t>, può significare che furono i mercenari francesi assoldati da </a:t>
            </a:r>
            <a:r>
              <a:rPr lang="it-IT" dirty="0">
                <a:hlinkClick r:id="rId11" tooltip="Enrico VII d'Inghilterra"/>
              </a:rPr>
              <a:t>Enrico VII</a:t>
            </a:r>
            <a:r>
              <a:rPr lang="it-IT" dirty="0"/>
              <a:t> a portare il morbo in Inghilterra, in particolare perché essi sembravano esserne immuni. Inoltre, la malattia era più letale tra i nobili e i ricchi che tra i poveri.</a:t>
            </a:r>
            <a:r>
              <a:rPr lang="it-IT" baseline="30000" dirty="0">
                <a:hlinkClick r:id="rId9"/>
              </a:rPr>
              <a:t>[1]</a:t>
            </a:r>
            <a:r>
              <a:rPr lang="it-IT" dirty="0"/>
              <a:t> La teoria dei mercenari francesi è però indebolita dal fatto che alcuni nobili usarono il contagio come pretesto per non unirsi a </a:t>
            </a:r>
            <a:r>
              <a:rPr lang="it-IT" dirty="0">
                <a:hlinkClick r:id="rId12" tooltip="Riccardo III d'Inghilterra"/>
              </a:rPr>
              <a:t>Riccardo III</a:t>
            </a:r>
            <a:r>
              <a:rPr lang="it-IT" dirty="0"/>
              <a:t> durante la </a:t>
            </a:r>
            <a:r>
              <a:rPr lang="it-IT" dirty="0">
                <a:hlinkClick r:id="rId13" tooltip="Battaglia di Bosworth Field"/>
              </a:rPr>
              <a:t>battaglia di Bosworth Field</a:t>
            </a:r>
            <a:r>
              <a:rPr lang="it-IT" dirty="0"/>
              <a:t>, prima della fine della guerra e dell'inizio del regno di Enrico. La diffusione estiva e rurale della malattia fa propendere gli studiosi verso un </a:t>
            </a:r>
            <a:r>
              <a:rPr lang="it-IT" dirty="0">
                <a:hlinkClick r:id="rId14" tooltip="Arbovirus"/>
              </a:rPr>
              <a:t>arbovirus</a:t>
            </a:r>
            <a:r>
              <a:rPr lang="it-IT" dirty="0"/>
              <a:t> veicolato da </a:t>
            </a:r>
            <a:r>
              <a:rPr lang="it-IT" dirty="0">
                <a:hlinkClick r:id="rId15" tooltip="Artropodi"/>
              </a:rPr>
              <a:t>artropodi</a:t>
            </a:r>
            <a:r>
              <a:rPr lang="it-IT" dirty="0"/>
              <a:t> e incubato da </a:t>
            </a:r>
            <a:r>
              <a:rPr lang="it-IT" dirty="0">
                <a:hlinkClick r:id="rId16" tooltip="Roditori"/>
              </a:rPr>
              <a:t>roditori</a:t>
            </a:r>
            <a:r>
              <a:rPr lang="it-IT" baseline="30000" dirty="0">
                <a:hlinkClick r:id="rId17"/>
              </a:rPr>
              <a:t>[2]</a:t>
            </a:r>
            <a:r>
              <a:rPr lang="it-IT" dirty="0"/>
              <a:t>, anche se la trasmissione da persona a persona è ben documentata negli scritti dell'epoca</a:t>
            </a:r>
            <a:r>
              <a:rPr lang="it-IT" baseline="30000" dirty="0">
                <a:hlinkClick r:id="rId18"/>
              </a:rPr>
              <a:t>[3]</a:t>
            </a:r>
            <a:r>
              <a:rPr lang="it-IT" dirty="0"/>
              <a:t>. Altri scienziati ipotizzano che possa essersi trattato più precisamente di un </a:t>
            </a:r>
            <a:r>
              <a:rPr lang="it-IT" dirty="0">
                <a:hlinkClick r:id="rId19" tooltip="Hantavirus"/>
              </a:rPr>
              <a:t>Hantavirus</a:t>
            </a:r>
            <a:r>
              <a:rPr lang="it-IT" dirty="0"/>
              <a:t>.</a:t>
            </a:r>
            <a:r>
              <a:rPr lang="it-IT" baseline="30000" dirty="0">
                <a:hlinkClick r:id="rId17"/>
              </a:rPr>
              <a:t>[2]</a:t>
            </a:r>
            <a:r>
              <a:rPr lang="it-IT" baseline="30000" dirty="0">
                <a:hlinkClick r:id="rId20"/>
              </a:rPr>
              <a:t>[4]</a:t>
            </a:r>
            <a:endParaRPr lang="it-IT" dirty="0"/>
          </a:p>
          <a:p>
            <a:r>
              <a:rPr lang="it-IT" dirty="0"/>
              <a:t> </a:t>
            </a:r>
          </a:p>
          <a:p>
            <a:endParaRPr lang="it-IT" dirty="0"/>
          </a:p>
        </p:txBody>
      </p:sp>
      <p:sp>
        <p:nvSpPr>
          <p:cNvPr id="4" name="Segnaposto numero diapositiva 3"/>
          <p:cNvSpPr>
            <a:spLocks noGrp="1"/>
          </p:cNvSpPr>
          <p:nvPr>
            <p:ph type="sldNum" sz="quarter" idx="5"/>
          </p:nvPr>
        </p:nvSpPr>
        <p:spPr/>
        <p:txBody>
          <a:bodyPr/>
          <a:lstStyle/>
          <a:p>
            <a:fld id="{8041BD9B-FA93-644D-85B4-EA1FF8ED0B57}" type="slidenum">
              <a:rPr lang="it-IT" smtClean="0"/>
              <a:t>5</a:t>
            </a:fld>
            <a:endParaRPr lang="it-IT"/>
          </a:p>
        </p:txBody>
      </p:sp>
    </p:spTree>
    <p:extLst>
      <p:ext uri="{BB962C8B-B14F-4D97-AF65-F5344CB8AC3E}">
        <p14:creationId xmlns:p14="http://schemas.microsoft.com/office/powerpoint/2010/main" val="2785141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041BD9B-FA93-644D-85B4-EA1FF8ED0B57}" type="slidenum">
              <a:rPr lang="it-IT" smtClean="0"/>
              <a:t>12</a:t>
            </a:fld>
            <a:endParaRPr lang="it-IT"/>
          </a:p>
        </p:txBody>
      </p:sp>
    </p:spTree>
    <p:extLst>
      <p:ext uri="{BB962C8B-B14F-4D97-AF65-F5344CB8AC3E}">
        <p14:creationId xmlns:p14="http://schemas.microsoft.com/office/powerpoint/2010/main" val="2578895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b="0" i="0" u="none" strike="noStrike" dirty="0">
              <a:solidFill>
                <a:srgbClr val="202122"/>
              </a:solidFill>
              <a:effectLst/>
              <a:latin typeface="Arial" panose="020B0604020202020204" pitchFamily="34" charset="0"/>
            </a:endParaRPr>
          </a:p>
          <a:p>
            <a:r>
              <a:rPr lang="it-IT" b="0" i="0" u="none" strike="noStrike" dirty="0">
                <a:solidFill>
                  <a:srgbClr val="202122"/>
                </a:solidFill>
                <a:effectLst/>
                <a:latin typeface="Arial" panose="020B0604020202020204" pitchFamily="34" charset="0"/>
              </a:rPr>
              <a:t>Insurrezione occidentale: Il </a:t>
            </a:r>
            <a:r>
              <a:rPr lang="it-IT" b="0" i="0" u="none" strike="noStrike" dirty="0">
                <a:solidFill>
                  <a:srgbClr val="0B0080"/>
                </a:solidFill>
                <a:effectLst/>
                <a:latin typeface="Arial" panose="020B0604020202020204" pitchFamily="34" charset="0"/>
                <a:hlinkClick r:id="rId3" tooltip="9 giugno"/>
              </a:rPr>
              <a:t>9 giugno</a:t>
            </a:r>
            <a:r>
              <a:rPr lang="it-IT" b="0" i="0" u="none" strike="noStrike" dirty="0">
                <a:solidFill>
                  <a:srgbClr val="202122"/>
                </a:solidFill>
                <a:effectLst/>
                <a:latin typeface="Arial" panose="020B0604020202020204" pitchFamily="34" charset="0"/>
              </a:rPr>
              <a:t> 1549, il re bambino </a:t>
            </a:r>
            <a:r>
              <a:rPr lang="it-IT" b="0" i="0" u="none" strike="noStrike" dirty="0">
                <a:solidFill>
                  <a:srgbClr val="0B0080"/>
                </a:solidFill>
                <a:effectLst/>
                <a:latin typeface="Arial" panose="020B0604020202020204" pitchFamily="34" charset="0"/>
                <a:hlinkClick r:id="rId4" tooltip="Edoardo VI"/>
              </a:rPr>
              <a:t>Edoardo VI</a:t>
            </a:r>
            <a:r>
              <a:rPr lang="it-IT" b="0" i="0" u="none" strike="noStrike" dirty="0">
                <a:solidFill>
                  <a:srgbClr val="202122"/>
                </a:solidFill>
                <a:effectLst/>
                <a:latin typeface="Arial" panose="020B0604020202020204" pitchFamily="34" charset="0"/>
              </a:rPr>
              <a:t> e l'arcivescovo di </a:t>
            </a:r>
            <a:r>
              <a:rPr lang="it-IT" b="0" i="0" u="none" strike="noStrike" dirty="0" err="1">
                <a:solidFill>
                  <a:srgbClr val="202122"/>
                </a:solidFill>
                <a:effectLst/>
                <a:latin typeface="Arial" panose="020B0604020202020204" pitchFamily="34" charset="0"/>
              </a:rPr>
              <a:t>Cantenbury</a:t>
            </a:r>
            <a:r>
              <a:rPr lang="it-IT" b="0" i="0" u="none" strike="noStrike" dirty="0">
                <a:solidFill>
                  <a:srgbClr val="202122"/>
                </a:solidFill>
                <a:effectLst/>
                <a:latin typeface="Arial" panose="020B0604020202020204" pitchFamily="34" charset="0"/>
              </a:rPr>
              <a:t> </a:t>
            </a:r>
            <a:r>
              <a:rPr lang="it-IT" b="0" i="0" u="none" strike="noStrike" dirty="0">
                <a:solidFill>
                  <a:srgbClr val="0B0080"/>
                </a:solidFill>
                <a:effectLst/>
                <a:latin typeface="Arial" panose="020B0604020202020204" pitchFamily="34" charset="0"/>
                <a:hlinkClick r:id="rId5" tooltip="Thomas Cranmer"/>
              </a:rPr>
              <a:t>Cranmer</a:t>
            </a:r>
            <a:r>
              <a:rPr lang="it-IT" b="0" i="0" u="none" strike="noStrike" dirty="0">
                <a:solidFill>
                  <a:srgbClr val="202122"/>
                </a:solidFill>
                <a:effectLst/>
                <a:latin typeface="Arial" panose="020B0604020202020204" pitchFamily="34" charset="0"/>
              </a:rPr>
              <a:t>, suo influente consigliere, promulgarono l'entrata in vigore della Messa protestante, o servizio di comunione, che doveva sostituire i testi liturgici cattolici latini (</a:t>
            </a:r>
            <a:r>
              <a:rPr lang="it-IT" b="0" i="0" u="none" strike="noStrike" dirty="0">
                <a:solidFill>
                  <a:srgbClr val="0B0080"/>
                </a:solidFill>
                <a:effectLst/>
                <a:latin typeface="Arial" panose="020B0604020202020204" pitchFamily="34" charset="0"/>
                <a:hlinkClick r:id="rId6" tooltip="Messale"/>
              </a:rPr>
              <a:t>Messale</a:t>
            </a:r>
            <a:r>
              <a:rPr lang="it-IT" b="0" i="0" u="none" strike="noStrike" dirty="0">
                <a:solidFill>
                  <a:srgbClr val="202122"/>
                </a:solidFill>
                <a:effectLst/>
                <a:latin typeface="Arial" panose="020B0604020202020204" pitchFamily="34" charset="0"/>
              </a:rPr>
              <a:t>, </a:t>
            </a:r>
            <a:r>
              <a:rPr lang="it-IT" b="0" i="0" u="none" strike="noStrike" dirty="0">
                <a:solidFill>
                  <a:srgbClr val="0B0080"/>
                </a:solidFill>
                <a:effectLst/>
                <a:latin typeface="Arial" panose="020B0604020202020204" pitchFamily="34" charset="0"/>
                <a:hlinkClick r:id="rId7" tooltip="Breviario"/>
              </a:rPr>
              <a:t>Breviario</a:t>
            </a:r>
            <a:r>
              <a:rPr lang="it-IT" b="0" i="0" u="none" strike="noStrike" dirty="0">
                <a:solidFill>
                  <a:srgbClr val="202122"/>
                </a:solidFill>
                <a:effectLst/>
                <a:latin typeface="Arial" panose="020B0604020202020204" pitchFamily="34" charset="0"/>
              </a:rPr>
              <a:t>, </a:t>
            </a:r>
            <a:r>
              <a:rPr lang="it-IT" b="0" i="0" u="none" strike="noStrike" dirty="0">
                <a:solidFill>
                  <a:srgbClr val="0B0080"/>
                </a:solidFill>
                <a:effectLst/>
                <a:latin typeface="Arial" panose="020B0604020202020204" pitchFamily="34" charset="0"/>
                <a:hlinkClick r:id="rId8" tooltip="Rituale"/>
              </a:rPr>
              <a:t>Rituale</a:t>
            </a:r>
            <a:r>
              <a:rPr lang="it-IT" b="0" i="0" u="none" strike="noStrike" dirty="0">
                <a:solidFill>
                  <a:srgbClr val="202122"/>
                </a:solidFill>
                <a:effectLst/>
                <a:latin typeface="Arial" panose="020B0604020202020204" pitchFamily="34" charset="0"/>
              </a:rPr>
              <a:t> e </a:t>
            </a:r>
            <a:r>
              <a:rPr lang="it-IT" b="0" i="0" u="none" strike="noStrike" dirty="0">
                <a:solidFill>
                  <a:srgbClr val="0B0080"/>
                </a:solidFill>
                <a:effectLst/>
                <a:latin typeface="Arial" panose="020B0604020202020204" pitchFamily="34" charset="0"/>
                <a:hlinkClick r:id="rId9" tooltip="Pontificale (libro)"/>
              </a:rPr>
              <a:t>Pontificale</a:t>
            </a:r>
            <a:r>
              <a:rPr lang="it-IT" b="0" i="0" u="none" strike="noStrike" dirty="0">
                <a:solidFill>
                  <a:srgbClr val="202122"/>
                </a:solidFill>
                <a:effectLst/>
                <a:latin typeface="Arial" panose="020B0604020202020204" pitchFamily="34" charset="0"/>
              </a:rPr>
              <a:t>). </a:t>
            </a:r>
            <a:br>
              <a:rPr lang="it-IT" dirty="0"/>
            </a:br>
            <a:r>
              <a:rPr lang="it-IT" b="0" i="0" u="none" strike="noStrike" dirty="0">
                <a:solidFill>
                  <a:srgbClr val="202122"/>
                </a:solidFill>
                <a:effectLst/>
                <a:latin typeface="Arial" panose="020B0604020202020204" pitchFamily="34" charset="0"/>
              </a:rPr>
              <a:t>La riforma liturgica prevedeva pena severe per i trasgressori e destò l'insurrezione occidentale (</a:t>
            </a:r>
            <a:r>
              <a:rPr lang="it-IT" b="0" i="1" u="none" strike="noStrike" dirty="0">
                <a:solidFill>
                  <a:srgbClr val="202122"/>
                </a:solidFill>
                <a:effectLst/>
                <a:latin typeface="Arial" panose="020B0604020202020204" pitchFamily="34" charset="0"/>
              </a:rPr>
              <a:t>the western </a:t>
            </a:r>
            <a:r>
              <a:rPr lang="it-IT" b="0" i="1" u="none" strike="noStrike" dirty="0" err="1">
                <a:solidFill>
                  <a:srgbClr val="202122"/>
                </a:solidFill>
                <a:effectLst/>
                <a:latin typeface="Arial" panose="020B0604020202020204" pitchFamily="34" charset="0"/>
              </a:rPr>
              <a:t>rising</a:t>
            </a:r>
            <a:r>
              <a:rPr lang="it-IT" b="0" i="0" u="none" strike="noStrike" dirty="0">
                <a:solidFill>
                  <a:srgbClr val="202122"/>
                </a:solidFill>
                <a:effectLst/>
                <a:latin typeface="Arial" panose="020B0604020202020204" pitchFamily="34" charset="0"/>
              </a:rPr>
              <a:t>) fra i cattolici della </a:t>
            </a:r>
            <a:r>
              <a:rPr lang="it-IT" b="0" i="0" u="none" strike="noStrike" dirty="0">
                <a:solidFill>
                  <a:srgbClr val="0B0080"/>
                </a:solidFill>
                <a:effectLst/>
                <a:latin typeface="Arial" panose="020B0604020202020204" pitchFamily="34" charset="0"/>
                <a:hlinkClick r:id="rId10" tooltip="Cornovaglia"/>
              </a:rPr>
              <a:t>Cornovaglia</a:t>
            </a:r>
            <a:r>
              <a:rPr lang="it-IT" b="0" i="0" u="none" strike="noStrike" dirty="0">
                <a:solidFill>
                  <a:srgbClr val="202122"/>
                </a:solidFill>
                <a:effectLst/>
                <a:latin typeface="Arial" panose="020B0604020202020204" pitchFamily="34" charset="0"/>
              </a:rPr>
              <a:t> e del </a:t>
            </a:r>
            <a:r>
              <a:rPr lang="it-IT" b="0" i="0" u="none" strike="noStrike" dirty="0">
                <a:solidFill>
                  <a:srgbClr val="0B0080"/>
                </a:solidFill>
                <a:effectLst/>
                <a:latin typeface="Arial" panose="020B0604020202020204" pitchFamily="34" charset="0"/>
                <a:hlinkClick r:id="rId11" tooltip="Devon"/>
              </a:rPr>
              <a:t>Devon</a:t>
            </a:r>
            <a:r>
              <a:rPr lang="it-IT" b="0" i="0" u="none" strike="noStrike" dirty="0">
                <a:solidFill>
                  <a:srgbClr val="202122"/>
                </a:solidFill>
                <a:effectLst/>
                <a:latin typeface="Arial" panose="020B0604020202020204" pitchFamily="34" charset="0"/>
              </a:rPr>
              <a:t> rimasti fedeli alla tradizione dei loro Padri</a:t>
            </a:r>
            <a:r>
              <a:rPr lang="it-IT" b="0" i="0" u="none" strike="noStrike" baseline="30000" dirty="0">
                <a:solidFill>
                  <a:srgbClr val="0B0080"/>
                </a:solidFill>
                <a:effectLst/>
                <a:latin typeface="Arial" panose="020B0604020202020204" pitchFamily="34" charset="0"/>
                <a:hlinkClick r:id="rId12"/>
              </a:rPr>
              <a:t>[1]</a:t>
            </a:r>
            <a:r>
              <a:rPr lang="it-IT" b="0" i="0" u="none" strike="noStrike" dirty="0">
                <a:solidFill>
                  <a:srgbClr val="202122"/>
                </a:solidFill>
                <a:effectLst/>
                <a:latin typeface="Arial" panose="020B0604020202020204" pitchFamily="34" charset="0"/>
              </a:rPr>
              <a:t>. Dopo un tentativo di mediazione, </a:t>
            </a:r>
            <a:r>
              <a:rPr lang="it-IT" b="0" i="0" u="none" strike="noStrike" dirty="0" err="1">
                <a:solidFill>
                  <a:srgbClr val="202122"/>
                </a:solidFill>
                <a:effectLst/>
                <a:latin typeface="Arial" panose="020B0604020202020204" pitchFamily="34" charset="0"/>
              </a:rPr>
              <a:t>Cranmer</a:t>
            </a:r>
            <a:r>
              <a:rPr lang="it-IT" b="0" i="0" u="none" strike="noStrike" dirty="0">
                <a:solidFill>
                  <a:srgbClr val="202122"/>
                </a:solidFill>
                <a:effectLst/>
                <a:latin typeface="Arial" panose="020B0604020202020204" pitchFamily="34" charset="0"/>
              </a:rPr>
              <a:t> organizzò un esercito per reprimere la rivolta, conclusasi con diverse migliaia di morti, l'impiccagione e lo squartamento dei leader il </a:t>
            </a:r>
            <a:r>
              <a:rPr lang="it-IT" b="0" i="0" u="none" strike="noStrike" dirty="0">
                <a:solidFill>
                  <a:srgbClr val="0B0080"/>
                </a:solidFill>
                <a:effectLst/>
                <a:latin typeface="Arial" panose="020B0604020202020204" pitchFamily="34" charset="0"/>
                <a:hlinkClick r:id="rId13" tooltip="27 gennaio"/>
              </a:rPr>
              <a:t>27 gennaio</a:t>
            </a:r>
            <a:r>
              <a:rPr lang="it-IT" b="0" i="0" u="none" strike="noStrike" dirty="0">
                <a:solidFill>
                  <a:srgbClr val="202122"/>
                </a:solidFill>
                <a:effectLst/>
                <a:latin typeface="Arial" panose="020B0604020202020204" pitchFamily="34" charset="0"/>
              </a:rPr>
              <a:t> 1550</a:t>
            </a:r>
            <a:r>
              <a:rPr lang="it-IT" b="0" i="0" u="none" strike="noStrike" baseline="30000" dirty="0">
                <a:solidFill>
                  <a:srgbClr val="0B0080"/>
                </a:solidFill>
                <a:effectLst/>
                <a:latin typeface="Arial" panose="020B0604020202020204" pitchFamily="34" charset="0"/>
                <a:hlinkClick r:id="rId14"/>
              </a:rPr>
              <a:t>[2]</a:t>
            </a:r>
            <a:r>
              <a:rPr lang="it-IT" b="0" i="0" u="none" strike="noStrike" dirty="0">
                <a:solidFill>
                  <a:srgbClr val="202122"/>
                </a:solidFill>
                <a:effectLst/>
                <a:latin typeface="Arial" panose="020B0604020202020204" pitchFamily="34" charset="0"/>
              </a:rPr>
              <a:t>.</a:t>
            </a:r>
          </a:p>
          <a:p>
            <a:r>
              <a:rPr lang="it-IT" dirty="0"/>
              <a:t>https://</a:t>
            </a:r>
            <a:r>
              <a:rPr lang="it-IT" dirty="0" err="1"/>
              <a:t>www.google.it</a:t>
            </a:r>
            <a:r>
              <a:rPr lang="it-IT" dirty="0"/>
              <a:t>/books/</a:t>
            </a:r>
            <a:r>
              <a:rPr lang="it-IT" dirty="0" err="1"/>
              <a:t>edition</a:t>
            </a:r>
            <a:r>
              <a:rPr lang="it-IT" dirty="0"/>
              <a:t>/</a:t>
            </a:r>
            <a:r>
              <a:rPr lang="it-IT" dirty="0" err="1"/>
              <a:t>Libro_delle_preghiere_comuni_insieme_col</a:t>
            </a:r>
            <a:r>
              <a:rPr lang="it-IT" dirty="0"/>
              <a:t>/6WYNAAAAYAAJ?hl=</a:t>
            </a:r>
            <a:r>
              <a:rPr lang="it-IT" dirty="0" err="1"/>
              <a:t>it&amp;gbpv</a:t>
            </a:r>
            <a:r>
              <a:rPr lang="it-IT" dirty="0"/>
              <a:t>=1&amp;dq=</a:t>
            </a:r>
            <a:r>
              <a:rPr lang="it-IT" dirty="0" err="1"/>
              <a:t>Book+of+common+prayer&amp;printsec</a:t>
            </a:r>
            <a:r>
              <a:rPr lang="it-IT" dirty="0"/>
              <a:t>=</a:t>
            </a:r>
            <a:r>
              <a:rPr lang="it-IT" dirty="0" err="1"/>
              <a:t>frontcover</a:t>
            </a:r>
            <a:r>
              <a:rPr lang="it-IT" dirty="0"/>
              <a:t> i 39 articoli sono a p. 575 e ss.</a:t>
            </a:r>
            <a:endParaRPr lang="it-IT" b="0" i="0" u="none" strike="noStrike" dirty="0">
              <a:solidFill>
                <a:srgbClr val="202122"/>
              </a:solidFill>
              <a:effectLst/>
              <a:latin typeface="Arial" panose="020B0604020202020204" pitchFamily="34" charset="0"/>
            </a:endParaRPr>
          </a:p>
          <a:p>
            <a:endParaRPr lang="it-IT" dirty="0"/>
          </a:p>
          <a:p>
            <a:r>
              <a:rPr lang="it-IT" sz="1200" b="0" i="0" kern="1200" dirty="0">
                <a:solidFill>
                  <a:schemeClr val="tx1"/>
                </a:solidFill>
                <a:effectLst/>
                <a:latin typeface="+mn-lt"/>
                <a:ea typeface="+mn-ea"/>
                <a:cs typeface="+mn-cs"/>
              </a:rPr>
              <a:t>I "Sei Articoli" anglicani (o </a:t>
            </a:r>
            <a:r>
              <a:rPr lang="it-IT" sz="1200" b="1" i="0" kern="1200" dirty="0">
                <a:solidFill>
                  <a:schemeClr val="tx1"/>
                </a:solidFill>
                <a:effectLst/>
                <a:latin typeface="+mn-lt"/>
                <a:ea typeface="+mn-ea"/>
                <a:cs typeface="+mn-cs"/>
                <a:hlinkClick r:id="rId15"/>
              </a:rPr>
              <a:t>Six Articles</a:t>
            </a:r>
            <a:r>
              <a:rPr lang="it-IT" sz="1200" b="0" i="0" kern="1200" dirty="0">
                <a:solidFill>
                  <a:schemeClr val="tx1"/>
                </a:solidFill>
                <a:effectLst/>
                <a:latin typeface="+mn-lt"/>
                <a:ea typeface="+mn-ea"/>
                <a:cs typeface="+mn-cs"/>
              </a:rPr>
              <a:t>) furono un atto legislativo del 1539 promulgato da </a:t>
            </a:r>
            <a:r>
              <a:rPr lang="it-IT" sz="1200" b="0" i="0" kern="1200" dirty="0">
                <a:solidFill>
                  <a:schemeClr val="tx1"/>
                </a:solidFill>
                <a:effectLst/>
                <a:latin typeface="+mn-lt"/>
                <a:ea typeface="+mn-ea"/>
                <a:cs typeface="+mn-cs"/>
                <a:hlinkClick r:id="rId16"/>
              </a:rPr>
              <a:t>Re Enrico VIII</a:t>
            </a:r>
            <a:r>
              <a:rPr lang="it-IT" sz="1200" b="0" i="0" kern="1200" dirty="0">
                <a:solidFill>
                  <a:schemeClr val="tx1"/>
                </a:solidFill>
                <a:effectLst/>
                <a:latin typeface="+mn-lt"/>
                <a:ea typeface="+mn-ea"/>
                <a:cs typeface="+mn-cs"/>
              </a:rPr>
              <a:t> (parte del "</a:t>
            </a:r>
            <a:r>
              <a:rPr lang="it-IT" sz="1200" b="0" i="0" kern="1200" dirty="0">
                <a:solidFill>
                  <a:schemeClr val="tx1"/>
                </a:solidFill>
                <a:effectLst/>
                <a:latin typeface="+mn-lt"/>
                <a:ea typeface="+mn-ea"/>
                <a:cs typeface="+mn-cs"/>
                <a:hlinkClick r:id="rId17"/>
              </a:rPr>
              <a:t>Blood and Hutch Act</a:t>
            </a:r>
            <a:r>
              <a:rPr lang="it-IT" sz="1200" b="0" i="0" kern="1200" dirty="0">
                <a:solidFill>
                  <a:schemeClr val="tx1"/>
                </a:solidFill>
                <a:effectLst/>
                <a:latin typeface="+mn-lt"/>
                <a:ea typeface="+mn-ea"/>
                <a:cs typeface="+mn-cs"/>
              </a:rPr>
              <a:t>") che imponevano dottrine cattoliche sotto pena di morte, confermando la transustanziazione, il celibato del clero, i voti monastici, la comunione sotto una specie, la messa privata e la confessione auricolare, nonostante lo scisma dall'autorità papale. </a:t>
            </a:r>
          </a:p>
          <a:p>
            <a:r>
              <a:rPr lang="it-IT" sz="1200" b="0" i="0" kern="1200" dirty="0">
                <a:solidFill>
                  <a:schemeClr val="tx1"/>
                </a:solidFill>
                <a:effectLst/>
                <a:latin typeface="+mn-lt"/>
                <a:ea typeface="+mn-ea"/>
                <a:cs typeface="+mn-cs"/>
              </a:rPr>
              <a:t>Ecco i sei punti principali:</a:t>
            </a:r>
          </a:p>
          <a:p>
            <a:r>
              <a:rPr lang="it-IT" sz="1200" b="1" i="0" kern="1200" dirty="0">
                <a:solidFill>
                  <a:schemeClr val="tx1"/>
                </a:solidFill>
                <a:effectLst/>
                <a:latin typeface="+mn-lt"/>
                <a:ea typeface="+mn-ea"/>
                <a:cs typeface="+mn-cs"/>
                <a:hlinkClick r:id="rId18"/>
              </a:rPr>
              <a:t>Transustanziazione</a:t>
            </a:r>
            <a:r>
              <a:rPr lang="it-IT" sz="1200" b="0" i="0" kern="1200" dirty="0">
                <a:solidFill>
                  <a:schemeClr val="tx1"/>
                </a:solidFill>
                <a:effectLst/>
                <a:latin typeface="+mn-lt"/>
                <a:ea typeface="+mn-ea"/>
                <a:cs typeface="+mn-cs"/>
              </a:rPr>
              <a:t>: Credenza nella presenza reale di Cristo nel pane e nel vino eucaristici.</a:t>
            </a:r>
          </a:p>
          <a:p>
            <a:r>
              <a:rPr lang="it-IT" sz="1200" b="1" i="0" kern="1200" dirty="0">
                <a:solidFill>
                  <a:schemeClr val="tx1"/>
                </a:solidFill>
                <a:effectLst/>
                <a:latin typeface="+mn-lt"/>
                <a:ea typeface="+mn-ea"/>
                <a:cs typeface="+mn-cs"/>
                <a:hlinkClick r:id="rId19"/>
              </a:rPr>
              <a:t>Comunione sotto una sola specie</a:t>
            </a:r>
            <a:r>
              <a:rPr lang="it-IT" sz="1200" b="0" i="0" kern="1200" dirty="0">
                <a:solidFill>
                  <a:schemeClr val="tx1"/>
                </a:solidFill>
                <a:effectLst/>
                <a:latin typeface="+mn-lt"/>
                <a:ea typeface="+mn-ea"/>
                <a:cs typeface="+mn-cs"/>
              </a:rPr>
              <a:t>: Ricezione dell'eucaristia solo sotto forma di pane (per i laici).</a:t>
            </a:r>
          </a:p>
          <a:p>
            <a:r>
              <a:rPr lang="it-IT" sz="1200" b="1" i="0" kern="1200" dirty="0">
                <a:solidFill>
                  <a:schemeClr val="tx1"/>
                </a:solidFill>
                <a:effectLst/>
                <a:latin typeface="+mn-lt"/>
                <a:ea typeface="+mn-ea"/>
                <a:cs typeface="+mn-cs"/>
                <a:hlinkClick r:id="rId20"/>
              </a:rPr>
              <a:t>Celibato del clero</a:t>
            </a:r>
            <a:r>
              <a:rPr lang="it-IT" sz="1200" b="0" i="0" kern="1200" dirty="0">
                <a:solidFill>
                  <a:schemeClr val="tx1"/>
                </a:solidFill>
                <a:effectLst/>
                <a:latin typeface="+mn-lt"/>
                <a:ea typeface="+mn-ea"/>
                <a:cs typeface="+mn-cs"/>
              </a:rPr>
              <a:t>: Obbligo per sacerdoti e religiosi di rimanere celibi.</a:t>
            </a:r>
          </a:p>
          <a:p>
            <a:r>
              <a:rPr lang="it-IT" sz="1200" b="1" i="0" kern="1200" dirty="0">
                <a:solidFill>
                  <a:schemeClr val="tx1"/>
                </a:solidFill>
                <a:effectLst/>
                <a:latin typeface="+mn-lt"/>
                <a:ea typeface="+mn-ea"/>
                <a:cs typeface="+mn-cs"/>
              </a:rPr>
              <a:t>Voti monastici</a:t>
            </a:r>
            <a:r>
              <a:rPr lang="it-IT" sz="1200" b="0" i="0" kern="1200" dirty="0">
                <a:solidFill>
                  <a:schemeClr val="tx1"/>
                </a:solidFill>
                <a:effectLst/>
                <a:latin typeface="+mn-lt"/>
                <a:ea typeface="+mn-ea"/>
                <a:cs typeface="+mn-cs"/>
              </a:rPr>
              <a:t>: Validità e obbligatorietà dei voti di castità fatti dai religiosi.</a:t>
            </a:r>
          </a:p>
          <a:p>
            <a:r>
              <a:rPr lang="it-IT" sz="1200" b="1" i="0" kern="1200" dirty="0">
                <a:solidFill>
                  <a:schemeClr val="tx1"/>
                </a:solidFill>
                <a:effectLst/>
                <a:latin typeface="+mn-lt"/>
                <a:ea typeface="+mn-ea"/>
                <a:cs typeface="+mn-cs"/>
              </a:rPr>
              <a:t>Messe private</a:t>
            </a:r>
            <a:r>
              <a:rPr lang="it-IT" sz="1200" b="0" i="0" kern="1200" dirty="0">
                <a:solidFill>
                  <a:schemeClr val="tx1"/>
                </a:solidFill>
                <a:effectLst/>
                <a:latin typeface="+mn-lt"/>
                <a:ea typeface="+mn-ea"/>
                <a:cs typeface="+mn-cs"/>
              </a:rPr>
              <a:t>: Legittimità delle messe celebrate per singoli individui, spesso per i defunti.</a:t>
            </a:r>
          </a:p>
          <a:p>
            <a:r>
              <a:rPr lang="it-IT" sz="1200" b="1" i="0" kern="1200" dirty="0">
                <a:solidFill>
                  <a:schemeClr val="tx1"/>
                </a:solidFill>
                <a:effectLst/>
                <a:latin typeface="+mn-lt"/>
                <a:ea typeface="+mn-ea"/>
                <a:cs typeface="+mn-cs"/>
              </a:rPr>
              <a:t>Confessione auricolare</a:t>
            </a:r>
            <a:r>
              <a:rPr lang="it-IT" sz="1200" b="0" i="0" kern="1200" dirty="0">
                <a:solidFill>
                  <a:schemeClr val="tx1"/>
                </a:solidFill>
                <a:effectLst/>
                <a:latin typeface="+mn-lt"/>
                <a:ea typeface="+mn-ea"/>
                <a:cs typeface="+mn-cs"/>
              </a:rPr>
              <a:t>: Pratica obbligatoria della confessione dei peccati a un prete. </a:t>
            </a:r>
          </a:p>
          <a:p>
            <a:r>
              <a:rPr lang="it-IT" sz="1200" b="0" i="0" kern="1200" dirty="0">
                <a:solidFill>
                  <a:schemeClr val="tx1"/>
                </a:solidFill>
                <a:effectLst/>
                <a:latin typeface="+mn-lt"/>
                <a:ea typeface="+mn-ea"/>
                <a:cs typeface="+mn-cs"/>
              </a:rPr>
              <a:t>Questi articoli rappresentano un momento di conservatorismo religioso nell'Inghilterra post-scismatica, dove Enrico VIII, pur volendo l'indipendenza dalla Chiesa di Roma, manteneva molte dottrine cattoliche tradizionali. </a:t>
            </a:r>
          </a:p>
          <a:p>
            <a:endParaRPr lang="it-IT" dirty="0"/>
          </a:p>
          <a:p>
            <a:endParaRPr lang="it-IT" dirty="0"/>
          </a:p>
          <a:p>
            <a:r>
              <a:rPr lang="it-IT" sz="1200" b="0" i="0" kern="1200" dirty="0">
                <a:solidFill>
                  <a:schemeClr val="tx1"/>
                </a:solidFill>
                <a:effectLst/>
                <a:latin typeface="+mn-lt"/>
                <a:ea typeface="+mn-ea"/>
                <a:cs typeface="+mn-cs"/>
              </a:rPr>
              <a:t>l </a:t>
            </a:r>
            <a:r>
              <a:rPr lang="it-IT" sz="1200" b="1" i="0" kern="1200" dirty="0">
                <a:solidFill>
                  <a:schemeClr val="tx1"/>
                </a:solidFill>
                <a:effectLst/>
                <a:latin typeface="+mn-lt"/>
                <a:ea typeface="+mn-ea"/>
                <a:cs typeface="+mn-cs"/>
              </a:rPr>
              <a:t>de </a:t>
            </a:r>
            <a:r>
              <a:rPr lang="it-IT" sz="1200" b="1" i="0" kern="1200" dirty="0" err="1">
                <a:solidFill>
                  <a:schemeClr val="tx1"/>
                </a:solidFill>
                <a:effectLst/>
                <a:latin typeface="+mn-lt"/>
                <a:ea typeface="+mn-ea"/>
                <a:cs typeface="+mn-cs"/>
              </a:rPr>
              <a:t>heretico</a:t>
            </a:r>
            <a:r>
              <a:rPr lang="it-IT" sz="1200" b="1" i="0" kern="1200" dirty="0">
                <a:solidFill>
                  <a:schemeClr val="tx1"/>
                </a:solidFill>
                <a:effectLst/>
                <a:latin typeface="+mn-lt"/>
                <a:ea typeface="+mn-ea"/>
                <a:cs typeface="+mn-cs"/>
              </a:rPr>
              <a:t> comburendo</a:t>
            </a:r>
            <a:r>
              <a:rPr lang="it-IT" sz="1200" b="0" i="0" kern="1200" dirty="0">
                <a:solidFill>
                  <a:schemeClr val="tx1"/>
                </a:solidFill>
                <a:effectLst/>
                <a:latin typeface="+mn-lt"/>
                <a:ea typeface="+mn-ea"/>
                <a:cs typeface="+mn-cs"/>
              </a:rPr>
              <a:t> o </a:t>
            </a:r>
            <a:r>
              <a:rPr lang="it-IT" sz="1200" b="1" i="0" kern="1200" dirty="0">
                <a:solidFill>
                  <a:schemeClr val="tx1"/>
                </a:solidFill>
                <a:effectLst/>
                <a:latin typeface="+mn-lt"/>
                <a:ea typeface="+mn-ea"/>
                <a:cs typeface="+mn-cs"/>
              </a:rPr>
              <a:t>de </a:t>
            </a:r>
            <a:r>
              <a:rPr lang="it-IT" sz="1200" b="1" i="0" kern="1200" dirty="0" err="1">
                <a:solidFill>
                  <a:schemeClr val="tx1"/>
                </a:solidFill>
                <a:effectLst/>
                <a:latin typeface="+mn-lt"/>
                <a:ea typeface="+mn-ea"/>
                <a:cs typeface="+mn-cs"/>
              </a:rPr>
              <a:t>haeretico</a:t>
            </a:r>
            <a:r>
              <a:rPr lang="it-IT" sz="1200" b="1" i="0" kern="1200" dirty="0">
                <a:solidFill>
                  <a:schemeClr val="tx1"/>
                </a:solidFill>
                <a:effectLst/>
                <a:latin typeface="+mn-lt"/>
                <a:ea typeface="+mn-ea"/>
                <a:cs typeface="+mn-cs"/>
              </a:rPr>
              <a:t> comburendo</a:t>
            </a:r>
            <a:r>
              <a:rPr lang="it-IT" sz="1200" b="0" i="0" kern="1200" dirty="0">
                <a:solidFill>
                  <a:schemeClr val="tx1"/>
                </a:solidFill>
                <a:effectLst/>
                <a:latin typeface="+mn-lt"/>
                <a:ea typeface="+mn-ea"/>
                <a:cs typeface="+mn-cs"/>
              </a:rPr>
              <a:t> fu una legge approvata nel 1401 dal parlamento inglese sotto il regno di </a:t>
            </a:r>
            <a:r>
              <a:rPr lang="it-IT" sz="1200" b="0" i="0" u="none" strike="noStrike" kern="1200" dirty="0">
                <a:solidFill>
                  <a:schemeClr val="tx1"/>
                </a:solidFill>
                <a:effectLst/>
                <a:latin typeface="+mn-lt"/>
                <a:ea typeface="+mn-ea"/>
                <a:cs typeface="+mn-cs"/>
                <a:hlinkClick r:id="rId21" tooltip="Enrico IV d'Inghilterra"/>
              </a:rPr>
              <a:t>Enrico IV d'Inghilterra</a:t>
            </a:r>
            <a:r>
              <a:rPr lang="it-IT" sz="1200" b="0" i="0" kern="1200" dirty="0">
                <a:solidFill>
                  <a:schemeClr val="tx1"/>
                </a:solidFill>
                <a:effectLst/>
                <a:latin typeface="+mn-lt"/>
                <a:ea typeface="+mn-ea"/>
                <a:cs typeface="+mn-cs"/>
              </a:rPr>
              <a:t>. Essa, come è intuibile dal nome, puniva gli </a:t>
            </a:r>
            <a:r>
              <a:rPr lang="it-IT" sz="1200" b="0" i="0" u="none" strike="noStrike" kern="1200" dirty="0">
                <a:solidFill>
                  <a:schemeClr val="tx1"/>
                </a:solidFill>
                <a:effectLst/>
                <a:latin typeface="+mn-lt"/>
                <a:ea typeface="+mn-ea"/>
                <a:cs typeface="+mn-cs"/>
                <a:hlinkClick r:id="rId22" tooltip="Eresia"/>
              </a:rPr>
              <a:t>eretici</a:t>
            </a:r>
            <a:r>
              <a:rPr lang="it-IT" sz="1200" b="0" i="0" kern="1200" dirty="0">
                <a:solidFill>
                  <a:schemeClr val="tx1"/>
                </a:solidFill>
                <a:effectLst/>
                <a:latin typeface="+mn-lt"/>
                <a:ea typeface="+mn-ea"/>
                <a:cs typeface="+mn-cs"/>
              </a:rPr>
              <a:t> con la morte tramite il rogo. Il primo uomo ad essere bruciato vivo fu </a:t>
            </a:r>
            <a:r>
              <a:rPr lang="it-IT" sz="1200" b="0" i="0" u="none" strike="noStrike" kern="1200" dirty="0">
                <a:solidFill>
                  <a:schemeClr val="tx1"/>
                </a:solidFill>
                <a:effectLst/>
                <a:latin typeface="+mn-lt"/>
                <a:ea typeface="+mn-ea"/>
                <a:cs typeface="+mn-cs"/>
                <a:hlinkClick r:id="rId23" tooltip="William Sawtrey (la pagina non esiste)"/>
              </a:rPr>
              <a:t>William Sawtrey</a:t>
            </a:r>
            <a:r>
              <a:rPr lang="it-IT" sz="1200" b="0" i="0" kern="1200" dirty="0">
                <a:solidFill>
                  <a:schemeClr val="tx1"/>
                </a:solidFill>
                <a:effectLst/>
                <a:latin typeface="+mn-lt"/>
                <a:ea typeface="+mn-ea"/>
                <a:cs typeface="+mn-cs"/>
              </a:rPr>
              <a:t>, appartenente al movimento dei </a:t>
            </a:r>
            <a:r>
              <a:rPr lang="it-IT" sz="1200" b="0" i="0" u="none" strike="noStrike" kern="1200" dirty="0">
                <a:solidFill>
                  <a:schemeClr val="tx1"/>
                </a:solidFill>
                <a:effectLst/>
                <a:latin typeface="+mn-lt"/>
                <a:ea typeface="+mn-ea"/>
                <a:cs typeface="+mn-cs"/>
                <a:hlinkClick r:id="rId24" tooltip="Lollardi"/>
              </a:rPr>
              <a:t>Lollardi</a:t>
            </a:r>
            <a:r>
              <a:rPr lang="it-IT" sz="1200" b="0" i="0" kern="1200" dirty="0">
                <a:solidFill>
                  <a:schemeClr val="tx1"/>
                </a:solidFill>
                <a:effectLst/>
                <a:latin typeface="+mn-lt"/>
                <a:ea typeface="+mn-ea"/>
                <a:cs typeface="+mn-cs"/>
              </a:rPr>
              <a:t>.</a:t>
            </a:r>
          </a:p>
          <a:p>
            <a:r>
              <a:rPr lang="it-IT" sz="1200" b="0" i="0" kern="1200" dirty="0">
                <a:solidFill>
                  <a:schemeClr val="tx1"/>
                </a:solidFill>
                <a:effectLst/>
                <a:latin typeface="+mn-lt"/>
                <a:ea typeface="+mn-ea"/>
                <a:cs typeface="+mn-cs"/>
              </a:rPr>
              <a:t>La legge dichiarava che c'erano "persone false e perverse di una certa nuova setta… fanno e scrivono libri, istruiscono e informano malvagiamente le persone… e commettono sovversione di detta fede cattolica".</a:t>
            </a:r>
            <a:r>
              <a:rPr lang="it-IT" sz="1200" b="0" i="0" u="none" strike="noStrike" kern="1200" baseline="30000" dirty="0">
                <a:solidFill>
                  <a:schemeClr val="tx1"/>
                </a:solidFill>
                <a:effectLst/>
                <a:latin typeface="+mn-lt"/>
                <a:ea typeface="+mn-ea"/>
                <a:cs typeface="+mn-cs"/>
                <a:hlinkClick r:id="rId25"/>
              </a:rPr>
              <a:t>[1]</a:t>
            </a:r>
            <a:r>
              <a:rPr lang="it-IT" sz="1200" b="0" i="0" kern="1200" dirty="0">
                <a:solidFill>
                  <a:schemeClr val="tx1"/>
                </a:solidFill>
                <a:effectLst/>
                <a:latin typeface="+mn-lt"/>
                <a:ea typeface="+mn-ea"/>
                <a:cs typeface="+mn-cs"/>
              </a:rPr>
              <a:t> Inutile dire che si allude proprio ai Lollardi.</a:t>
            </a:r>
          </a:p>
          <a:p>
            <a:r>
              <a:rPr lang="it-IT" sz="1200" b="0" i="0" kern="1200" dirty="0">
                <a:solidFill>
                  <a:schemeClr val="tx1"/>
                </a:solidFill>
                <a:effectLst/>
                <a:latin typeface="+mn-lt"/>
                <a:ea typeface="+mn-ea"/>
                <a:cs typeface="+mn-cs"/>
              </a:rPr>
              <a:t>Il </a:t>
            </a:r>
            <a:r>
              <a:rPr lang="it-IT" sz="1200" b="0" i="1" kern="1200" dirty="0">
                <a:solidFill>
                  <a:schemeClr val="tx1"/>
                </a:solidFill>
                <a:effectLst/>
                <a:latin typeface="+mn-lt"/>
                <a:ea typeface="+mn-ea"/>
                <a:cs typeface="+mn-cs"/>
              </a:rPr>
              <a:t>De </a:t>
            </a:r>
            <a:r>
              <a:rPr lang="it-IT" sz="1200" b="0" i="1" kern="1200" dirty="0" err="1">
                <a:solidFill>
                  <a:schemeClr val="tx1"/>
                </a:solidFill>
                <a:effectLst/>
                <a:latin typeface="+mn-lt"/>
                <a:ea typeface="+mn-ea"/>
                <a:cs typeface="+mn-cs"/>
              </a:rPr>
              <a:t>heretico</a:t>
            </a:r>
            <a:r>
              <a:rPr lang="it-IT" sz="1200" b="0" i="1" kern="1200" dirty="0">
                <a:solidFill>
                  <a:schemeClr val="tx1"/>
                </a:solidFill>
                <a:effectLst/>
                <a:latin typeface="+mn-lt"/>
                <a:ea typeface="+mn-ea"/>
                <a:cs typeface="+mn-cs"/>
              </a:rPr>
              <a:t> comburendo</a:t>
            </a:r>
            <a:r>
              <a:rPr lang="it-IT" sz="1200" b="0" i="0" kern="1200" dirty="0">
                <a:solidFill>
                  <a:schemeClr val="tx1"/>
                </a:solidFill>
                <a:effectLst/>
                <a:latin typeface="+mn-lt"/>
                <a:ea typeface="+mn-ea"/>
                <a:cs typeface="+mn-cs"/>
              </a:rPr>
              <a:t> inoltre comandava che "queste sette, prediche, dottrine e opinioni malvagie dovrebbero da ora in poi cessare ed essere completamente distrutte", e ha dichiarato "che tutti quelli che hanno tali libri o qualsiasi scritto di tali dottrine e opinioni malvagie, devono effettuare la consegna o far consegnare tutti questi libri e scritti alla diocesana dello stesso luogo entro quaranta giorni dal momento della proclamazione di questa ordinanza e statuto".</a:t>
            </a:r>
            <a:r>
              <a:rPr lang="it-IT" sz="1200" b="0" i="0" u="none" strike="noStrike" kern="1200" baseline="30000" dirty="0">
                <a:solidFill>
                  <a:schemeClr val="tx1"/>
                </a:solidFill>
                <a:effectLst/>
                <a:latin typeface="+mn-lt"/>
                <a:ea typeface="+mn-ea"/>
                <a:cs typeface="+mn-cs"/>
                <a:hlinkClick r:id="rId25"/>
              </a:rPr>
              <a:t>[1]</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E se una persona non consegna tali libri nella suddetta forma, allora il diocesano dello stesso luogo può far arrestare tale persona, in quanto ritenuta sospetta. Infine se questi non abiurassero le loro credenze eretiche, sarebbero stati "bruciati, affinché tale punizione possa incutere paura nelle menti degli altri".</a:t>
            </a:r>
            <a:r>
              <a:rPr lang="it-IT" sz="1200" b="0" i="0" u="none" strike="noStrike" kern="1200" baseline="30000" dirty="0">
                <a:solidFill>
                  <a:schemeClr val="tx1"/>
                </a:solidFill>
                <a:effectLst/>
                <a:latin typeface="+mn-lt"/>
                <a:ea typeface="+mn-ea"/>
                <a:cs typeface="+mn-cs"/>
                <a:hlinkClick r:id="rId25"/>
              </a:rPr>
              <a:t>[1]</a:t>
            </a:r>
            <a:endParaRPr lang="it-IT" sz="1200" b="0" i="0" kern="1200" dirty="0">
              <a:solidFill>
                <a:schemeClr val="tx1"/>
              </a:solidFill>
              <a:effectLst/>
              <a:latin typeface="+mn-lt"/>
              <a:ea typeface="+mn-ea"/>
              <a:cs typeface="+mn-cs"/>
            </a:endParaRPr>
          </a:p>
          <a:p>
            <a:r>
              <a:rPr lang="it-IT" sz="1200" b="0" i="0" kern="1200" dirty="0">
                <a:solidFill>
                  <a:schemeClr val="tx1"/>
                </a:solidFill>
                <a:effectLst/>
                <a:latin typeface="+mn-lt"/>
                <a:ea typeface="+mn-ea"/>
                <a:cs typeface="+mn-cs"/>
              </a:rPr>
              <a:t>La legge fu abrogata nel marzo 1677.</a:t>
            </a:r>
          </a:p>
          <a:p>
            <a:endParaRPr lang="it-IT" dirty="0"/>
          </a:p>
        </p:txBody>
      </p:sp>
      <p:sp>
        <p:nvSpPr>
          <p:cNvPr id="4" name="Segnaposto numero diapositiva 3"/>
          <p:cNvSpPr>
            <a:spLocks noGrp="1"/>
          </p:cNvSpPr>
          <p:nvPr>
            <p:ph type="sldNum" sz="quarter" idx="5"/>
          </p:nvPr>
        </p:nvSpPr>
        <p:spPr/>
        <p:txBody>
          <a:bodyPr/>
          <a:lstStyle/>
          <a:p>
            <a:fld id="{AD9506E2-2282-3149-A947-AC870F4FCE14}" type="slidenum">
              <a:rPr lang="it-IT" smtClean="0"/>
              <a:t>15</a:t>
            </a:fld>
            <a:endParaRPr lang="it-IT"/>
          </a:p>
        </p:txBody>
      </p:sp>
    </p:spTree>
    <p:extLst>
      <p:ext uri="{BB962C8B-B14F-4D97-AF65-F5344CB8AC3E}">
        <p14:creationId xmlns:p14="http://schemas.microsoft.com/office/powerpoint/2010/main" val="238384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https://moodle2.units.it/</a:t>
            </a:r>
            <a:r>
              <a:rPr lang="it-IT" dirty="0" err="1"/>
              <a:t>pluginfile.php</a:t>
            </a:r>
            <a:r>
              <a:rPr lang="it-IT" dirty="0"/>
              <a:t>/494186/</a:t>
            </a:r>
            <a:r>
              <a:rPr lang="it-IT" dirty="0" err="1"/>
              <a:t>mod_resource</a:t>
            </a:r>
            <a:r>
              <a:rPr lang="it-IT" dirty="0"/>
              <a:t>/</a:t>
            </a:r>
            <a:r>
              <a:rPr lang="it-IT" dirty="0" err="1"/>
              <a:t>content</a:t>
            </a:r>
            <a:r>
              <a:rPr lang="it-IT" dirty="0"/>
              <a:t>/1/39%20articoli.pdf</a:t>
            </a:r>
          </a:p>
          <a:p>
            <a:endParaRPr lang="it-IT" dirty="0"/>
          </a:p>
        </p:txBody>
      </p:sp>
      <p:sp>
        <p:nvSpPr>
          <p:cNvPr id="4" name="Segnaposto numero diapositiva 3"/>
          <p:cNvSpPr>
            <a:spLocks noGrp="1"/>
          </p:cNvSpPr>
          <p:nvPr>
            <p:ph type="sldNum" sz="quarter" idx="10"/>
          </p:nvPr>
        </p:nvSpPr>
        <p:spPr/>
        <p:txBody>
          <a:bodyPr/>
          <a:lstStyle/>
          <a:p>
            <a:fld id="{AD9506E2-2282-3149-A947-AC870F4FCE14}" type="slidenum">
              <a:rPr lang="it-IT" smtClean="0"/>
              <a:t>16</a:t>
            </a:fld>
            <a:endParaRPr lang="it-IT"/>
          </a:p>
        </p:txBody>
      </p:sp>
    </p:spTree>
    <p:extLst>
      <p:ext uri="{BB962C8B-B14F-4D97-AF65-F5344CB8AC3E}">
        <p14:creationId xmlns:p14="http://schemas.microsoft.com/office/powerpoint/2010/main" val="18885643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AD9506E2-2282-3149-A947-AC870F4FCE14}" type="slidenum">
              <a:rPr lang="it-IT" smtClean="0"/>
              <a:t>18</a:t>
            </a:fld>
            <a:endParaRPr lang="it-IT"/>
          </a:p>
        </p:txBody>
      </p:sp>
    </p:spTree>
    <p:extLst>
      <p:ext uri="{BB962C8B-B14F-4D97-AF65-F5344CB8AC3E}">
        <p14:creationId xmlns:p14="http://schemas.microsoft.com/office/powerpoint/2010/main" val="137359302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75ADC3A9-3D39-2C45-9F22-E80B1C1E8601}" type="datetimeFigureOut">
              <a:rPr lang="it-IT" smtClean="0"/>
              <a:t>19/12/25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7D9F79F1-A6CE-B14E-840F-8F45A8637CAC}" type="slidenum">
              <a:rPr lang="it-IT" smtClean="0"/>
              <a:t>‹N›</a:t>
            </a:fld>
            <a:endParaRPr lang="it-IT"/>
          </a:p>
        </p:txBody>
      </p:sp>
    </p:spTree>
    <p:extLst>
      <p:ext uri="{BB962C8B-B14F-4D97-AF65-F5344CB8AC3E}">
        <p14:creationId xmlns:p14="http://schemas.microsoft.com/office/powerpoint/2010/main" val="496010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75ADC3A9-3D39-2C45-9F22-E80B1C1E8601}" type="datetimeFigureOut">
              <a:rPr lang="it-IT" smtClean="0"/>
              <a:t>19/12/25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D9F79F1-A6CE-B14E-840F-8F45A8637CAC}" type="slidenum">
              <a:rPr lang="it-IT" smtClean="0"/>
              <a:t>‹N›</a:t>
            </a:fld>
            <a:endParaRPr lang="it-IT"/>
          </a:p>
        </p:txBody>
      </p:sp>
    </p:spTree>
    <p:extLst>
      <p:ext uri="{BB962C8B-B14F-4D97-AF65-F5344CB8AC3E}">
        <p14:creationId xmlns:p14="http://schemas.microsoft.com/office/powerpoint/2010/main" val="7646441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5ADC3A9-3D39-2C45-9F22-E80B1C1E8601}" type="datetimeFigureOut">
              <a:rPr lang="it-IT" smtClean="0"/>
              <a:t>19/12/25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D9F79F1-A6CE-B14E-840F-8F45A8637CAC}" type="slidenum">
              <a:rPr lang="it-IT" smtClean="0"/>
              <a:t>‹N›</a:t>
            </a:fld>
            <a:endParaRPr lang="it-IT"/>
          </a:p>
        </p:txBody>
      </p:sp>
    </p:spTree>
    <p:extLst>
      <p:ext uri="{BB962C8B-B14F-4D97-AF65-F5344CB8AC3E}">
        <p14:creationId xmlns:p14="http://schemas.microsoft.com/office/powerpoint/2010/main" val="33343142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75ADC3A9-3D39-2C45-9F22-E80B1C1E8601}" type="datetimeFigureOut">
              <a:rPr lang="it-IT" smtClean="0"/>
              <a:t>19/12/25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D9F79F1-A6CE-B14E-840F-8F45A8637CAC}" type="slidenum">
              <a:rPr lang="it-IT" smtClean="0"/>
              <a:t>‹N›</a:t>
            </a:fld>
            <a:endParaRPr lang="it-IT"/>
          </a:p>
        </p:txBody>
      </p:sp>
    </p:spTree>
    <p:extLst>
      <p:ext uri="{BB962C8B-B14F-4D97-AF65-F5344CB8AC3E}">
        <p14:creationId xmlns:p14="http://schemas.microsoft.com/office/powerpoint/2010/main" val="2505898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8593667" y="6272784"/>
            <a:ext cx="2644309" cy="365125"/>
          </a:xfrm>
        </p:spPr>
        <p:txBody>
          <a:bodyPr/>
          <a:lstStyle/>
          <a:p>
            <a:fld id="{75ADC3A9-3D39-2C45-9F22-E80B1C1E8601}" type="datetimeFigureOut">
              <a:rPr lang="it-IT" smtClean="0"/>
              <a:t>19/12/25</a:t>
            </a:fld>
            <a:endParaRPr lang="it-IT"/>
          </a:p>
        </p:txBody>
      </p:sp>
      <p:sp>
        <p:nvSpPr>
          <p:cNvPr id="5" name="Footer Placeholder 4"/>
          <p:cNvSpPr>
            <a:spLocks noGrp="1"/>
          </p:cNvSpPr>
          <p:nvPr>
            <p:ph type="ftr" sz="quarter" idx="11"/>
          </p:nvPr>
        </p:nvSpPr>
        <p:spPr>
          <a:xfrm>
            <a:off x="2182708" y="6272784"/>
            <a:ext cx="6327648" cy="365125"/>
          </a:xfrm>
        </p:spPr>
        <p:txBody>
          <a:bodyPr/>
          <a:lstStyle/>
          <a:p>
            <a:endParaRPr lang="it-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7D9F79F1-A6CE-B14E-840F-8F45A8637CAC}" type="slidenum">
              <a:rPr lang="it-IT" smtClean="0"/>
              <a:t>‹N›</a:t>
            </a:fld>
            <a:endParaRPr lang="it-IT"/>
          </a:p>
        </p:txBody>
      </p:sp>
    </p:spTree>
    <p:extLst>
      <p:ext uri="{BB962C8B-B14F-4D97-AF65-F5344CB8AC3E}">
        <p14:creationId xmlns:p14="http://schemas.microsoft.com/office/powerpoint/2010/main" val="1485397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75ADC3A9-3D39-2C45-9F22-E80B1C1E8601}" type="datetimeFigureOut">
              <a:rPr lang="it-IT" smtClean="0"/>
              <a:t>19/12/25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D9F79F1-A6CE-B14E-840F-8F45A8637CAC}" type="slidenum">
              <a:rPr lang="it-IT" smtClean="0"/>
              <a:t>‹N›</a:t>
            </a:fld>
            <a:endParaRPr lang="it-IT"/>
          </a:p>
        </p:txBody>
      </p:sp>
    </p:spTree>
    <p:extLst>
      <p:ext uri="{BB962C8B-B14F-4D97-AF65-F5344CB8AC3E}">
        <p14:creationId xmlns:p14="http://schemas.microsoft.com/office/powerpoint/2010/main" val="3312296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75ADC3A9-3D39-2C45-9F22-E80B1C1E8601}" type="datetimeFigureOut">
              <a:rPr lang="it-IT" smtClean="0"/>
              <a:t>19/12/25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D9F79F1-A6CE-B14E-840F-8F45A8637CAC}"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1692381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5ADC3A9-3D39-2C45-9F22-E80B1C1E8601}" type="datetimeFigureOut">
              <a:rPr lang="it-IT" smtClean="0"/>
              <a:t>19/12/25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D9F79F1-A6CE-B14E-840F-8F45A8637CAC}" type="slidenum">
              <a:rPr lang="it-IT" smtClean="0"/>
              <a:t>‹N›</a:t>
            </a:fld>
            <a:endParaRPr lang="it-IT"/>
          </a:p>
        </p:txBody>
      </p:sp>
      <p:sp>
        <p:nvSpPr>
          <p:cNvPr id="6" name="Title 5"/>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894330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5ADC3A9-3D39-2C45-9F22-E80B1C1E8601}" type="datetimeFigureOut">
              <a:rPr lang="it-IT" smtClean="0"/>
              <a:t>19/12/25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D9F79F1-A6CE-B14E-840F-8F45A8637CAC}" type="slidenum">
              <a:rPr lang="it-IT" smtClean="0"/>
              <a:t>‹N›</a:t>
            </a:fld>
            <a:endParaRPr lang="it-IT"/>
          </a:p>
        </p:txBody>
      </p:sp>
    </p:spTree>
    <p:extLst>
      <p:ext uri="{BB962C8B-B14F-4D97-AF65-F5344CB8AC3E}">
        <p14:creationId xmlns:p14="http://schemas.microsoft.com/office/powerpoint/2010/main" val="11862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5ADC3A9-3D39-2C45-9F22-E80B1C1E8601}" type="datetimeFigureOut">
              <a:rPr lang="it-IT" smtClean="0"/>
              <a:t>19/12/25</a:t>
            </a:fld>
            <a:endParaRPr lang="it-IT"/>
          </a:p>
        </p:txBody>
      </p:sp>
      <p:sp>
        <p:nvSpPr>
          <p:cNvPr id="6" name="Footer Placeholder 5"/>
          <p:cNvSpPr>
            <a:spLocks noGrp="1"/>
          </p:cNvSpPr>
          <p:nvPr>
            <p:ph type="ftr" sz="quarter" idx="11"/>
          </p:nvPr>
        </p:nvSpPr>
        <p:spPr/>
        <p:txBody>
          <a:bodyPr/>
          <a:lstStyle/>
          <a:p>
            <a:endParaRPr lang="it-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7D9F79F1-A6CE-B14E-840F-8F45A8637CAC}" type="slidenum">
              <a:rPr lang="it-IT" smtClean="0"/>
              <a:t>‹N›</a:t>
            </a:fld>
            <a:endParaRPr lang="it-IT"/>
          </a:p>
        </p:txBody>
      </p:sp>
    </p:spTree>
    <p:extLst>
      <p:ext uri="{BB962C8B-B14F-4D97-AF65-F5344CB8AC3E}">
        <p14:creationId xmlns:p14="http://schemas.microsoft.com/office/powerpoint/2010/main" val="3485442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75ADC3A9-3D39-2C45-9F22-E80B1C1E8601}" type="datetimeFigureOut">
              <a:rPr lang="it-IT" smtClean="0"/>
              <a:t>19/12/25</a:t>
            </a:fld>
            <a:endParaRPr lang="it-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7D9F79F1-A6CE-B14E-840F-8F45A8637CAC}" type="slidenum">
              <a:rPr lang="it-IT" smtClean="0"/>
              <a:t>‹N›</a:t>
            </a:fld>
            <a:endParaRPr lang="it-IT"/>
          </a:p>
        </p:txBody>
      </p:sp>
    </p:spTree>
    <p:extLst>
      <p:ext uri="{BB962C8B-B14F-4D97-AF65-F5344CB8AC3E}">
        <p14:creationId xmlns:p14="http://schemas.microsoft.com/office/powerpoint/2010/main" val="1411579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75ADC3A9-3D39-2C45-9F22-E80B1C1E8601}" type="datetimeFigureOut">
              <a:rPr lang="it-IT" smtClean="0"/>
              <a:t>19/12/25</a:t>
            </a:fld>
            <a:endParaRPr lang="it-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7D9F79F1-A6CE-B14E-840F-8F45A8637CAC}" type="slidenum">
              <a:rPr lang="it-IT" smtClean="0"/>
              <a:t>‹N›</a:t>
            </a:fld>
            <a:endParaRPr lang="it-IT"/>
          </a:p>
        </p:txBody>
      </p:sp>
    </p:spTree>
    <p:extLst>
      <p:ext uri="{BB962C8B-B14F-4D97-AF65-F5344CB8AC3E}">
        <p14:creationId xmlns:p14="http://schemas.microsoft.com/office/powerpoint/2010/main" val="2494656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0.jpe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1.jpe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3.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1.tiff"/><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tiff"/><Relationship Id="rId5" Type="http://schemas.microsoft.com/office/2007/relationships/hdphoto" Target="../media/hdphoto2.wdp"/><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1.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3D593FD-FEC0-55DD-24C8-C377A6C56A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5306" b="107"/>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F79FF99C-BAA9-404F-9C96-6DD456B4F7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49C44AFD-C72D-4D9C-84C6-73E615CED8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069848" y="484632"/>
            <a:ext cx="10058400" cy="1609344"/>
          </a:xfrm>
        </p:spPr>
        <p:txBody>
          <a:bodyPr anchor="ctr">
            <a:normAutofit/>
          </a:bodyPr>
          <a:lstStyle/>
          <a:p>
            <a:r>
              <a:rPr lang="it-IT" dirty="0">
                <a:solidFill>
                  <a:schemeClr val="tx1"/>
                </a:solidFill>
              </a:rPr>
              <a:t>La Riforma Anglicana</a:t>
            </a:r>
          </a:p>
        </p:txBody>
      </p:sp>
      <p:sp>
        <p:nvSpPr>
          <p:cNvPr id="3" name="Segnaposto contenuto 2"/>
          <p:cNvSpPr>
            <a:spLocks noGrp="1"/>
          </p:cNvSpPr>
          <p:nvPr>
            <p:ph idx="1"/>
          </p:nvPr>
        </p:nvSpPr>
        <p:spPr>
          <a:xfrm>
            <a:off x="1069848" y="2121408"/>
            <a:ext cx="10058400" cy="4050792"/>
          </a:xfrm>
        </p:spPr>
        <p:txBody>
          <a:bodyPr>
            <a:normAutofit fontScale="92500" lnSpcReduction="10000"/>
          </a:bodyPr>
          <a:lstStyle/>
          <a:p>
            <a:pPr marL="0" indent="0">
              <a:buNone/>
            </a:pPr>
            <a:r>
              <a:rPr lang="it-IT" sz="1900" dirty="0"/>
              <a:t>Sviluppo peculiare: la «riforma anglicana» si sviluppa lungo un arco di tempo che va dal 1531 al 1603, per iniziativa principalmente dei sovrani più che dei teologi o degli ecclesiastici.</a:t>
            </a:r>
          </a:p>
          <a:p>
            <a:pPr marL="0" indent="0">
              <a:buNone/>
            </a:pPr>
            <a:r>
              <a:rPr lang="it-IT" sz="1900" dirty="0"/>
              <a:t>Da questo lungo processo scaturisce una Chiesa </a:t>
            </a:r>
            <a:r>
              <a:rPr lang="it-IT" sz="1900" b="1" dirty="0"/>
              <a:t>separata da Roma </a:t>
            </a:r>
            <a:r>
              <a:rPr lang="it-IT" sz="1900" dirty="0"/>
              <a:t>ma nello stesso tempo diversa dalle Chiese sorte dalla Riforma, cioè la Chiesa anglicana «che si potrebbe definire come una chiesa teologicamente protestante in un quadro ecclesiastico molto vicino al cattolicesimo» </a:t>
            </a:r>
          </a:p>
          <a:p>
            <a:pPr marL="0" indent="0">
              <a:buNone/>
            </a:pPr>
            <a:r>
              <a:rPr lang="it-IT" sz="1900" dirty="0"/>
              <a:t>Retroterra: </a:t>
            </a:r>
          </a:p>
          <a:p>
            <a:r>
              <a:rPr lang="it-IT" sz="1900" dirty="0"/>
              <a:t>alto clero assenteista (dei diciassette vescovi viventi al tempo dello scisma di Enrico VIII, solo tre o quattro svolgevano effettivamente il loro ministero nelle rispettive diocesi)</a:t>
            </a:r>
          </a:p>
          <a:p>
            <a:r>
              <a:rPr lang="it-IT" sz="1900" dirty="0"/>
              <a:t>basso clero, quello di campagna in molti casi non sapeva neppure leggere il latino e viveva di caccia e piccolo commercio, frequentando le taverne, il gioco e le donne, mentre quello cittadino si trovava in una situazione leggermente migliore. </a:t>
            </a:r>
          </a:p>
          <a:p>
            <a:r>
              <a:rPr lang="it-IT" sz="1900" dirty="0"/>
              <a:t>I religiosi non sfuggivano alla tendenza generale del clero, anche se non mancò l’effetto benefico dei rinnovamenti attuati soprattutto mediante le congregazioni di Osservanza.</a:t>
            </a:r>
          </a:p>
          <a:p>
            <a:endParaRPr lang="it-IT" sz="1900" dirty="0"/>
          </a:p>
        </p:txBody>
      </p:sp>
      <p:grpSp>
        <p:nvGrpSpPr>
          <p:cNvPr id="1035" name="Group 1034">
            <a:extLst>
              <a:ext uri="{FF2B5EF4-FFF2-40B4-BE49-F238E27FC236}">
                <a16:creationId xmlns:a16="http://schemas.microsoft.com/office/drawing/2014/main" id="{1D25B14F-36E0-41E8-956F-CABEF1ADD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36" name="Oval 1035">
              <a:extLst>
                <a:ext uri="{FF2B5EF4-FFF2-40B4-BE49-F238E27FC236}">
                  <a16:creationId xmlns:a16="http://schemas.microsoft.com/office/drawing/2014/main" id="{4AFB9EA5-DE4D-4E6B-A302-F55174E4B1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37" name="Oval 1036">
              <a:extLst>
                <a:ext uri="{FF2B5EF4-FFF2-40B4-BE49-F238E27FC236}">
                  <a16:creationId xmlns:a16="http://schemas.microsoft.com/office/drawing/2014/main" id="{E44092F4-4D9B-4D0A-8832-C29E786F8F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02441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menu, interno, muro, legno&#10;&#10;Descrizione generata automaticamente">
            <a:extLst>
              <a:ext uri="{FF2B5EF4-FFF2-40B4-BE49-F238E27FC236}">
                <a16:creationId xmlns:a16="http://schemas.microsoft.com/office/drawing/2014/main" id="{E8EF9FAC-899F-45BE-9C04-576F187F8159}"/>
              </a:ext>
            </a:extLst>
          </p:cNvPr>
          <p:cNvPicPr>
            <a:picLocks noChangeAspect="1"/>
          </p:cNvPicPr>
          <p:nvPr/>
        </p:nvPicPr>
        <p:blipFill>
          <a:blip r:embed="rId2"/>
          <a:stretch>
            <a:fillRect/>
          </a:stretch>
        </p:blipFill>
        <p:spPr>
          <a:xfrm rot="5400000">
            <a:off x="301752" y="857250"/>
            <a:ext cx="6858000" cy="5143500"/>
          </a:xfrm>
          <a:prstGeom prst="rect">
            <a:avLst/>
          </a:prstGeom>
        </p:spPr>
      </p:pic>
      <p:pic>
        <p:nvPicPr>
          <p:cNvPr id="7" name="Immagine 6" descr="Immagine che contiene testo, menu, biglietto da visita, legno&#10;&#10;Descrizione generata automaticamente">
            <a:extLst>
              <a:ext uri="{FF2B5EF4-FFF2-40B4-BE49-F238E27FC236}">
                <a16:creationId xmlns:a16="http://schemas.microsoft.com/office/drawing/2014/main" id="{322FB412-5346-70D8-3B59-1106C327A02A}"/>
              </a:ext>
            </a:extLst>
          </p:cNvPr>
          <p:cNvPicPr>
            <a:picLocks noChangeAspect="1"/>
          </p:cNvPicPr>
          <p:nvPr/>
        </p:nvPicPr>
        <p:blipFill>
          <a:blip r:embed="rId3"/>
          <a:stretch>
            <a:fillRect/>
          </a:stretch>
        </p:blipFill>
        <p:spPr>
          <a:xfrm rot="5400000">
            <a:off x="6090285" y="857250"/>
            <a:ext cx="6858000" cy="5143500"/>
          </a:xfrm>
          <a:prstGeom prst="rect">
            <a:avLst/>
          </a:prstGeom>
        </p:spPr>
      </p:pic>
    </p:spTree>
    <p:extLst>
      <p:ext uri="{BB962C8B-B14F-4D97-AF65-F5344CB8AC3E}">
        <p14:creationId xmlns:p14="http://schemas.microsoft.com/office/powerpoint/2010/main" val="968906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libro, portafotografie, Rettangolo, interno&#10;&#10;Descrizione generata automaticamente">
            <a:extLst>
              <a:ext uri="{FF2B5EF4-FFF2-40B4-BE49-F238E27FC236}">
                <a16:creationId xmlns:a16="http://schemas.microsoft.com/office/drawing/2014/main" id="{531A5F9D-6565-7E12-AB91-C636D9ABB63D}"/>
              </a:ext>
            </a:extLst>
          </p:cNvPr>
          <p:cNvPicPr>
            <a:picLocks noChangeAspect="1"/>
          </p:cNvPicPr>
          <p:nvPr/>
        </p:nvPicPr>
        <p:blipFill>
          <a:blip r:embed="rId2"/>
          <a:stretch>
            <a:fillRect/>
          </a:stretch>
        </p:blipFill>
        <p:spPr>
          <a:xfrm rot="5400000">
            <a:off x="-433388" y="857250"/>
            <a:ext cx="6858000" cy="5143500"/>
          </a:xfrm>
          <a:prstGeom prst="rect">
            <a:avLst/>
          </a:prstGeom>
        </p:spPr>
      </p:pic>
      <p:pic>
        <p:nvPicPr>
          <p:cNvPr id="7" name="Immagine 6" descr="Immagine che contiene testo, menu, calligrafia, libro&#10;&#10;Descrizione generata automaticamente">
            <a:extLst>
              <a:ext uri="{FF2B5EF4-FFF2-40B4-BE49-F238E27FC236}">
                <a16:creationId xmlns:a16="http://schemas.microsoft.com/office/drawing/2014/main" id="{D16AAB0B-2CE1-4BA1-14E4-C16FA9CFC9AC}"/>
              </a:ext>
            </a:extLst>
          </p:cNvPr>
          <p:cNvPicPr>
            <a:picLocks noChangeAspect="1"/>
          </p:cNvPicPr>
          <p:nvPr/>
        </p:nvPicPr>
        <p:blipFill>
          <a:blip r:embed="rId3"/>
          <a:stretch>
            <a:fillRect/>
          </a:stretch>
        </p:blipFill>
        <p:spPr>
          <a:xfrm rot="5400000">
            <a:off x="5395913" y="857250"/>
            <a:ext cx="6858000" cy="5143500"/>
          </a:xfrm>
          <a:prstGeom prst="rect">
            <a:avLst/>
          </a:prstGeom>
        </p:spPr>
      </p:pic>
    </p:spTree>
    <p:extLst>
      <p:ext uri="{BB962C8B-B14F-4D97-AF65-F5344CB8AC3E}">
        <p14:creationId xmlns:p14="http://schemas.microsoft.com/office/powerpoint/2010/main" val="3725096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81" name="Rectangle 7174">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undefined">
            <a:extLst>
              <a:ext uri="{FF2B5EF4-FFF2-40B4-BE49-F238E27FC236}">
                <a16:creationId xmlns:a16="http://schemas.microsoft.com/office/drawing/2014/main" id="{74F3C2AA-9C08-3011-1A28-1BC67C8B9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4304" r="468"/>
          <a:stretch/>
        </p:blipFill>
        <p:spPr bwMode="auto">
          <a:xfrm>
            <a:off x="3344" y="10"/>
            <a:ext cx="4646726"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BFCA50F8-0357-6287-C7A8-F31DCC9D5F2A}"/>
              </a:ext>
            </a:extLst>
          </p:cNvPr>
          <p:cNvSpPr>
            <a:spLocks noGrp="1"/>
          </p:cNvSpPr>
          <p:nvPr>
            <p:ph idx="1"/>
          </p:nvPr>
        </p:nvSpPr>
        <p:spPr>
          <a:xfrm>
            <a:off x="4970109" y="728663"/>
            <a:ext cx="6730276" cy="5929026"/>
          </a:xfrm>
        </p:spPr>
        <p:txBody>
          <a:bodyPr>
            <a:normAutofit/>
          </a:bodyPr>
          <a:lstStyle/>
          <a:p>
            <a:r>
              <a:rPr lang="it-IT" sz="1800" dirty="0">
                <a:effectLst/>
              </a:rPr>
              <a:t>Quel che è certo è che </a:t>
            </a:r>
            <a:r>
              <a:rPr lang="it-IT" sz="1800" b="1" dirty="0">
                <a:effectLst/>
              </a:rPr>
              <a:t>Caterina d’Aragona fu più amata dai suoi sudditi che dal marito</a:t>
            </a:r>
            <a:r>
              <a:rPr lang="it-IT" sz="1800" dirty="0">
                <a:effectLst/>
              </a:rPr>
              <a:t>. Come infanta aveva ricevuto una formazione sia religiosa sia umanista ed era ritenuta una regina pietosa e sensibile. </a:t>
            </a:r>
            <a:r>
              <a:rPr lang="it-IT" sz="1800" b="1" dirty="0">
                <a:effectLst/>
              </a:rPr>
              <a:t>Diede avvio a un programma di aiuti per i poveri</a:t>
            </a:r>
            <a:r>
              <a:rPr lang="it-IT" sz="1800" dirty="0">
                <a:effectLst/>
              </a:rPr>
              <a:t> e faceva regolarmente donazioni agli enti di carità, specialmente alle feste comandate. In particolare si guadagnò le simpatie degli inglesi quando </a:t>
            </a:r>
            <a:r>
              <a:rPr lang="it-IT" sz="1800" b="1" dirty="0">
                <a:effectLst/>
              </a:rPr>
              <a:t>chiese pubblicamente clemenza per alcune delle persone coinvolte nei fatti di </a:t>
            </a:r>
            <a:r>
              <a:rPr lang="it-IT" sz="1800" b="1" i="1" dirty="0">
                <a:effectLst/>
              </a:rPr>
              <a:t>Evil </a:t>
            </a:r>
            <a:r>
              <a:rPr lang="it-IT" sz="1800" b="1" i="1" dirty="0" err="1">
                <a:effectLst/>
              </a:rPr>
              <a:t>May</a:t>
            </a:r>
            <a:r>
              <a:rPr lang="it-IT" sz="1800" b="1" i="1" dirty="0">
                <a:effectLst/>
              </a:rPr>
              <a:t> Day</a:t>
            </a:r>
            <a:r>
              <a:rPr lang="it-IT" sz="1800" dirty="0">
                <a:effectLst/>
              </a:rPr>
              <a:t>, una rivolta xenofoba contro i migranti fiamminghi avvenuta nel maggio 1517, «per carità cristiana verso le loro mogli e figli».</a:t>
            </a:r>
          </a:p>
          <a:p>
            <a:r>
              <a:rPr lang="it-IT" sz="1800" b="0" i="0" u="none" strike="noStrike" dirty="0">
                <a:effectLst/>
              </a:rPr>
              <a:t>Anche alla corte di Enrico VIII era rispettata e </a:t>
            </a:r>
            <a:r>
              <a:rPr lang="it-IT" sz="1800" b="1" i="0" u="none" strike="noStrike" dirty="0">
                <a:effectLst/>
              </a:rPr>
              <a:t>non furono pochi coloro che, più o meno apertamente, cercarono di appoggiarla</a:t>
            </a:r>
            <a:r>
              <a:rPr lang="it-IT" sz="1800" b="0" i="0" u="none" strike="noStrike" dirty="0">
                <a:effectLst/>
              </a:rPr>
              <a:t>. La stessa sorella del re, Maria, cercò di farlo tornare sui suoi passi; e così anche Tommaso Moro, che allora era lord cancelliere d’Inghilterra e </a:t>
            </a:r>
            <a:r>
              <a:rPr lang="it-IT" sz="1800" b="1" i="0" u="none" strike="noStrike" dirty="0">
                <a:effectLst/>
              </a:rPr>
              <a:t>pagò con la vita questo affronto</a:t>
            </a:r>
            <a:r>
              <a:rPr lang="it-IT" sz="1800" b="0" i="0" u="none" strike="noStrike" dirty="0">
                <a:effectLst/>
              </a:rPr>
              <a:t>. Anche tra i suoi nemici era ammirata, per quanto non amata: Thomas Cromwell, l’uomo che spianò il cammino perché Enrico potesse sposare Anna Bolena, disse di lei che </a:t>
            </a:r>
            <a:r>
              <a:rPr lang="it-IT" sz="1800" b="1" i="0" u="none" strike="noStrike" dirty="0">
                <a:effectLst/>
              </a:rPr>
              <a:t>«non fosse stato per il suo sesso, avrebbe potuto sfidare tutti gli eroi della storia»</a:t>
            </a:r>
            <a:r>
              <a:rPr lang="it-IT" sz="1800" b="0" i="0" u="none" strike="noStrike" dirty="0">
                <a:effectLst/>
              </a:rPr>
              <a:t>.</a:t>
            </a:r>
          </a:p>
          <a:p>
            <a:endParaRPr lang="it-IT" sz="1800" dirty="0"/>
          </a:p>
        </p:txBody>
      </p:sp>
      <p:grpSp>
        <p:nvGrpSpPr>
          <p:cNvPr id="7182" name="Group 7176">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183" name="Oval 7177">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184" name="Oval 7178">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685501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386284" y="484632"/>
            <a:ext cx="4741963" cy="1971964"/>
          </a:xfrm>
        </p:spPr>
        <p:txBody>
          <a:bodyPr>
            <a:normAutofit/>
          </a:bodyPr>
          <a:lstStyle/>
          <a:p>
            <a:r>
              <a:rPr lang="it-IT" sz="4400">
                <a:solidFill>
                  <a:schemeClr val="tx1"/>
                </a:solidFill>
              </a:rPr>
              <a:t>La Chiesa d’Inghilterra alla morte di Enrico VIII</a:t>
            </a:r>
          </a:p>
        </p:txBody>
      </p:sp>
      <p:sp>
        <p:nvSpPr>
          <p:cNvPr id="11" name="Freeform: Shape 10">
            <a:extLst>
              <a:ext uri="{FF2B5EF4-FFF2-40B4-BE49-F238E27FC236}">
                <a16:creationId xmlns:a16="http://schemas.microsoft.com/office/drawing/2014/main" id="{E5821A2D-F010-4C2B-8819-23281D9C77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Immagine 3"/>
          <p:cNvPicPr>
            <a:picLocks noChangeAspect="1"/>
          </p:cNvPicPr>
          <p:nvPr/>
        </p:nvPicPr>
        <p:blipFill rotWithShape="1">
          <a:blip r:embed="rId3"/>
          <a:srcRect r="3" b="1032"/>
          <a:stretch/>
        </p:blipFill>
        <p:spPr>
          <a:xfrm>
            <a:off x="823396" y="1470553"/>
            <a:ext cx="3573675" cy="4007819"/>
          </a:xfrm>
          <a:prstGeom prst="rect">
            <a:avLst/>
          </a:prstGeom>
        </p:spPr>
      </p:pic>
      <p:sp>
        <p:nvSpPr>
          <p:cNvPr id="3" name="Segnaposto contenuto 2"/>
          <p:cNvSpPr>
            <a:spLocks noGrp="1"/>
          </p:cNvSpPr>
          <p:nvPr>
            <p:ph idx="1"/>
          </p:nvPr>
        </p:nvSpPr>
        <p:spPr>
          <a:xfrm>
            <a:off x="6386286" y="2456596"/>
            <a:ext cx="4741962" cy="3715603"/>
          </a:xfrm>
        </p:spPr>
        <p:txBody>
          <a:bodyPr>
            <a:normAutofit/>
          </a:bodyPr>
          <a:lstStyle/>
          <a:p>
            <a:r>
              <a:rPr lang="it-IT" dirty="0"/>
              <a:t>Quando nel 1547 Enrico VIII morì, dopo essersi sposato altre quattro volte, lasciò l’Inghilterra con una Chiesa separata dalla comunione con Roma ma ancora di fede cattolica. Con lui era pienamente avvenuto lo Scisma anglicano ma non ancora la Riforma anglicana.</a:t>
            </a:r>
          </a:p>
          <a:p>
            <a:endParaRPr lang="it-IT" dirty="0"/>
          </a:p>
        </p:txBody>
      </p:sp>
      <p:grpSp>
        <p:nvGrpSpPr>
          <p:cNvPr id="13" name="Group 12">
            <a:extLst>
              <a:ext uri="{FF2B5EF4-FFF2-40B4-BE49-F238E27FC236}">
                <a16:creationId xmlns:a16="http://schemas.microsoft.com/office/drawing/2014/main" id="{D68B9961-F007-40D1-AF51-61B6DE5106C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4" name="Oval 13">
              <a:extLst>
                <a:ext uri="{FF2B5EF4-FFF2-40B4-BE49-F238E27FC236}">
                  <a16:creationId xmlns:a16="http://schemas.microsoft.com/office/drawing/2014/main" id="{E9FDF494-C7FB-47DF-BD39-1F65FA5508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a:lstStyle/>
            <a:p>
              <a:endParaRPr lang="it-IT"/>
            </a:p>
          </p:txBody>
        </p:sp>
        <p:sp>
          <p:nvSpPr>
            <p:cNvPr id="15" name="Oval 14">
              <a:extLst>
                <a:ext uri="{FF2B5EF4-FFF2-40B4-BE49-F238E27FC236}">
                  <a16:creationId xmlns:a16="http://schemas.microsoft.com/office/drawing/2014/main" id="{3A822E1C-4C1A-4BEE-B19C-0FFB2D57B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a:lstStyle/>
            <a:p>
              <a:endParaRPr lang="it-IT"/>
            </a:p>
          </p:txBody>
        </p:sp>
      </p:grpSp>
    </p:spTree>
    <p:extLst>
      <p:ext uri="{BB962C8B-B14F-4D97-AF65-F5344CB8AC3E}">
        <p14:creationId xmlns:p14="http://schemas.microsoft.com/office/powerpoint/2010/main" val="22688778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697547" y="484632"/>
            <a:ext cx="6002839" cy="1068397"/>
          </a:xfrm>
          <a:ln>
            <a:noFill/>
          </a:ln>
        </p:spPr>
        <p:txBody>
          <a:bodyPr>
            <a:normAutofit/>
          </a:bodyPr>
          <a:lstStyle/>
          <a:p>
            <a:r>
              <a:rPr lang="it-IT" sz="4000" dirty="0"/>
              <a:t>Edoardo VI (n. 1537, 1547-1553)</a:t>
            </a:r>
          </a:p>
        </p:txBody>
      </p:sp>
      <p:pic>
        <p:nvPicPr>
          <p:cNvPr id="7" name="Segnaposto contenuto 3"/>
          <p:cNvPicPr>
            <a:picLocks noChangeAspect="1"/>
          </p:cNvPicPr>
          <p:nvPr/>
        </p:nvPicPr>
        <p:blipFill rotWithShape="1">
          <a:blip r:embed="rId3"/>
          <a:srcRect r="-2" b="15496"/>
          <a:stretch/>
        </p:blipFill>
        <p:spPr>
          <a:xfrm>
            <a:off x="348344" y="518887"/>
            <a:ext cx="5000859" cy="5653313"/>
          </a:xfrm>
          <a:prstGeom prst="rect">
            <a:avLst/>
          </a:prstGeom>
        </p:spPr>
      </p:pic>
      <p:sp>
        <p:nvSpPr>
          <p:cNvPr id="9" name="Content Placeholder 8"/>
          <p:cNvSpPr>
            <a:spLocks noGrp="1"/>
          </p:cNvSpPr>
          <p:nvPr>
            <p:ph idx="1"/>
          </p:nvPr>
        </p:nvSpPr>
        <p:spPr>
          <a:xfrm>
            <a:off x="5697547" y="1553029"/>
            <a:ext cx="6161378" cy="5104660"/>
          </a:xfrm>
        </p:spPr>
        <p:txBody>
          <a:bodyPr>
            <a:normAutofit/>
          </a:bodyPr>
          <a:lstStyle/>
          <a:p>
            <a:r>
              <a:rPr lang="it-IT" sz="1800" dirty="0"/>
              <a:t>Figlio della terza moglie di Enrico VIII, Jane Seymour, quando salì al trono era un bambino di appena nove anni: il potere effettivo fu esercitato da un </a:t>
            </a:r>
            <a:r>
              <a:rPr lang="it-IT" sz="1800" b="1" dirty="0"/>
              <a:t>consiglio di reggenza</a:t>
            </a:r>
            <a:r>
              <a:rPr lang="it-IT" sz="1800" dirty="0"/>
              <a:t>, presieduto prima dallo zio materno Edward Seymour, duca di Somerset, e poi da John Dudley, conte di Warwick e duca di </a:t>
            </a:r>
            <a:r>
              <a:rPr lang="it-IT" sz="1800" dirty="0" err="1"/>
              <a:t>Northumberland</a:t>
            </a:r>
            <a:r>
              <a:rPr lang="it-IT" sz="1800" dirty="0"/>
              <a:t>, entrambi favorevoli al protestantesimo, come moderato luterano era Thomas </a:t>
            </a:r>
            <a:r>
              <a:rPr lang="it-IT" sz="1800" dirty="0" err="1"/>
              <a:t>Cranmer</a:t>
            </a:r>
            <a:r>
              <a:rPr lang="it-IT" sz="1800" dirty="0"/>
              <a:t>, arcivescovo di Canterbury,</a:t>
            </a:r>
          </a:p>
          <a:p>
            <a:r>
              <a:rPr lang="it-IT" sz="1800" dirty="0"/>
              <a:t>Con simili tutori, durante il regno di Edoardo VI in Inghilterra avvenne l’introduzione di dottrine ed istituzioni protestanti. </a:t>
            </a:r>
          </a:p>
          <a:p>
            <a:r>
              <a:rPr lang="it-IT" sz="1800" dirty="0"/>
              <a:t>Su invito dell’arcivescovo </a:t>
            </a:r>
            <a:r>
              <a:rPr lang="it-IT" sz="1800" dirty="0" err="1"/>
              <a:t>Cranmer</a:t>
            </a:r>
            <a:r>
              <a:rPr lang="it-IT" sz="1800" dirty="0"/>
              <a:t> operarono i riformatori continentali in fuga dalle stesse autorità protestanti, come Bucero, o da quelle cattoliche, come gli italiani </a:t>
            </a:r>
            <a:r>
              <a:rPr lang="it-IT" sz="1800" b="1" dirty="0" err="1"/>
              <a:t>Ochino</a:t>
            </a:r>
            <a:r>
              <a:rPr lang="it-IT" sz="1800" dirty="0"/>
              <a:t>, </a:t>
            </a:r>
            <a:r>
              <a:rPr lang="it-IT" sz="1800" dirty="0" err="1"/>
              <a:t>Tremelli</a:t>
            </a:r>
            <a:r>
              <a:rPr lang="it-IT" sz="1800" dirty="0"/>
              <a:t>, </a:t>
            </a:r>
            <a:r>
              <a:rPr lang="it-IT" sz="1800" b="1" dirty="0"/>
              <a:t>Vermigli</a:t>
            </a:r>
            <a:r>
              <a:rPr lang="it-IT" sz="1800" dirty="0"/>
              <a:t>, il polacco </a:t>
            </a:r>
            <a:r>
              <a:rPr lang="it-IT" sz="1800" dirty="0" err="1"/>
              <a:t>Laski</a:t>
            </a:r>
            <a:r>
              <a:rPr lang="it-IT" sz="1800" dirty="0"/>
              <a:t>, lo spagnolo de </a:t>
            </a:r>
            <a:r>
              <a:rPr lang="it-IT" sz="1800" dirty="0" err="1"/>
              <a:t>Enzinas</a:t>
            </a:r>
            <a:r>
              <a:rPr lang="it-IT" sz="1800" dirty="0"/>
              <a:t>. </a:t>
            </a:r>
          </a:p>
          <a:p>
            <a:r>
              <a:rPr lang="it-IT" sz="1800" dirty="0"/>
              <a:t>Apporto teologico di </a:t>
            </a:r>
            <a:r>
              <a:rPr lang="it-IT" sz="1800" dirty="0" err="1"/>
              <a:t>Bullinger</a:t>
            </a:r>
            <a:r>
              <a:rPr lang="it-IT" sz="1800" dirty="0"/>
              <a:t> e Calvino mediante una nutrita serie di lettere.</a:t>
            </a:r>
            <a:endParaRPr lang="en-US" sz="1800" dirty="0"/>
          </a:p>
        </p:txBody>
      </p:sp>
      <p:grpSp>
        <p:nvGrpSpPr>
          <p:cNvPr id="16" name="Group 15">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23881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486648D-901F-431C-8FFE-6455ADDACF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72" y="0"/>
            <a:ext cx="12188656"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olo 1"/>
          <p:cNvSpPr>
            <a:spLocks noGrp="1"/>
          </p:cNvSpPr>
          <p:nvPr>
            <p:ph type="title"/>
          </p:nvPr>
        </p:nvSpPr>
        <p:spPr>
          <a:xfrm>
            <a:off x="1069848" y="484632"/>
            <a:ext cx="10058400" cy="1609344"/>
          </a:xfrm>
        </p:spPr>
        <p:txBody>
          <a:bodyPr>
            <a:normAutofit/>
          </a:bodyPr>
          <a:lstStyle/>
          <a:p>
            <a:r>
              <a:rPr lang="it-IT" dirty="0">
                <a:solidFill>
                  <a:srgbClr val="FFFFFF"/>
                </a:solidFill>
              </a:rPr>
              <a:t>Dallo scisma alla riforma</a:t>
            </a:r>
          </a:p>
        </p:txBody>
      </p:sp>
      <p:sp>
        <p:nvSpPr>
          <p:cNvPr id="3" name="Segnaposto contenuto 2"/>
          <p:cNvSpPr>
            <a:spLocks noGrp="1"/>
          </p:cNvSpPr>
          <p:nvPr>
            <p:ph idx="1"/>
          </p:nvPr>
        </p:nvSpPr>
        <p:spPr>
          <a:xfrm>
            <a:off x="1069848" y="2121408"/>
            <a:ext cx="10058400" cy="4050792"/>
          </a:xfrm>
        </p:spPr>
        <p:txBody>
          <a:bodyPr>
            <a:normAutofit/>
          </a:bodyPr>
          <a:lstStyle/>
          <a:p>
            <a:r>
              <a:rPr lang="it-IT" sz="1600" dirty="0">
                <a:solidFill>
                  <a:srgbClr val="FFFFFF"/>
                </a:solidFill>
              </a:rPr>
              <a:t> Grazie a questi interventi, nella Chiesa anglicana si affermarono gli </a:t>
            </a:r>
            <a:r>
              <a:rPr lang="it-IT" sz="1600" b="1" dirty="0">
                <a:solidFill>
                  <a:srgbClr val="FFFFFF"/>
                </a:solidFill>
              </a:rPr>
              <a:t>indirizzi riformati</a:t>
            </a:r>
            <a:r>
              <a:rPr lang="it-IT" sz="1600" dirty="0">
                <a:solidFill>
                  <a:srgbClr val="FFFFFF"/>
                </a:solidFill>
              </a:rPr>
              <a:t>; in particolare, le tendenze zwingliane, </a:t>
            </a:r>
            <a:r>
              <a:rPr lang="it-IT" sz="1600" dirty="0" err="1">
                <a:solidFill>
                  <a:srgbClr val="FFFFFF"/>
                </a:solidFill>
              </a:rPr>
              <a:t>buceriane</a:t>
            </a:r>
            <a:r>
              <a:rPr lang="it-IT" sz="1600" dirty="0">
                <a:solidFill>
                  <a:srgbClr val="FFFFFF"/>
                </a:solidFill>
              </a:rPr>
              <a:t> e calviniste ebbero la meglio sul luteranesimo.</a:t>
            </a:r>
          </a:p>
          <a:p>
            <a:pPr lvl="1"/>
            <a:r>
              <a:rPr lang="it-IT" sz="1600" dirty="0">
                <a:solidFill>
                  <a:srgbClr val="FFFFFF"/>
                </a:solidFill>
              </a:rPr>
              <a:t>Abrogazione dei </a:t>
            </a:r>
            <a:r>
              <a:rPr lang="it-IT" sz="1600" i="1" dirty="0">
                <a:solidFill>
                  <a:srgbClr val="FFFFFF"/>
                </a:solidFill>
              </a:rPr>
              <a:t>Sei articoli</a:t>
            </a:r>
            <a:r>
              <a:rPr lang="it-IT" sz="1600" dirty="0">
                <a:solidFill>
                  <a:srgbClr val="FFFFFF"/>
                </a:solidFill>
              </a:rPr>
              <a:t> e della legge </a:t>
            </a:r>
            <a:r>
              <a:rPr lang="it-IT" sz="1600" i="1" dirty="0">
                <a:solidFill>
                  <a:srgbClr val="FFFFFF"/>
                </a:solidFill>
              </a:rPr>
              <a:t>De comburendo </a:t>
            </a:r>
            <a:r>
              <a:rPr lang="it-IT" sz="1600" i="1" dirty="0" err="1">
                <a:solidFill>
                  <a:srgbClr val="FFFFFF"/>
                </a:solidFill>
              </a:rPr>
              <a:t>haeretico</a:t>
            </a:r>
            <a:endParaRPr lang="it-IT" sz="1600" dirty="0">
              <a:solidFill>
                <a:srgbClr val="FFFFFF"/>
              </a:solidFill>
            </a:endParaRPr>
          </a:p>
          <a:p>
            <a:pPr lvl="1"/>
            <a:r>
              <a:rPr lang="it-IT" sz="1600" dirty="0">
                <a:solidFill>
                  <a:srgbClr val="FFFFFF"/>
                </a:solidFill>
              </a:rPr>
              <a:t>Rimozione delle candele e delle immagini sacre dalle chiese, introduzione della «santa cena» con la comunione sotto le due specie, uso della lingua nazionale nel culto, matrimonio degli ecclesiastici, divieto delle messe di suffragio e dei pellegrinaggi. </a:t>
            </a:r>
          </a:p>
          <a:p>
            <a:r>
              <a:rPr lang="it-IT" sz="1600" dirty="0">
                <a:solidFill>
                  <a:srgbClr val="FFFFFF"/>
                </a:solidFill>
              </a:rPr>
              <a:t>1547: </a:t>
            </a:r>
            <a:r>
              <a:rPr lang="it-IT" sz="1600" i="1" dirty="0">
                <a:solidFill>
                  <a:srgbClr val="FFFFFF"/>
                </a:solidFill>
              </a:rPr>
              <a:t>Book of </a:t>
            </a:r>
            <a:r>
              <a:rPr lang="it-IT" sz="1600" i="1" dirty="0" err="1">
                <a:solidFill>
                  <a:srgbClr val="FFFFFF"/>
                </a:solidFill>
              </a:rPr>
              <a:t>Homilies</a:t>
            </a:r>
            <a:r>
              <a:rPr lang="it-IT" sz="1600" dirty="0">
                <a:solidFill>
                  <a:srgbClr val="FFFFFF"/>
                </a:solidFill>
              </a:rPr>
              <a:t> (</a:t>
            </a:r>
            <a:r>
              <a:rPr lang="it-IT" sz="1600" dirty="0" err="1">
                <a:solidFill>
                  <a:srgbClr val="FFFFFF"/>
                </a:solidFill>
              </a:rPr>
              <a:t>Cranmer</a:t>
            </a:r>
            <a:r>
              <a:rPr lang="it-IT" sz="1600" dirty="0">
                <a:solidFill>
                  <a:srgbClr val="FFFFFF"/>
                </a:solidFill>
              </a:rPr>
              <a:t>), raccolta di prediche che i parroci erano tenuti a leggere così da trasmettere le dottrine riformate, per cui tale testo risultò uno dei più importanti della Riforma anglicana. </a:t>
            </a:r>
          </a:p>
          <a:p>
            <a:r>
              <a:rPr lang="it-IT" sz="1600" dirty="0">
                <a:solidFill>
                  <a:srgbClr val="FFFFFF"/>
                </a:solidFill>
              </a:rPr>
              <a:t>1549: </a:t>
            </a:r>
            <a:r>
              <a:rPr lang="it-IT" sz="1600" i="1" dirty="0">
                <a:solidFill>
                  <a:srgbClr val="FFFFFF"/>
                </a:solidFill>
              </a:rPr>
              <a:t>Book of common </a:t>
            </a:r>
            <a:r>
              <a:rPr lang="it-IT" sz="1600" i="1" dirty="0" err="1">
                <a:solidFill>
                  <a:srgbClr val="FFFFFF"/>
                </a:solidFill>
              </a:rPr>
              <a:t>Prayer</a:t>
            </a:r>
            <a:r>
              <a:rPr lang="it-IT" sz="1600" dirty="0">
                <a:solidFill>
                  <a:srgbClr val="FFFFFF"/>
                </a:solidFill>
              </a:rPr>
              <a:t>, contenente la liturgia ufficiale della Chiesa anglicana; la revisione effettuata del 1552 per opera di teologi venuti dal continente, diede al </a:t>
            </a:r>
            <a:r>
              <a:rPr lang="it-IT" sz="1600" i="1" dirty="0" err="1">
                <a:solidFill>
                  <a:srgbClr val="FFFFFF"/>
                </a:solidFill>
              </a:rPr>
              <a:t>Prayer</a:t>
            </a:r>
            <a:r>
              <a:rPr lang="it-IT" sz="1600" i="1" dirty="0">
                <a:solidFill>
                  <a:srgbClr val="FFFFFF"/>
                </a:solidFill>
              </a:rPr>
              <a:t> Book</a:t>
            </a:r>
            <a:r>
              <a:rPr lang="it-IT" sz="1600" dirty="0">
                <a:solidFill>
                  <a:srgbClr val="FFFFFF"/>
                </a:solidFill>
              </a:rPr>
              <a:t> un’impronta nettamente riformata, di tipo zwingliana, </a:t>
            </a:r>
            <a:r>
              <a:rPr lang="it-IT" sz="1600" dirty="0" err="1">
                <a:solidFill>
                  <a:srgbClr val="FFFFFF"/>
                </a:solidFill>
              </a:rPr>
              <a:t>buceriana</a:t>
            </a:r>
            <a:r>
              <a:rPr lang="it-IT" sz="1600" dirty="0">
                <a:solidFill>
                  <a:srgbClr val="FFFFFF"/>
                </a:solidFill>
              </a:rPr>
              <a:t>, calvinista. </a:t>
            </a:r>
          </a:p>
          <a:p>
            <a:r>
              <a:rPr lang="it-IT" sz="1600" dirty="0">
                <a:solidFill>
                  <a:srgbClr val="FFFFFF"/>
                </a:solidFill>
              </a:rPr>
              <a:t>Non si creda, tuttavia, che l’introduzione di queste riforme sia stata indolore: vi furono alcune rivolte, specialmente in quelle zone dove la tradizione cattolica era rimasta più viva (</a:t>
            </a:r>
            <a:r>
              <a:rPr lang="it-IT" sz="1600" i="1" dirty="0">
                <a:solidFill>
                  <a:srgbClr val="FFFFFF"/>
                </a:solidFill>
              </a:rPr>
              <a:t>Insurrezione occidentale</a:t>
            </a:r>
            <a:r>
              <a:rPr lang="it-IT" sz="1600" dirty="0">
                <a:solidFill>
                  <a:srgbClr val="FFFFFF"/>
                </a:solidFill>
              </a:rPr>
              <a:t>)</a:t>
            </a:r>
          </a:p>
          <a:p>
            <a:endParaRPr lang="it-IT" sz="1600" dirty="0">
              <a:solidFill>
                <a:srgbClr val="FFFFFF"/>
              </a:solidFill>
            </a:endParaRPr>
          </a:p>
        </p:txBody>
      </p:sp>
      <p:sp>
        <p:nvSpPr>
          <p:cNvPr id="10" name="Oval 9">
            <a:extLst>
              <a:ext uri="{FF2B5EF4-FFF2-40B4-BE49-F238E27FC236}">
                <a16:creationId xmlns:a16="http://schemas.microsoft.com/office/drawing/2014/main" id="{328E7ECE-D1D9-4A45-83E3-B3AAC21AF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F2299C5D-8E7A-4F30-B5A0-E61C1AF51D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236956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0" name="Group 9">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1" name="Oval 10">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olo 1"/>
          <p:cNvSpPr>
            <a:spLocks noGrp="1"/>
          </p:cNvSpPr>
          <p:nvPr>
            <p:ph type="title"/>
          </p:nvPr>
        </p:nvSpPr>
        <p:spPr>
          <a:xfrm>
            <a:off x="1490145" y="2376862"/>
            <a:ext cx="2640646" cy="2104273"/>
          </a:xfrm>
          <a:noFill/>
        </p:spPr>
        <p:txBody>
          <a:bodyPr>
            <a:normAutofit/>
          </a:bodyPr>
          <a:lstStyle/>
          <a:p>
            <a:pPr algn="ctr"/>
            <a:r>
              <a:rPr lang="it-IT" sz="3000">
                <a:solidFill>
                  <a:srgbClr val="FFFFFF"/>
                </a:solidFill>
              </a:rPr>
              <a:t>I </a:t>
            </a:r>
            <a:r>
              <a:rPr lang="it-IT" sz="3000" i="1">
                <a:solidFill>
                  <a:srgbClr val="FFFFFF"/>
                </a:solidFill>
              </a:rPr>
              <a:t>Quarantadue Articoli</a:t>
            </a:r>
            <a:endParaRPr lang="it-IT" sz="3000">
              <a:solidFill>
                <a:srgbClr val="FFFFFF"/>
              </a:solidFill>
            </a:endParaRPr>
          </a:p>
        </p:txBody>
      </p:sp>
      <p:sp>
        <p:nvSpPr>
          <p:cNvPr id="14" name="Rectangle 13">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it-IT"/>
          </a:p>
        </p:txBody>
      </p:sp>
      <p:sp>
        <p:nvSpPr>
          <p:cNvPr id="3" name="Segnaposto contenuto 2"/>
          <p:cNvSpPr>
            <a:spLocks noGrp="1"/>
          </p:cNvSpPr>
          <p:nvPr>
            <p:ph idx="1"/>
          </p:nvPr>
        </p:nvSpPr>
        <p:spPr>
          <a:xfrm>
            <a:off x="6081089" y="725394"/>
            <a:ext cx="5142658" cy="5407212"/>
          </a:xfrm>
        </p:spPr>
        <p:txBody>
          <a:bodyPr anchor="ctr">
            <a:normAutofit/>
          </a:bodyPr>
          <a:lstStyle/>
          <a:p>
            <a:r>
              <a:rPr lang="it-IT" dirty="0"/>
              <a:t>I fondamenti della fede professata dalla Chiesa anglicana furono elencati nei </a:t>
            </a:r>
            <a:r>
              <a:rPr lang="it-IT" i="1" dirty="0"/>
              <a:t>Quarantadue articoli</a:t>
            </a:r>
            <a:r>
              <a:rPr lang="it-IT" dirty="0"/>
              <a:t>, approvati nel 1553, poche settimane prima della morte di Edoardo VI. </a:t>
            </a:r>
          </a:p>
          <a:p>
            <a:r>
              <a:rPr lang="it-IT" dirty="0"/>
              <a:t>Gli </a:t>
            </a:r>
            <a:r>
              <a:rPr lang="it-IT" i="1" dirty="0"/>
              <a:t>Articoli</a:t>
            </a:r>
            <a:r>
              <a:rPr lang="it-IT" dirty="0"/>
              <a:t> presentano una confessione di fede in cui la teologia luterana prevale a proposito della giustificazione per la sola fede e della Chiesa, mentre quella riformata prevale a riguardo dei sacramenti e della predestinazione. </a:t>
            </a:r>
          </a:p>
          <a:p>
            <a:r>
              <a:rPr lang="it-IT" dirty="0"/>
              <a:t>Completata con la pubblicazione della </a:t>
            </a:r>
            <a:r>
              <a:rPr lang="it-IT" i="1" dirty="0" err="1"/>
              <a:t>Authorized</a:t>
            </a:r>
            <a:r>
              <a:rPr lang="it-IT" i="1" dirty="0"/>
              <a:t> Version</a:t>
            </a:r>
            <a:r>
              <a:rPr lang="it-IT" dirty="0"/>
              <a:t> della Bibbia, l’imponente opera compiuta durante il breve regno di Edoardo VI introdusse pienamente la Riforma nella Chiesa inglese.</a:t>
            </a:r>
          </a:p>
          <a:p>
            <a:endParaRPr lang="it-IT" dirty="0"/>
          </a:p>
        </p:txBody>
      </p:sp>
    </p:spTree>
    <p:extLst>
      <p:ext uri="{BB962C8B-B14F-4D97-AF65-F5344CB8AC3E}">
        <p14:creationId xmlns:p14="http://schemas.microsoft.com/office/powerpoint/2010/main" val="786326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testo&#10;&#10;Descrizione generata automaticamente">
            <a:extLst>
              <a:ext uri="{FF2B5EF4-FFF2-40B4-BE49-F238E27FC236}">
                <a16:creationId xmlns:a16="http://schemas.microsoft.com/office/drawing/2014/main" id="{B9DB50D4-0103-E370-25E8-6799DF25BAFF}"/>
              </a:ext>
            </a:extLst>
          </p:cNvPr>
          <p:cNvPicPr>
            <a:picLocks noChangeAspect="1"/>
          </p:cNvPicPr>
          <p:nvPr/>
        </p:nvPicPr>
        <p:blipFill>
          <a:blip r:embed="rId2"/>
          <a:stretch>
            <a:fillRect/>
          </a:stretch>
        </p:blipFill>
        <p:spPr>
          <a:xfrm>
            <a:off x="851313" y="1585768"/>
            <a:ext cx="3086100" cy="2578100"/>
          </a:xfrm>
          <a:prstGeom prst="rect">
            <a:avLst/>
          </a:prstGeom>
        </p:spPr>
      </p:pic>
      <p:pic>
        <p:nvPicPr>
          <p:cNvPr id="9" name="Immagine 8" descr="Immagine che contiene testo&#10;&#10;Descrizione generata automaticamente">
            <a:extLst>
              <a:ext uri="{FF2B5EF4-FFF2-40B4-BE49-F238E27FC236}">
                <a16:creationId xmlns:a16="http://schemas.microsoft.com/office/drawing/2014/main" id="{595002EF-C019-6D16-CEC9-8E04AB0213ED}"/>
              </a:ext>
            </a:extLst>
          </p:cNvPr>
          <p:cNvPicPr>
            <a:picLocks noChangeAspect="1"/>
          </p:cNvPicPr>
          <p:nvPr/>
        </p:nvPicPr>
        <p:blipFill>
          <a:blip r:embed="rId3"/>
          <a:stretch>
            <a:fillRect/>
          </a:stretch>
        </p:blipFill>
        <p:spPr>
          <a:xfrm>
            <a:off x="4638800" y="0"/>
            <a:ext cx="2876299" cy="6858000"/>
          </a:xfrm>
          <a:prstGeom prst="rect">
            <a:avLst/>
          </a:prstGeom>
        </p:spPr>
      </p:pic>
      <p:pic>
        <p:nvPicPr>
          <p:cNvPr id="11" name="Immagine 10" descr="Immagine che contiene testo&#10;&#10;Descrizione generata automaticamente">
            <a:extLst>
              <a:ext uri="{FF2B5EF4-FFF2-40B4-BE49-F238E27FC236}">
                <a16:creationId xmlns:a16="http://schemas.microsoft.com/office/drawing/2014/main" id="{004748DE-1A46-0FC5-EA44-ADDDF5138C8F}"/>
              </a:ext>
            </a:extLst>
          </p:cNvPr>
          <p:cNvPicPr>
            <a:picLocks noChangeAspect="1"/>
          </p:cNvPicPr>
          <p:nvPr/>
        </p:nvPicPr>
        <p:blipFill>
          <a:blip r:embed="rId4"/>
          <a:stretch>
            <a:fillRect/>
          </a:stretch>
        </p:blipFill>
        <p:spPr>
          <a:xfrm>
            <a:off x="8216487" y="588241"/>
            <a:ext cx="3124200" cy="3860800"/>
          </a:xfrm>
          <a:prstGeom prst="rect">
            <a:avLst/>
          </a:prstGeom>
        </p:spPr>
      </p:pic>
    </p:spTree>
    <p:extLst>
      <p:ext uri="{BB962C8B-B14F-4D97-AF65-F5344CB8AC3E}">
        <p14:creationId xmlns:p14="http://schemas.microsoft.com/office/powerpoint/2010/main" val="2640253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550923" y="254000"/>
            <a:ext cx="4920019" cy="2021553"/>
          </a:xfrm>
        </p:spPr>
        <p:txBody>
          <a:bodyPr>
            <a:normAutofit/>
          </a:bodyPr>
          <a:lstStyle/>
          <a:p>
            <a:r>
              <a:rPr lang="it-IT" sz="5000" dirty="0">
                <a:solidFill>
                  <a:schemeClr val="tx1"/>
                </a:solidFill>
              </a:rPr>
              <a:t>Maria la Cattolica (n. 1516, 1553-1558)</a:t>
            </a:r>
          </a:p>
        </p:txBody>
      </p:sp>
      <p:sp>
        <p:nvSpPr>
          <p:cNvPr id="8201" name="Freeform: Shape 8200">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4" name="Picture 2">
            <a:extLst>
              <a:ext uri="{FF2B5EF4-FFF2-40B4-BE49-F238E27FC236}">
                <a16:creationId xmlns:a16="http://schemas.microsoft.com/office/drawing/2014/main" id="{97FF42D9-2527-F0F8-B469-EA23E733A5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9838"/>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6447474" y="2275553"/>
            <a:ext cx="4920019" cy="4107542"/>
          </a:xfrm>
        </p:spPr>
        <p:txBody>
          <a:bodyPr>
            <a:normAutofit/>
          </a:bodyPr>
          <a:lstStyle/>
          <a:p>
            <a:r>
              <a:rPr lang="it-IT" sz="1800" dirty="0"/>
              <a:t>Ad Edoardo successe la regina </a:t>
            </a:r>
            <a:r>
              <a:rPr lang="it-IT" sz="1800" b="1" dirty="0"/>
              <a:t>Maria Tudor</a:t>
            </a:r>
            <a:r>
              <a:rPr lang="it-IT" sz="1800" dirty="0"/>
              <a:t> (1553-1558), la figlia sopravvissuta di Caterina d’Aragona, prima moglie di Enrico VIII. </a:t>
            </a:r>
          </a:p>
          <a:p>
            <a:r>
              <a:rPr lang="it-IT" sz="1800" dirty="0"/>
              <a:t>Durante il suo regno si avviò un processo di </a:t>
            </a:r>
            <a:r>
              <a:rPr lang="it-IT" sz="1800" b="1" dirty="0"/>
              <a:t>restaurazione del cattolicesimo</a:t>
            </a:r>
            <a:r>
              <a:rPr lang="it-IT" sz="1800" dirty="0"/>
              <a:t>, che non incontrò il favore della società inglese, e fu portato avanti soprattutto grazie ad appoggi esterni. </a:t>
            </a:r>
          </a:p>
          <a:p>
            <a:r>
              <a:rPr lang="it-IT" sz="1800" dirty="0"/>
              <a:t>Le premesse furono poste con il cambiamento della politica estera dell’Inghilterra, cioè con l’alleanza tra i Tudor e gli Asburgo, suggellata nel 1554 mediante il matrimonio tra la regina e Filippo II di Spagna. </a:t>
            </a:r>
          </a:p>
          <a:p>
            <a:endParaRPr lang="it-IT" sz="1800" dirty="0"/>
          </a:p>
        </p:txBody>
      </p:sp>
    </p:spTree>
    <p:extLst>
      <p:ext uri="{BB962C8B-B14F-4D97-AF65-F5344CB8AC3E}">
        <p14:creationId xmlns:p14="http://schemas.microsoft.com/office/powerpoint/2010/main" val="11485166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28" name="Rectangle 9222">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706533" y="-118872"/>
            <a:ext cx="5299586" cy="1609344"/>
          </a:xfrm>
          <a:ln>
            <a:noFill/>
          </a:ln>
        </p:spPr>
        <p:txBody>
          <a:bodyPr>
            <a:normAutofit/>
          </a:bodyPr>
          <a:lstStyle/>
          <a:p>
            <a:r>
              <a:rPr lang="it-IT" sz="4000" dirty="0"/>
              <a:t>“</a:t>
            </a:r>
            <a:r>
              <a:rPr lang="it-IT" sz="4000" dirty="0" err="1"/>
              <a:t>Bloody</a:t>
            </a:r>
            <a:r>
              <a:rPr lang="it-IT" sz="4000" dirty="0"/>
              <a:t> Mary”</a:t>
            </a:r>
          </a:p>
        </p:txBody>
      </p:sp>
      <p:sp>
        <p:nvSpPr>
          <p:cNvPr id="3" name="Segnaposto contenuto 2"/>
          <p:cNvSpPr>
            <a:spLocks noGrp="1"/>
          </p:cNvSpPr>
          <p:nvPr>
            <p:ph idx="1"/>
          </p:nvPr>
        </p:nvSpPr>
        <p:spPr>
          <a:xfrm>
            <a:off x="5367867" y="1490472"/>
            <a:ext cx="6332517" cy="5196409"/>
          </a:xfrm>
        </p:spPr>
        <p:txBody>
          <a:bodyPr>
            <a:normAutofit fontScale="92500" lnSpcReduction="10000"/>
          </a:bodyPr>
          <a:lstStyle/>
          <a:p>
            <a:r>
              <a:rPr lang="it-IT" sz="2400" dirty="0"/>
              <a:t>Nell’opera di restaurazione, Maria Tudor non esitò ad usare le maniere forti, firmando, durante la seconda parte del suo regno, le condanne a morte di quasi trecento protestanti, compreso </a:t>
            </a:r>
            <a:r>
              <a:rPr lang="it-IT" sz="2400" dirty="0" err="1"/>
              <a:t>Cranmer</a:t>
            </a:r>
            <a:r>
              <a:rPr lang="it-IT" sz="2400" dirty="0"/>
              <a:t>; le ossa di Bucero furono riesumate e bruciate, e le ceneri disperse. </a:t>
            </a:r>
          </a:p>
          <a:p>
            <a:r>
              <a:rPr lang="it-IT" sz="2400" dirty="0"/>
              <a:t>Per questo la regina si guadagnò il nomignolo, nei manuali scolastici inglesi, di </a:t>
            </a:r>
            <a:r>
              <a:rPr lang="it-IT" sz="2400" i="1" dirty="0" err="1"/>
              <a:t>Bloody</a:t>
            </a:r>
            <a:r>
              <a:rPr lang="it-IT" sz="2400" i="1" dirty="0"/>
              <a:t> Mary, </a:t>
            </a:r>
            <a:r>
              <a:rPr lang="it-IT" sz="2400" dirty="0"/>
              <a:t>cioè «Maria la sanguinaria». </a:t>
            </a:r>
          </a:p>
          <a:p>
            <a:r>
              <a:rPr lang="it-IT" sz="2400" dirty="0"/>
              <a:t>Circa ottocento persone furono costrette a fuggire all’estero, fondando comunità a Francoforte sul Meno, Emden, Basilea, Zurigo, Ginevra. Anche gli esuli che avevano trovato ospitalità in Inghilterra, come gli italiani </a:t>
            </a:r>
            <a:r>
              <a:rPr lang="it-IT" sz="2400" dirty="0" err="1"/>
              <a:t>Ochino</a:t>
            </a:r>
            <a:r>
              <a:rPr lang="it-IT" sz="2400" dirty="0"/>
              <a:t> e Vermigli, dovettero di nuovo emigrare.</a:t>
            </a:r>
          </a:p>
          <a:p>
            <a:endParaRPr lang="it-IT" sz="2400" dirty="0"/>
          </a:p>
        </p:txBody>
      </p:sp>
      <p:grpSp>
        <p:nvGrpSpPr>
          <p:cNvPr id="9229" name="Group 9224">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9226" name="Oval 9225">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227" name="Oval 9226">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1026" name="Picture 2" descr="Cardinale Reginald Pole (1500-58) Arcivescovo di Canterbury da French School">
            <a:extLst>
              <a:ext uri="{FF2B5EF4-FFF2-40B4-BE49-F238E27FC236}">
                <a16:creationId xmlns:a16="http://schemas.microsoft.com/office/drawing/2014/main" id="{F8910C11-BD81-31AE-BC18-E1D78FE981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11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833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2" name="Rectangle 2061">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C8F97F09-A8DA-1762-F132-0B1F672C1C6B}"/>
              </a:ext>
            </a:extLst>
          </p:cNvPr>
          <p:cNvSpPr txBox="1"/>
          <p:nvPr/>
        </p:nvSpPr>
        <p:spPr>
          <a:xfrm>
            <a:off x="382280" y="484632"/>
            <a:ext cx="6743844" cy="160934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100" b="1" cap="all">
                <a:blipFill>
                  <a:blip r:embed="rId5">
                    <a:extLst>
                      <a:ext uri="{28A0092B-C50C-407E-A947-70E740481C1C}">
                        <a14:useLocalDpi xmlns:a14="http://schemas.microsoft.com/office/drawing/2010/main" val="0"/>
                      </a:ext>
                    </a:extLst>
                  </a:blip>
                  <a:tile tx="6350" ty="-127000" sx="65000" sy="64000" flip="none" algn="tl"/>
                </a:blipFill>
                <a:latin typeface="+mj-lt"/>
                <a:ea typeface="+mj-ea"/>
                <a:cs typeface="+mj-cs"/>
              </a:rPr>
              <a:t>La situazione della Chiesa inglese nel XV secolo</a:t>
            </a:r>
          </a:p>
        </p:txBody>
      </p:sp>
      <p:sp>
        <p:nvSpPr>
          <p:cNvPr id="3" name="Segnaposto contenuto 2"/>
          <p:cNvSpPr>
            <a:spLocks noGrp="1"/>
          </p:cNvSpPr>
          <p:nvPr>
            <p:ph idx="1"/>
          </p:nvPr>
        </p:nvSpPr>
        <p:spPr>
          <a:xfrm>
            <a:off x="382279" y="2121408"/>
            <a:ext cx="6743845" cy="4050792"/>
          </a:xfrm>
        </p:spPr>
        <p:txBody>
          <a:bodyPr vert="horz" lIns="91440" tIns="45720" rIns="91440" bIns="45720" rtlCol="0">
            <a:normAutofit/>
          </a:bodyPr>
          <a:lstStyle/>
          <a:p>
            <a:r>
              <a:rPr lang="en-US" sz="1400" b="1" dirty="0" err="1"/>
              <a:t>Clima</a:t>
            </a:r>
            <a:r>
              <a:rPr lang="en-US" sz="1400" b="1" dirty="0"/>
              <a:t> </a:t>
            </a:r>
            <a:r>
              <a:rPr lang="en-US" sz="1400" b="1" dirty="0" err="1"/>
              <a:t>marcatamente</a:t>
            </a:r>
            <a:r>
              <a:rPr lang="en-US" sz="1400" b="1" dirty="0"/>
              <a:t> </a:t>
            </a:r>
            <a:r>
              <a:rPr lang="en-US" sz="1400" b="1" dirty="0" err="1"/>
              <a:t>anticlericale</a:t>
            </a:r>
            <a:r>
              <a:rPr lang="en-US" sz="1400" dirty="0"/>
              <a:t>, </a:t>
            </a:r>
            <a:r>
              <a:rPr lang="en-US" sz="1400" dirty="0" err="1"/>
              <a:t>rivolto</a:t>
            </a:r>
            <a:r>
              <a:rPr lang="en-US" sz="1400" dirty="0"/>
              <a:t> </a:t>
            </a:r>
            <a:r>
              <a:rPr lang="en-US" sz="1400" dirty="0" err="1"/>
              <a:t>sia</a:t>
            </a:r>
            <a:r>
              <a:rPr lang="en-US" sz="1400" dirty="0"/>
              <a:t> </a:t>
            </a:r>
            <a:r>
              <a:rPr lang="en-US" sz="1400" dirty="0" err="1"/>
              <a:t>contro</a:t>
            </a:r>
            <a:r>
              <a:rPr lang="en-US" sz="1400" dirty="0"/>
              <a:t> il </a:t>
            </a:r>
            <a:r>
              <a:rPr lang="en-US" sz="1400" dirty="0" err="1"/>
              <a:t>clero</a:t>
            </a:r>
            <a:r>
              <a:rPr lang="en-US" sz="1400" dirty="0"/>
              <a:t> inglese, </a:t>
            </a:r>
            <a:r>
              <a:rPr lang="en-US" sz="1400" dirty="0" err="1"/>
              <a:t>accusato</a:t>
            </a:r>
            <a:r>
              <a:rPr lang="en-US" sz="1400" dirty="0"/>
              <a:t> di </a:t>
            </a:r>
            <a:r>
              <a:rPr lang="en-US" sz="1400" dirty="0" err="1"/>
              <a:t>eccessivi</a:t>
            </a:r>
            <a:r>
              <a:rPr lang="en-US" sz="1400" dirty="0"/>
              <a:t> </a:t>
            </a:r>
            <a:r>
              <a:rPr lang="en-US" sz="1400" dirty="0" err="1"/>
              <a:t>privilegi</a:t>
            </a:r>
            <a:r>
              <a:rPr lang="en-US" sz="1400" dirty="0"/>
              <a:t> e di </a:t>
            </a:r>
            <a:r>
              <a:rPr lang="en-US" sz="1400" dirty="0" err="1"/>
              <a:t>esosità</a:t>
            </a:r>
            <a:r>
              <a:rPr lang="en-US" sz="1400" dirty="0"/>
              <a:t> </a:t>
            </a:r>
            <a:r>
              <a:rPr lang="en-US" sz="1400" dirty="0" err="1"/>
              <a:t>fiscale</a:t>
            </a:r>
            <a:r>
              <a:rPr lang="en-US" sz="1400" dirty="0"/>
              <a:t> (</a:t>
            </a:r>
            <a:r>
              <a:rPr lang="en-US" sz="1400" dirty="0" err="1"/>
              <a:t>richieste</a:t>
            </a:r>
            <a:r>
              <a:rPr lang="en-US" sz="1400" dirty="0"/>
              <a:t> </a:t>
            </a:r>
            <a:r>
              <a:rPr lang="en-US" sz="1400" dirty="0" err="1"/>
              <a:t>ritenute</a:t>
            </a:r>
            <a:r>
              <a:rPr lang="en-US" sz="1400" dirty="0"/>
              <a:t> </a:t>
            </a:r>
            <a:r>
              <a:rPr lang="en-US" sz="1400" dirty="0" err="1"/>
              <a:t>esorbitanti</a:t>
            </a:r>
            <a:r>
              <a:rPr lang="en-US" sz="1400" dirty="0"/>
              <a:t> circa le </a:t>
            </a:r>
            <a:r>
              <a:rPr lang="en-US" sz="1400" dirty="0" err="1"/>
              <a:t>decime</a:t>
            </a:r>
            <a:r>
              <a:rPr lang="en-US" sz="1400" dirty="0"/>
              <a:t>, le tasse sui </a:t>
            </a:r>
            <a:r>
              <a:rPr lang="en-US" sz="1400" dirty="0" err="1"/>
              <a:t>matrimoni</a:t>
            </a:r>
            <a:r>
              <a:rPr lang="en-US" sz="1400" dirty="0"/>
              <a:t>, etc.), </a:t>
            </a:r>
            <a:r>
              <a:rPr lang="en-US" sz="1400" dirty="0" err="1"/>
              <a:t>sia</a:t>
            </a:r>
            <a:r>
              <a:rPr lang="en-US" sz="1400" dirty="0"/>
              <a:t> </a:t>
            </a:r>
            <a:r>
              <a:rPr lang="en-US" sz="1400" dirty="0" err="1"/>
              <a:t>contro</a:t>
            </a:r>
            <a:r>
              <a:rPr lang="en-US" sz="1400" dirty="0"/>
              <a:t> il papa, per il </a:t>
            </a:r>
            <a:r>
              <a:rPr lang="en-US" sz="1400" dirty="0" err="1"/>
              <a:t>fiscalismo</a:t>
            </a:r>
            <a:r>
              <a:rPr lang="en-US" sz="1400" dirty="0"/>
              <a:t> e per la </a:t>
            </a:r>
            <a:r>
              <a:rPr lang="en-US" sz="1400" dirty="0" err="1"/>
              <a:t>giurisdizione</a:t>
            </a:r>
            <a:r>
              <a:rPr lang="en-US" sz="1400" dirty="0"/>
              <a:t> </a:t>
            </a:r>
            <a:r>
              <a:rPr lang="en-US" sz="1400" dirty="0" err="1"/>
              <a:t>che</a:t>
            </a:r>
            <a:r>
              <a:rPr lang="en-US" sz="1400" dirty="0"/>
              <a:t> </a:t>
            </a:r>
            <a:r>
              <a:rPr lang="en-US" sz="1400" dirty="0" err="1"/>
              <a:t>aveva</a:t>
            </a:r>
            <a:r>
              <a:rPr lang="en-US" sz="1400" dirty="0"/>
              <a:t> </a:t>
            </a:r>
            <a:r>
              <a:rPr lang="en-US" sz="1400" dirty="0" err="1"/>
              <a:t>sulla</a:t>
            </a:r>
            <a:r>
              <a:rPr lang="en-US" sz="1400" dirty="0"/>
              <a:t> Chiesa inglese (la curia </a:t>
            </a:r>
            <a:r>
              <a:rPr lang="en-US" sz="1400" dirty="0" err="1"/>
              <a:t>romana</a:t>
            </a:r>
            <a:r>
              <a:rPr lang="en-US" sz="1400" dirty="0"/>
              <a:t> </a:t>
            </a:r>
            <a:r>
              <a:rPr lang="en-US" sz="1400" dirty="0" err="1"/>
              <a:t>avocava</a:t>
            </a:r>
            <a:r>
              <a:rPr lang="en-US" sz="1400" dirty="0"/>
              <a:t> a </a:t>
            </a:r>
            <a:r>
              <a:rPr lang="en-US" sz="1400" dirty="0" err="1"/>
              <a:t>sé</a:t>
            </a:r>
            <a:r>
              <a:rPr lang="en-US" sz="1400" dirty="0"/>
              <a:t> </a:t>
            </a:r>
            <a:r>
              <a:rPr lang="en-US" sz="1400" dirty="0" err="1"/>
              <a:t>molte</a:t>
            </a:r>
            <a:r>
              <a:rPr lang="en-US" sz="1400" dirty="0"/>
              <a:t> cause, </a:t>
            </a:r>
            <a:r>
              <a:rPr lang="en-US" sz="1400" dirty="0" err="1"/>
              <a:t>facendone</a:t>
            </a:r>
            <a:r>
              <a:rPr lang="en-US" sz="1400" dirty="0"/>
              <a:t> </a:t>
            </a:r>
            <a:r>
              <a:rPr lang="en-US" sz="1400" dirty="0" err="1"/>
              <a:t>lievitare</a:t>
            </a:r>
            <a:r>
              <a:rPr lang="en-US" sz="1400" dirty="0"/>
              <a:t> </a:t>
            </a:r>
            <a:r>
              <a:rPr lang="en-US" sz="1400" dirty="0" err="1"/>
              <a:t>i</a:t>
            </a:r>
            <a:r>
              <a:rPr lang="en-US" sz="1400" dirty="0"/>
              <a:t> </a:t>
            </a:r>
            <a:r>
              <a:rPr lang="en-US" sz="1400" dirty="0" err="1"/>
              <a:t>costi</a:t>
            </a:r>
            <a:r>
              <a:rPr lang="en-US" sz="1400" dirty="0"/>
              <a:t>). </a:t>
            </a:r>
          </a:p>
          <a:p>
            <a:r>
              <a:rPr lang="en-US" sz="1400" dirty="0" err="1"/>
              <a:t>Questo</a:t>
            </a:r>
            <a:r>
              <a:rPr lang="en-US" sz="1400" dirty="0"/>
              <a:t> </a:t>
            </a:r>
            <a:r>
              <a:rPr lang="en-US" sz="1400" dirty="0" err="1"/>
              <a:t>anticlericalismo</a:t>
            </a:r>
            <a:r>
              <a:rPr lang="en-US" sz="1400" dirty="0"/>
              <a:t> </a:t>
            </a:r>
            <a:r>
              <a:rPr lang="en-US" sz="1400" dirty="0" err="1"/>
              <a:t>divenne</a:t>
            </a:r>
            <a:r>
              <a:rPr lang="en-US" sz="1400" dirty="0"/>
              <a:t> il cavallo di </a:t>
            </a:r>
            <a:r>
              <a:rPr lang="en-US" sz="1400" dirty="0" err="1"/>
              <a:t>battaglia</a:t>
            </a:r>
            <a:r>
              <a:rPr lang="en-US" sz="1400" dirty="0"/>
              <a:t> </a:t>
            </a:r>
            <a:r>
              <a:rPr lang="en-US" sz="1400" dirty="0" err="1"/>
              <a:t>dei</a:t>
            </a:r>
            <a:r>
              <a:rPr lang="en-US" sz="1400" dirty="0"/>
              <a:t> </a:t>
            </a:r>
            <a:r>
              <a:rPr lang="en-US" sz="1400" dirty="0" err="1"/>
              <a:t>cosiddetti</a:t>
            </a:r>
            <a:r>
              <a:rPr lang="en-US" sz="1400" dirty="0"/>
              <a:t> </a:t>
            </a:r>
            <a:r>
              <a:rPr lang="en-US" sz="1400" b="1" dirty="0" err="1"/>
              <a:t>lollardi</a:t>
            </a:r>
            <a:r>
              <a:rPr lang="en-US" sz="1400" dirty="0"/>
              <a:t>, un </a:t>
            </a:r>
            <a:r>
              <a:rPr lang="en-US" sz="1400" dirty="0" err="1"/>
              <a:t>gruppo</a:t>
            </a:r>
            <a:r>
              <a:rPr lang="en-US" sz="1400" dirty="0"/>
              <a:t> </a:t>
            </a:r>
            <a:r>
              <a:rPr lang="en-US" sz="1400" dirty="0" err="1"/>
              <a:t>che</a:t>
            </a:r>
            <a:r>
              <a:rPr lang="en-US" sz="1400" dirty="0"/>
              <a:t> </a:t>
            </a:r>
            <a:r>
              <a:rPr lang="en-US" sz="1400" dirty="0" err="1"/>
              <a:t>si</a:t>
            </a:r>
            <a:r>
              <a:rPr lang="en-US" sz="1400" dirty="0"/>
              <a:t> </a:t>
            </a:r>
            <a:r>
              <a:rPr lang="en-US" sz="1400" dirty="0" err="1"/>
              <a:t>rifaceva</a:t>
            </a:r>
            <a:r>
              <a:rPr lang="en-US" sz="1400" dirty="0"/>
              <a:t> alle idee di John Wycliff, </a:t>
            </a:r>
            <a:r>
              <a:rPr lang="en-US" sz="1400" dirty="0" err="1"/>
              <a:t>condannato</a:t>
            </a:r>
            <a:r>
              <a:rPr lang="en-US" sz="1400" dirty="0"/>
              <a:t> dal </a:t>
            </a:r>
            <a:r>
              <a:rPr lang="en-US" sz="1400" dirty="0" err="1"/>
              <a:t>concilio</a:t>
            </a:r>
            <a:r>
              <a:rPr lang="en-US" sz="1400" dirty="0"/>
              <a:t> di Costanza </a:t>
            </a:r>
            <a:r>
              <a:rPr lang="en-US" sz="1400" dirty="0" err="1"/>
              <a:t>nel</a:t>
            </a:r>
            <a:r>
              <a:rPr lang="en-US" sz="1400" dirty="0"/>
              <a:t> 1415.</a:t>
            </a:r>
          </a:p>
          <a:p>
            <a:r>
              <a:rPr lang="en-US" sz="1400" dirty="0" err="1"/>
              <a:t>Presenza</a:t>
            </a:r>
            <a:r>
              <a:rPr lang="en-US" sz="1400" dirty="0"/>
              <a:t> di </a:t>
            </a:r>
            <a:r>
              <a:rPr lang="en-US" sz="1400" dirty="0" err="1"/>
              <a:t>una</a:t>
            </a:r>
            <a:r>
              <a:rPr lang="en-US" sz="1400" dirty="0"/>
              <a:t> vivace </a:t>
            </a:r>
            <a:r>
              <a:rPr lang="en-US" sz="1400" b="1" dirty="0" err="1"/>
              <a:t>corrente</a:t>
            </a:r>
            <a:r>
              <a:rPr lang="en-US" sz="1400" b="1" dirty="0"/>
              <a:t> </a:t>
            </a:r>
            <a:r>
              <a:rPr lang="en-US" sz="1400" b="1" dirty="0" err="1"/>
              <a:t>umanistica</a:t>
            </a:r>
            <a:r>
              <a:rPr lang="en-US" sz="1400" b="1" dirty="0"/>
              <a:t> </a:t>
            </a:r>
            <a:r>
              <a:rPr lang="en-US" sz="1400" dirty="0"/>
              <a:t>molto </a:t>
            </a:r>
            <a:r>
              <a:rPr lang="en-US" sz="1400" dirty="0" err="1"/>
              <a:t>sensibile</a:t>
            </a:r>
            <a:r>
              <a:rPr lang="en-US" sz="1400" dirty="0"/>
              <a:t> al </a:t>
            </a:r>
            <a:r>
              <a:rPr lang="en-US" sz="1400" dirty="0" err="1"/>
              <a:t>miglioramento</a:t>
            </a:r>
            <a:r>
              <a:rPr lang="en-US" sz="1400" dirty="0"/>
              <a:t> </a:t>
            </a:r>
            <a:r>
              <a:rPr lang="en-US" sz="1400" dirty="0" err="1"/>
              <a:t>della</a:t>
            </a:r>
            <a:r>
              <a:rPr lang="en-US" sz="1400" dirty="0"/>
              <a:t> Chiesa, da </a:t>
            </a:r>
            <a:r>
              <a:rPr lang="en-US" sz="1400" dirty="0" err="1"/>
              <a:t>realizzare</a:t>
            </a:r>
            <a:r>
              <a:rPr lang="en-US" sz="1400" dirty="0"/>
              <a:t> </a:t>
            </a:r>
            <a:r>
              <a:rPr lang="en-US" sz="1400" dirty="0" err="1"/>
              <a:t>mediante</a:t>
            </a:r>
            <a:r>
              <a:rPr lang="en-US" sz="1400" dirty="0"/>
              <a:t> il </a:t>
            </a:r>
            <a:r>
              <a:rPr lang="en-US" sz="1400" dirty="0" err="1"/>
              <a:t>rinnovamento</a:t>
            </a:r>
            <a:r>
              <a:rPr lang="en-US" sz="1400" dirty="0"/>
              <a:t> </a:t>
            </a:r>
            <a:r>
              <a:rPr lang="en-US" sz="1400" dirty="0" err="1"/>
              <a:t>degli</a:t>
            </a:r>
            <a:r>
              <a:rPr lang="en-US" sz="1400" dirty="0"/>
              <a:t> </a:t>
            </a:r>
            <a:r>
              <a:rPr lang="en-US" sz="1400" dirty="0" err="1"/>
              <a:t>studi</a:t>
            </a:r>
            <a:r>
              <a:rPr lang="en-US" sz="1400" dirty="0"/>
              <a:t> </a:t>
            </a:r>
            <a:r>
              <a:rPr lang="en-US" sz="1400" dirty="0" err="1"/>
              <a:t>teologici</a:t>
            </a:r>
            <a:r>
              <a:rPr lang="en-US" sz="1400" dirty="0"/>
              <a:t>, con la </a:t>
            </a:r>
            <a:r>
              <a:rPr lang="en-US" sz="1400" dirty="0" err="1"/>
              <a:t>scelta</a:t>
            </a:r>
            <a:r>
              <a:rPr lang="en-US" sz="1400" dirty="0"/>
              <a:t> </a:t>
            </a:r>
            <a:r>
              <a:rPr lang="en-US" sz="1400" dirty="0" err="1"/>
              <a:t>metodologica</a:t>
            </a:r>
            <a:r>
              <a:rPr lang="en-US" sz="1400" dirty="0"/>
              <a:t> del </a:t>
            </a:r>
            <a:r>
              <a:rPr lang="en-US" sz="1400" dirty="0" err="1"/>
              <a:t>ritorno</a:t>
            </a:r>
            <a:r>
              <a:rPr lang="en-US" sz="1400" dirty="0"/>
              <a:t> alle </a:t>
            </a:r>
            <a:r>
              <a:rPr lang="en-US" sz="1400" dirty="0" err="1"/>
              <a:t>fonti</a:t>
            </a:r>
            <a:r>
              <a:rPr lang="en-US" sz="1400" dirty="0"/>
              <a:t> (</a:t>
            </a:r>
            <a:r>
              <a:rPr lang="en-US" sz="1400" dirty="0" err="1"/>
              <a:t>Bibbia</a:t>
            </a:r>
            <a:r>
              <a:rPr lang="en-US" sz="1400" dirty="0"/>
              <a:t> e </a:t>
            </a:r>
            <a:r>
              <a:rPr lang="en-US" sz="1400" dirty="0" err="1"/>
              <a:t>Padri</a:t>
            </a:r>
            <a:r>
              <a:rPr lang="en-US" sz="1400" dirty="0"/>
              <a:t>) e con la </a:t>
            </a:r>
            <a:r>
              <a:rPr lang="en-US" sz="1400" dirty="0" err="1"/>
              <a:t>finalità</a:t>
            </a:r>
            <a:r>
              <a:rPr lang="en-US" sz="1400" dirty="0"/>
              <a:t> di </a:t>
            </a:r>
            <a:r>
              <a:rPr lang="en-US" sz="1400" dirty="0" err="1"/>
              <a:t>una</a:t>
            </a:r>
            <a:r>
              <a:rPr lang="en-US" sz="1400" dirty="0"/>
              <a:t> </a:t>
            </a:r>
            <a:r>
              <a:rPr lang="en-US" sz="1400" dirty="0" err="1"/>
              <a:t>migliore</a:t>
            </a:r>
            <a:r>
              <a:rPr lang="en-US" sz="1400" dirty="0"/>
              <a:t> </a:t>
            </a:r>
            <a:r>
              <a:rPr lang="en-US" sz="1400" dirty="0" err="1"/>
              <a:t>formazione</a:t>
            </a:r>
            <a:r>
              <a:rPr lang="en-US" sz="1400" dirty="0"/>
              <a:t> del </a:t>
            </a:r>
            <a:r>
              <a:rPr lang="en-US" sz="1400" dirty="0" err="1"/>
              <a:t>clero</a:t>
            </a:r>
            <a:r>
              <a:rPr lang="en-US" sz="1400" dirty="0"/>
              <a:t> (John Colet, Thomas More e John Fisher).</a:t>
            </a:r>
          </a:p>
          <a:p>
            <a:r>
              <a:rPr lang="en-US" sz="1400" dirty="0"/>
              <a:t> </a:t>
            </a:r>
            <a:r>
              <a:rPr lang="en-US" sz="1400" dirty="0" err="1"/>
              <a:t>Tensioni</a:t>
            </a:r>
            <a:r>
              <a:rPr lang="en-US" sz="1400" dirty="0"/>
              <a:t> </a:t>
            </a:r>
            <a:r>
              <a:rPr lang="en-US" sz="1400" dirty="0" err="1"/>
              <a:t>riformistiche</a:t>
            </a:r>
            <a:r>
              <a:rPr lang="en-US" sz="1400" dirty="0"/>
              <a:t> </a:t>
            </a:r>
            <a:r>
              <a:rPr lang="en-US" sz="1400" dirty="0" err="1"/>
              <a:t>presenti</a:t>
            </a:r>
            <a:r>
              <a:rPr lang="en-US" sz="1400" dirty="0"/>
              <a:t> </a:t>
            </a:r>
            <a:r>
              <a:rPr lang="en-US" sz="1400" dirty="0" err="1"/>
              <a:t>nell’</a:t>
            </a:r>
            <a:r>
              <a:rPr lang="en-US" sz="1400" b="1" dirty="0" err="1"/>
              <a:t>università</a:t>
            </a:r>
            <a:r>
              <a:rPr lang="en-US" sz="1400" b="1" dirty="0"/>
              <a:t> di Cambridge</a:t>
            </a:r>
            <a:r>
              <a:rPr lang="en-US" sz="1400" dirty="0"/>
              <a:t>, </a:t>
            </a:r>
            <a:r>
              <a:rPr lang="en-US" sz="1400" dirty="0" err="1"/>
              <a:t>influenzate</a:t>
            </a:r>
            <a:r>
              <a:rPr lang="en-US" sz="1400" dirty="0"/>
              <a:t> </a:t>
            </a:r>
            <a:r>
              <a:rPr lang="en-US" sz="1400" dirty="0" err="1"/>
              <a:t>dalle</a:t>
            </a:r>
            <a:r>
              <a:rPr lang="en-US" sz="1400" dirty="0"/>
              <a:t> </a:t>
            </a:r>
            <a:r>
              <a:rPr lang="en-US" sz="1400" dirty="0" err="1"/>
              <a:t>tesi</a:t>
            </a:r>
            <a:r>
              <a:rPr lang="en-US" sz="1400" dirty="0"/>
              <a:t> </a:t>
            </a:r>
            <a:r>
              <a:rPr lang="en-US" sz="1400" dirty="0" err="1"/>
              <a:t>luterane</a:t>
            </a:r>
            <a:r>
              <a:rPr lang="en-US" sz="1400" dirty="0"/>
              <a:t> </a:t>
            </a:r>
            <a:r>
              <a:rPr lang="en-US" sz="1400" dirty="0" err="1"/>
              <a:t>sul</a:t>
            </a:r>
            <a:r>
              <a:rPr lang="en-US" sz="1400" dirty="0"/>
              <a:t> </a:t>
            </a:r>
            <a:r>
              <a:rPr lang="en-US" sz="1400" dirty="0" err="1"/>
              <a:t>Purgatorio</a:t>
            </a:r>
            <a:r>
              <a:rPr lang="en-US" sz="1400" dirty="0"/>
              <a:t>, le </a:t>
            </a:r>
            <a:r>
              <a:rPr lang="en-US" sz="1400" dirty="0" err="1"/>
              <a:t>messe</a:t>
            </a:r>
            <a:r>
              <a:rPr lang="en-US" sz="1400" dirty="0"/>
              <a:t> per </a:t>
            </a:r>
            <a:r>
              <a:rPr lang="en-US" sz="1400" dirty="0" err="1"/>
              <a:t>i</a:t>
            </a:r>
            <a:r>
              <a:rPr lang="en-US" sz="1400" dirty="0"/>
              <a:t> </a:t>
            </a:r>
            <a:r>
              <a:rPr lang="en-US" sz="1400" dirty="0" err="1"/>
              <a:t>defunti</a:t>
            </a:r>
            <a:r>
              <a:rPr lang="en-US" sz="1400" dirty="0"/>
              <a:t>, la </a:t>
            </a:r>
            <a:r>
              <a:rPr lang="en-US" sz="1400" dirty="0" err="1"/>
              <a:t>devozione</a:t>
            </a:r>
            <a:r>
              <a:rPr lang="en-US" sz="1400" dirty="0"/>
              <a:t> </a:t>
            </a:r>
            <a:r>
              <a:rPr lang="en-US" sz="1400" dirty="0" err="1"/>
              <a:t>dei</a:t>
            </a:r>
            <a:r>
              <a:rPr lang="en-US" sz="1400" dirty="0"/>
              <a:t> </a:t>
            </a:r>
            <a:r>
              <a:rPr lang="en-US" sz="1400" dirty="0" err="1"/>
              <a:t>santi</a:t>
            </a:r>
            <a:r>
              <a:rPr lang="en-US" sz="1400" dirty="0"/>
              <a:t> e le </a:t>
            </a:r>
            <a:r>
              <a:rPr lang="en-US" sz="1400" dirty="0" err="1"/>
              <a:t>feste</a:t>
            </a:r>
            <a:r>
              <a:rPr lang="en-US" sz="1400" dirty="0"/>
              <a:t> </a:t>
            </a:r>
            <a:r>
              <a:rPr lang="en-US" sz="1400" dirty="0" err="1"/>
              <a:t>della</a:t>
            </a:r>
            <a:r>
              <a:rPr lang="en-US" sz="1400" dirty="0"/>
              <a:t> Chiesa; </a:t>
            </a:r>
            <a:r>
              <a:rPr lang="en-US" sz="1400" dirty="0" err="1"/>
              <a:t>queste</a:t>
            </a:r>
            <a:r>
              <a:rPr lang="en-US" sz="1400" dirty="0"/>
              <a:t> </a:t>
            </a:r>
            <a:r>
              <a:rPr lang="en-US" sz="1400" dirty="0" err="1"/>
              <a:t>tesi</a:t>
            </a:r>
            <a:r>
              <a:rPr lang="en-US" sz="1400" dirty="0"/>
              <a:t> </a:t>
            </a:r>
            <a:r>
              <a:rPr lang="en-US" sz="1400" dirty="0" err="1"/>
              <a:t>però</a:t>
            </a:r>
            <a:r>
              <a:rPr lang="en-US" sz="1400" dirty="0"/>
              <a:t> non </a:t>
            </a:r>
            <a:r>
              <a:rPr lang="en-US" sz="1400" dirty="0" err="1"/>
              <a:t>varcarono</a:t>
            </a:r>
            <a:r>
              <a:rPr lang="en-US" sz="1400" dirty="0"/>
              <a:t> </a:t>
            </a:r>
            <a:r>
              <a:rPr lang="en-US" sz="1400" dirty="0" err="1"/>
              <a:t>i</a:t>
            </a:r>
            <a:r>
              <a:rPr lang="en-US" sz="1400" dirty="0"/>
              <a:t> </a:t>
            </a:r>
            <a:r>
              <a:rPr lang="en-US" sz="1400" dirty="0" err="1"/>
              <a:t>confini</a:t>
            </a:r>
            <a:r>
              <a:rPr lang="en-US" sz="1400" dirty="0"/>
              <a:t> </a:t>
            </a:r>
            <a:r>
              <a:rPr lang="en-US" sz="1400" dirty="0" err="1"/>
              <a:t>dell’università</a:t>
            </a:r>
            <a:r>
              <a:rPr lang="en-US" sz="1400" dirty="0"/>
              <a:t> </a:t>
            </a:r>
            <a:r>
              <a:rPr lang="en-US" sz="1400" dirty="0" err="1"/>
              <a:t>fino</a:t>
            </a:r>
            <a:r>
              <a:rPr lang="en-US" sz="1400" dirty="0"/>
              <a:t> </a:t>
            </a:r>
            <a:r>
              <a:rPr lang="en-US" sz="1400" dirty="0" err="1"/>
              <a:t>alla</a:t>
            </a:r>
            <a:r>
              <a:rPr lang="en-US" sz="1400" dirty="0"/>
              <a:t> </a:t>
            </a:r>
            <a:r>
              <a:rPr lang="en-US" sz="1400" dirty="0" err="1"/>
              <a:t>metà</a:t>
            </a:r>
            <a:r>
              <a:rPr lang="en-US" sz="1400" dirty="0"/>
              <a:t> </a:t>
            </a:r>
            <a:r>
              <a:rPr lang="en-US" sz="1400" dirty="0" err="1"/>
              <a:t>degli</a:t>
            </a:r>
            <a:r>
              <a:rPr lang="en-US" sz="1400" dirty="0"/>
              <a:t> anni Venti del sec. XVI. </a:t>
            </a:r>
          </a:p>
          <a:p>
            <a:endParaRPr lang="en-US" sz="1400" dirty="0"/>
          </a:p>
        </p:txBody>
      </p:sp>
      <p:pic>
        <p:nvPicPr>
          <p:cNvPr id="2050" name="Picture 2">
            <a:extLst>
              <a:ext uri="{FF2B5EF4-FFF2-40B4-BE49-F238E27FC236}">
                <a16:creationId xmlns:a16="http://schemas.microsoft.com/office/drawing/2014/main" id="{7D8F37F5-1E29-D99A-C07F-41EA3E0D7F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018" r="27875" b="1"/>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064" name="Group 2063">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65" name="Oval 2064">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66" name="Oval 2065">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84289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970109" y="484632"/>
            <a:ext cx="6730277" cy="1609344"/>
          </a:xfrm>
          <a:ln>
            <a:noFill/>
          </a:ln>
        </p:spPr>
        <p:txBody>
          <a:bodyPr>
            <a:normAutofit/>
          </a:bodyPr>
          <a:lstStyle/>
          <a:p>
            <a:r>
              <a:rPr lang="it-IT" sz="4800"/>
              <a:t>Elisabetta I (n. 1533, 1558-1603)</a:t>
            </a:r>
          </a:p>
        </p:txBody>
      </p:sp>
      <p:pic>
        <p:nvPicPr>
          <p:cNvPr id="4" name="Immagine 3"/>
          <p:cNvPicPr>
            <a:picLocks noChangeAspect="1"/>
          </p:cNvPicPr>
          <p:nvPr/>
        </p:nvPicPr>
        <p:blipFill rotWithShape="1">
          <a:blip r:embed="rId4"/>
          <a:srcRect t="4383" r="2" b="793"/>
          <a:stretch/>
        </p:blipFill>
        <p:spPr>
          <a:xfrm>
            <a:off x="3344" y="10"/>
            <a:ext cx="4646726" cy="6857990"/>
          </a:xfrm>
          <a:prstGeom prst="rect">
            <a:avLst/>
          </a:prstGeom>
        </p:spPr>
      </p:pic>
      <p:sp>
        <p:nvSpPr>
          <p:cNvPr id="3" name="Segnaposto contenuto 2"/>
          <p:cNvSpPr>
            <a:spLocks noGrp="1"/>
          </p:cNvSpPr>
          <p:nvPr>
            <p:ph idx="1"/>
          </p:nvPr>
        </p:nvSpPr>
        <p:spPr>
          <a:xfrm>
            <a:off x="4970109" y="2121408"/>
            <a:ext cx="6730276" cy="4050792"/>
          </a:xfrm>
        </p:spPr>
        <p:txBody>
          <a:bodyPr>
            <a:normAutofit/>
          </a:bodyPr>
          <a:lstStyle/>
          <a:p>
            <a:r>
              <a:rPr lang="it-IT" sz="1800"/>
              <a:t>A causa della dura repressione e del legame con la Spagna, si radicò in ogni strato della società un’avversione profonda per il cattolicesimo, grazie alla quale la </a:t>
            </a:r>
            <a:r>
              <a:rPr lang="it-IT" sz="1800" b="1"/>
              <a:t>Riforma anglicana</a:t>
            </a:r>
            <a:r>
              <a:rPr lang="it-IT" sz="1800"/>
              <a:t> fu </a:t>
            </a:r>
            <a:r>
              <a:rPr lang="it-IT" sz="1800" b="1"/>
              <a:t>stabilmente edificata</a:t>
            </a:r>
            <a:r>
              <a:rPr lang="it-IT" sz="1800"/>
              <a:t> durante il lungo regno di </a:t>
            </a:r>
            <a:r>
              <a:rPr lang="it-IT" sz="1800" b="1"/>
              <a:t>Elisabetta I</a:t>
            </a:r>
            <a:r>
              <a:rPr lang="it-IT" sz="1800"/>
              <a:t> (1558-1603), figlia di Anna Bolena, la seconda moglie di Enrico VIII. </a:t>
            </a:r>
          </a:p>
          <a:p>
            <a:r>
              <a:rPr lang="it-IT" sz="1800"/>
              <a:t>24 giugno 1559: </a:t>
            </a:r>
            <a:r>
              <a:rPr lang="it-IT" sz="1800" b="1" i="1"/>
              <a:t>Act of Uniformity</a:t>
            </a:r>
            <a:r>
              <a:rPr lang="it-IT" sz="1800"/>
              <a:t>, mediante il quale furono abrogate le leggi di Maria Tudor, furono ripristinate le leggi di Enrico VIII e venne reintrodotta la liturgia stabilita sotto il regno Edoardo VI. </a:t>
            </a:r>
          </a:p>
          <a:p>
            <a:endParaRPr lang="it-IT" sz="1800"/>
          </a:p>
        </p:txBody>
      </p:sp>
      <p:grpSp>
        <p:nvGrpSpPr>
          <p:cNvPr id="11" name="Group 10">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36819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79D943B-BFCD-4168-988A-16654BEA79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1069848" y="484632"/>
            <a:ext cx="10058400" cy="1609344"/>
          </a:xfrm>
        </p:spPr>
        <p:txBody>
          <a:bodyPr>
            <a:normAutofit/>
          </a:bodyPr>
          <a:lstStyle/>
          <a:p>
            <a:r>
              <a:rPr lang="it-IT">
                <a:solidFill>
                  <a:schemeClr val="tx1"/>
                </a:solidFill>
              </a:rPr>
              <a:t>L’affermazione definitiva della Riforma</a:t>
            </a:r>
          </a:p>
        </p:txBody>
      </p:sp>
      <p:sp>
        <p:nvSpPr>
          <p:cNvPr id="3" name="Segnaposto contenuto 2"/>
          <p:cNvSpPr>
            <a:spLocks noGrp="1"/>
          </p:cNvSpPr>
          <p:nvPr>
            <p:ph idx="1"/>
          </p:nvPr>
        </p:nvSpPr>
        <p:spPr>
          <a:xfrm>
            <a:off x="1069848" y="2121408"/>
            <a:ext cx="10058400" cy="4050792"/>
          </a:xfrm>
        </p:spPr>
        <p:txBody>
          <a:bodyPr>
            <a:normAutofit/>
          </a:bodyPr>
          <a:lstStyle/>
          <a:p>
            <a:r>
              <a:rPr lang="it-IT">
                <a:solidFill>
                  <a:schemeClr val="tx2"/>
                </a:solidFill>
              </a:rPr>
              <a:t>Sempre nel 1559, Elisabetta I attuò la </a:t>
            </a:r>
            <a:r>
              <a:rPr lang="it-IT" b="1">
                <a:solidFill>
                  <a:schemeClr val="tx2"/>
                </a:solidFill>
              </a:rPr>
              <a:t>sostituzione della gerarchia cattolica</a:t>
            </a:r>
            <a:r>
              <a:rPr lang="it-IT">
                <a:solidFill>
                  <a:schemeClr val="tx2"/>
                </a:solidFill>
              </a:rPr>
              <a:t>: dei sedici vescovi allora viventi, quindici vennero deposti, mentre la restante parte del clero, nella grande maggioranza, si allineò. Matthew Parker, già discepolo di Bucero e cappellano di Anna Bolena, fu nominato arcivescovo di Canterbury e consacrato dal vescovo cattolico William Barlow, passato all’anglicanesimo. Per il rito di ordinazione fu usato un nuovo formulario, dal carattere apertamente calvinista. Anche se subito dopo fu ripristinato il rito primitivo, a causa di questa decisione nella Chiesa anglicana si stabilì una gerarchia ecclesiastica con una successione apostolica incerta, fino al pronunciamento negativo di papa Leone XIII nel 1896 (lettera apostolica</a:t>
            </a:r>
            <a:r>
              <a:rPr lang="it-IT" b="1">
                <a:solidFill>
                  <a:schemeClr val="tx2"/>
                </a:solidFill>
              </a:rPr>
              <a:t> </a:t>
            </a:r>
            <a:r>
              <a:rPr lang="it-IT" i="1">
                <a:solidFill>
                  <a:schemeClr val="tx2"/>
                </a:solidFill>
              </a:rPr>
              <a:t>Apostolicae Curae</a:t>
            </a:r>
            <a:r>
              <a:rPr lang="it-IT">
                <a:solidFill>
                  <a:schemeClr val="tx2"/>
                </a:solidFill>
              </a:rPr>
              <a:t>).</a:t>
            </a:r>
          </a:p>
          <a:p>
            <a:endParaRPr lang="it-IT">
              <a:solidFill>
                <a:schemeClr val="tx2"/>
              </a:solidFill>
            </a:endParaRPr>
          </a:p>
        </p:txBody>
      </p:sp>
    </p:spTree>
    <p:extLst>
      <p:ext uri="{BB962C8B-B14F-4D97-AF65-F5344CB8AC3E}">
        <p14:creationId xmlns:p14="http://schemas.microsoft.com/office/powerpoint/2010/main" val="2908117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C4C5769-E723-4A1E-B4F6-F6BB27AE73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2">
              <a:alphaModFix amt="4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878380D-0E99-4278-9939-702074B8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43466" y="643466"/>
            <a:ext cx="3682727" cy="5571067"/>
          </a:xfrm>
        </p:spPr>
        <p:txBody>
          <a:bodyPr>
            <a:normAutofit/>
          </a:bodyPr>
          <a:lstStyle/>
          <a:p>
            <a:pPr algn="r"/>
            <a:r>
              <a:rPr lang="it-IT" sz="4800">
                <a:solidFill>
                  <a:srgbClr val="FFFFFF"/>
                </a:solidFill>
              </a:rPr>
              <a:t>l’ “Elizabethan Settlement”</a:t>
            </a:r>
          </a:p>
        </p:txBody>
      </p:sp>
      <p:sp>
        <p:nvSpPr>
          <p:cNvPr id="12" name="Oval 11">
            <a:extLst>
              <a:ext uri="{FF2B5EF4-FFF2-40B4-BE49-F238E27FC236}">
                <a16:creationId xmlns:a16="http://schemas.microsoft.com/office/drawing/2014/main" id="{75A92D53-A461-451B-87E6-8746F6FC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 name="Segnaposto contenuto 2"/>
          <p:cNvSpPr>
            <a:spLocks noGrp="1"/>
          </p:cNvSpPr>
          <p:nvPr>
            <p:ph idx="1"/>
          </p:nvPr>
        </p:nvSpPr>
        <p:spPr>
          <a:xfrm>
            <a:off x="4932557" y="643465"/>
            <a:ext cx="6469168" cy="5586215"/>
          </a:xfrm>
        </p:spPr>
        <p:txBody>
          <a:bodyPr anchor="ctr">
            <a:normAutofit/>
          </a:bodyPr>
          <a:lstStyle/>
          <a:p>
            <a:r>
              <a:rPr lang="it-IT" sz="1700"/>
              <a:t>A queste misure altre ne vennero affiancate, costituendo quello che è presentato come </a:t>
            </a:r>
            <a:r>
              <a:rPr lang="it-IT" sz="1700" b="1"/>
              <a:t>«</a:t>
            </a:r>
            <a:r>
              <a:rPr lang="it-IT" sz="1700" b="1" err="1"/>
              <a:t>Elizabethan</a:t>
            </a:r>
            <a:r>
              <a:rPr lang="it-IT" sz="1700" b="1"/>
              <a:t> </a:t>
            </a:r>
            <a:r>
              <a:rPr lang="it-IT" sz="1700" b="1" err="1"/>
              <a:t>Settlement</a:t>
            </a:r>
            <a:r>
              <a:rPr lang="it-IT" sz="1700" b="1"/>
              <a:t>»</a:t>
            </a:r>
            <a:r>
              <a:rPr lang="it-IT" sz="1700"/>
              <a:t> (risoluzione elisabettiana)</a:t>
            </a:r>
          </a:p>
          <a:p>
            <a:pPr lvl="1"/>
            <a:r>
              <a:rPr lang="it-IT" sz="1700"/>
              <a:t>i riferimenti più importanti sono il catechismo del 1570 (le cui radici teologiche affondano nei catechismi calvinisti di Ginevra e Heidelberg) e i </a:t>
            </a:r>
            <a:r>
              <a:rPr lang="it-IT" sz="1700" i="1"/>
              <a:t>Trentanove articoli della Chiesa anglicana</a:t>
            </a:r>
            <a:r>
              <a:rPr lang="it-IT" sz="1700"/>
              <a:t>, ossia la confessione di fede che nel 1571 il parlamento considerò valida per tutta la Chiesa anglicana. </a:t>
            </a:r>
          </a:p>
          <a:p>
            <a:r>
              <a:rPr lang="it-IT" sz="1700"/>
              <a:t>In quello stesso anno Pio V scomunicò Elisabetta, vanificando ogni tentativo di dialogo con Roma.</a:t>
            </a:r>
          </a:p>
          <a:p>
            <a:r>
              <a:rPr lang="it-IT" sz="1700"/>
              <a:t>La fisionomia della Chiesa inglese che si formò sotto Elisabetta I fu però tutt’altro che uniforme, e causa di controversie e lotte religiose, sia da parte della minoranza cattolica, sia da parte del più consistente </a:t>
            </a:r>
            <a:r>
              <a:rPr lang="it-IT" sz="1700" b="1"/>
              <a:t>movimento puritano</a:t>
            </a:r>
            <a:r>
              <a:rPr lang="it-IT" sz="1700"/>
              <a:t> i cui aderenti, benché appartenessero alla Chiesa anglicana, ritenevano che tale Chiesa avesse ancora in sé caratteristiche cattoliche e per questo chiedevano che venisse «purificata» (ciò spiega il nome del movimento). </a:t>
            </a:r>
          </a:p>
        </p:txBody>
      </p:sp>
      <p:sp>
        <p:nvSpPr>
          <p:cNvPr id="14" name="Oval 13">
            <a:extLst>
              <a:ext uri="{FF2B5EF4-FFF2-40B4-BE49-F238E27FC236}">
                <a16:creationId xmlns:a16="http://schemas.microsoft.com/office/drawing/2014/main" id="{F003ABC2-0D2A-42E5-9778-D9E8DBB547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280447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2">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6400800" y="484632"/>
            <a:ext cx="5299586" cy="950977"/>
          </a:xfrm>
          <a:ln>
            <a:noFill/>
          </a:ln>
        </p:spPr>
        <p:txBody>
          <a:bodyPr>
            <a:normAutofit fontScale="90000"/>
          </a:bodyPr>
          <a:lstStyle/>
          <a:p>
            <a:r>
              <a:rPr lang="it-IT" sz="4000" dirty="0"/>
              <a:t>La persecuzione dei cattolici inglesi</a:t>
            </a:r>
          </a:p>
        </p:txBody>
      </p:sp>
      <p:pic>
        <p:nvPicPr>
          <p:cNvPr id="10242" name="Picture 2" descr="La persecuzione dei cattolici inglesi da calvinisti protestanti (incisione) (foto in b/n)">
            <a:extLst>
              <a:ext uri="{FF2B5EF4-FFF2-40B4-BE49-F238E27FC236}">
                <a16:creationId xmlns:a16="http://schemas.microsoft.com/office/drawing/2014/main" id="{8E74D25C-4FA3-AC54-949B-72F0EF9A0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209" r="-2" b="10721"/>
          <a:stretch/>
        </p:blipFill>
        <p:spPr bwMode="auto">
          <a:xfrm>
            <a:off x="1" y="10"/>
            <a:ext cx="6066502" cy="6857989"/>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6400799" y="1464801"/>
            <a:ext cx="5299585" cy="5877829"/>
          </a:xfrm>
        </p:spPr>
        <p:txBody>
          <a:bodyPr>
            <a:noAutofit/>
          </a:bodyPr>
          <a:lstStyle/>
          <a:p>
            <a:r>
              <a:rPr lang="it-IT" sz="1600" dirty="0"/>
              <a:t>Coloro che erano rimasti fedeli alla Chiesa di Roma , dal 1570 al 1603 furono duramente perseguitati (circa 190 esecuzioni, senza contare coloro che morirono in prigione) e costretti a professare la loro fede in condizioni di clandestinità. </a:t>
            </a:r>
          </a:p>
          <a:p>
            <a:r>
              <a:rPr lang="it-IT" sz="1600" dirty="0"/>
              <a:t>I cattolici oltretutto erano divisi tra due correnti o orientamenti: i «conformisti», e chi non solo si opponeva alla regina, ma cercava di rovesciare il trono di Elisabetta, stringendo anche alleanze con le potenze straniere ostili all’Inghilterra, a partire dalla Spagna di Filippo II. </a:t>
            </a:r>
          </a:p>
          <a:p>
            <a:r>
              <a:rPr lang="it-IT" sz="1600" dirty="0"/>
              <a:t>Questa corrente, in particolare, ebbe l’appoggio di Roma: nel 1578 Gregorio XIII favorì il tentativo di invasione dell’Irlanda, mentre il cardinale Tolomeo Gallio approvò il piano di uccisione di Elisabetta I. La scoperta e la spietata repressione delle congiure non fece che aggravare la condizione dei cattolici inglesi, e rinsaldò nell’animo della popolazione il sentimento antiromano.</a:t>
            </a:r>
          </a:p>
          <a:p>
            <a:r>
              <a:rPr lang="it-IT" sz="1600" dirty="0"/>
              <a:t>Ulteriori sviluppi nel XVII secolo (Puritanesimo (XVI-XVII sec.); Congiura delle polveri 1605; Prima rivoluzione inglese (1628-1658; decapitazione di Carlo I 1649; Commonwealth 1649-1660; restaurazione della monarchia 1660; «Gloriosa rivoluzione» 1688 e cambio della dinastia: divieto per i cattolici di salire al trono).</a:t>
            </a:r>
          </a:p>
        </p:txBody>
      </p:sp>
      <p:grpSp>
        <p:nvGrpSpPr>
          <p:cNvPr id="10249" name="Group 10248">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0250" name="Oval 10249">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251" name="Oval 10250">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678468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970109" y="484632"/>
            <a:ext cx="6730277" cy="1609344"/>
          </a:xfrm>
          <a:ln>
            <a:noFill/>
          </a:ln>
        </p:spPr>
        <p:txBody>
          <a:bodyPr>
            <a:normAutofit/>
          </a:bodyPr>
          <a:lstStyle/>
          <a:p>
            <a:r>
              <a:rPr lang="it-IT" sz="4800"/>
              <a:t>I missionari in Inghilterra</a:t>
            </a:r>
          </a:p>
        </p:txBody>
      </p:sp>
      <p:pic>
        <p:nvPicPr>
          <p:cNvPr id="4" name="Immagine 3"/>
          <p:cNvPicPr>
            <a:picLocks noChangeAspect="1"/>
          </p:cNvPicPr>
          <p:nvPr/>
        </p:nvPicPr>
        <p:blipFill>
          <a:blip r:embed="rId5"/>
          <a:srcRect r="3" b="6653"/>
          <a:stretch/>
        </p:blipFill>
        <p:spPr>
          <a:xfrm>
            <a:off x="3344" y="10"/>
            <a:ext cx="4646726" cy="6857990"/>
          </a:xfrm>
          <a:prstGeom prst="rect">
            <a:avLst/>
          </a:prstGeom>
        </p:spPr>
      </p:pic>
      <p:sp>
        <p:nvSpPr>
          <p:cNvPr id="3" name="Segnaposto contenuto 2"/>
          <p:cNvSpPr>
            <a:spLocks noGrp="1"/>
          </p:cNvSpPr>
          <p:nvPr>
            <p:ph idx="1"/>
          </p:nvPr>
        </p:nvSpPr>
        <p:spPr>
          <a:xfrm>
            <a:off x="4970109" y="2121408"/>
            <a:ext cx="6730276" cy="4050792"/>
          </a:xfrm>
        </p:spPr>
        <p:txBody>
          <a:bodyPr>
            <a:normAutofit/>
          </a:bodyPr>
          <a:lstStyle/>
          <a:p>
            <a:pPr marL="0" indent="0">
              <a:buNone/>
            </a:pPr>
            <a:r>
              <a:rPr lang="it-IT" sz="1700" dirty="0"/>
              <a:t>Tra la fine del Cinquecento e nella prima parte del Seicento, in Inghilterra operarono parecchi missionari clandestini (soprattutto gesuiti) preparati in vari collegi del continente per affrontare la difficile situazione inglese. </a:t>
            </a:r>
          </a:p>
          <a:p>
            <a:pPr marL="0" indent="0">
              <a:buNone/>
            </a:pPr>
            <a:r>
              <a:rPr lang="it-IT" sz="1700" dirty="0"/>
              <a:t>Successivamente al regno di Elisabetta I, nel 1605, alcuni cattolici tramarono una congiura contro il re Giacomo I </a:t>
            </a:r>
            <a:r>
              <a:rPr lang="it-IT" sz="1700"/>
              <a:t>(nell’immagine) e </a:t>
            </a:r>
            <a:r>
              <a:rPr lang="it-IT" sz="1700" dirty="0"/>
              <a:t>il parlamento («congiura delle polveri»), provocando l’inasprimento delle leggi contro tutti i cattolici, nei confronti dei quali le esecuzioni continuarono fino al 1680.</a:t>
            </a:r>
          </a:p>
          <a:p>
            <a:pPr marL="0" indent="0">
              <a:buNone/>
            </a:pPr>
            <a:r>
              <a:rPr lang="it-IT" sz="1700" dirty="0"/>
              <a:t>Per loro, il cui numero andò continuamente calando (alla fine del Settecento erano poco più di 69.800), la libertà di culto ed il pieno riconoscimento dei diritti civili giunse solo nel 1824. Ma ancora nel 1850, il ristabilimento della gerarchia cattolica in Inghilterra e Galles provocò violenti tumulti di piazza e interrogazioni al parlamento.</a:t>
            </a:r>
          </a:p>
        </p:txBody>
      </p:sp>
      <p:grpSp>
        <p:nvGrpSpPr>
          <p:cNvPr id="11" name="Group 10">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191807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89C8D586-1ECD-4981-BED2-97336112C0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5791202" y="200311"/>
            <a:ext cx="5909184" cy="1442857"/>
          </a:xfrm>
          <a:ln>
            <a:noFill/>
          </a:ln>
        </p:spPr>
        <p:txBody>
          <a:bodyPr>
            <a:normAutofit/>
          </a:bodyPr>
          <a:lstStyle/>
          <a:p>
            <a:r>
              <a:rPr lang="it-IT" sz="4000" dirty="0"/>
              <a:t>La Corona inglese</a:t>
            </a:r>
          </a:p>
        </p:txBody>
      </p:sp>
      <p:pic>
        <p:nvPicPr>
          <p:cNvPr id="2050" name="Picture 2" descr="undefined">
            <a:extLst>
              <a:ext uri="{FF2B5EF4-FFF2-40B4-BE49-F238E27FC236}">
                <a16:creationId xmlns:a16="http://schemas.microsoft.com/office/drawing/2014/main" id="{8AE65BA1-D7BE-25A6-8A90-5FC359A545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243913" y="888999"/>
            <a:ext cx="5080000" cy="508000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p:cNvSpPr>
            <a:spLocks noGrp="1"/>
          </p:cNvSpPr>
          <p:nvPr>
            <p:ph idx="1"/>
          </p:nvPr>
        </p:nvSpPr>
        <p:spPr>
          <a:xfrm>
            <a:off x="5791201" y="1364343"/>
            <a:ext cx="5909183" cy="5293346"/>
          </a:xfrm>
        </p:spPr>
        <p:txBody>
          <a:bodyPr>
            <a:normAutofit fontScale="92500" lnSpcReduction="10000"/>
          </a:bodyPr>
          <a:lstStyle/>
          <a:p>
            <a:r>
              <a:rPr lang="it-IT" sz="1800" b="1" dirty="0"/>
              <a:t>Venerazione per la corona</a:t>
            </a:r>
            <a:r>
              <a:rPr lang="it-IT" sz="1800" dirty="0"/>
              <a:t>: in particolare l’attaccamento dell’alto clero nei confronti del re. </a:t>
            </a:r>
          </a:p>
          <a:p>
            <a:r>
              <a:rPr lang="it-IT" sz="1800" dirty="0"/>
              <a:t>Oltre al secolare ruolo svolto dal sovrano nella Chiesa inglese, i Tudor, la casa regnante dalla fine del Quattrocento e a cui apparteneva </a:t>
            </a:r>
            <a:r>
              <a:rPr lang="it-IT" sz="1800" b="1" dirty="0"/>
              <a:t>Enrico VIII</a:t>
            </a:r>
            <a:r>
              <a:rPr lang="it-IT" sz="1800" dirty="0"/>
              <a:t>, avevano avuto il grande merito di porre fine alla lunga guerra civile, chiamata Guerra delle due Rose (1455-1485), dovuta alla lotta per la corona inglese tra le famiglie Lancaster (rosa rossa) e York (rosa bianca). </a:t>
            </a:r>
          </a:p>
          <a:p>
            <a:r>
              <a:rPr lang="it-IT" sz="1800" dirty="0"/>
              <a:t>Senza essere in possesso di un formale diritto di nomina, il re imponeva i suoi candidati alle sedi episcopali distribuite nella provincia ecclesiastica di Canterbury (con venti suffraganei) e nelle provincia ecclesiastica di York (con tre suffraganei). </a:t>
            </a:r>
          </a:p>
          <a:p>
            <a:r>
              <a:rPr lang="it-IT" sz="1800" dirty="0"/>
              <a:t>Inoltre lo stesso Enrico VIII in un primo momento era stato destinato al sacerdozio; perciò aveva studiato teologia tanto da essere in grado, nel 1521, di pubblicare l’opera intitolata </a:t>
            </a:r>
            <a:r>
              <a:rPr lang="it-IT" sz="1800" i="1" dirty="0" err="1"/>
              <a:t>Assertio</a:t>
            </a:r>
            <a:r>
              <a:rPr lang="it-IT" sz="1800" i="1" dirty="0"/>
              <a:t> </a:t>
            </a:r>
            <a:r>
              <a:rPr lang="it-IT" sz="1800" i="1" dirty="0" err="1"/>
              <a:t>septem</a:t>
            </a:r>
            <a:r>
              <a:rPr lang="it-IT" sz="1800" i="1" dirty="0"/>
              <a:t> </a:t>
            </a:r>
            <a:r>
              <a:rPr lang="it-IT" sz="1800" i="1" dirty="0" err="1"/>
              <a:t>sacramentorum</a:t>
            </a:r>
            <a:r>
              <a:rPr lang="it-IT" sz="1800" dirty="0"/>
              <a:t>, con la quale voleva confutare il </a:t>
            </a:r>
            <a:r>
              <a:rPr lang="it-IT" sz="1800" i="1" dirty="0"/>
              <a:t>De </a:t>
            </a:r>
            <a:r>
              <a:rPr lang="it-IT" sz="1800" i="1" dirty="0" err="1"/>
              <a:t>captivitate</a:t>
            </a:r>
            <a:r>
              <a:rPr lang="it-IT" sz="1800" i="1" dirty="0"/>
              <a:t> </a:t>
            </a:r>
            <a:r>
              <a:rPr lang="it-IT" sz="1800" i="1" dirty="0" err="1"/>
              <a:t>Babylonica</a:t>
            </a:r>
            <a:r>
              <a:rPr lang="it-IT" sz="1800" dirty="0"/>
              <a:t> di Lutero, e che gli valse da Leone X il titolo di </a:t>
            </a:r>
            <a:r>
              <a:rPr lang="it-IT" sz="1800" i="1" dirty="0"/>
              <a:t>Defensor </a:t>
            </a:r>
            <a:r>
              <a:rPr lang="it-IT" sz="1800" i="1" dirty="0" err="1"/>
              <a:t>fidei</a:t>
            </a:r>
            <a:r>
              <a:rPr lang="it-IT" sz="1800" dirty="0"/>
              <a:t> (difensore della fede). </a:t>
            </a:r>
          </a:p>
        </p:txBody>
      </p:sp>
      <p:grpSp>
        <p:nvGrpSpPr>
          <p:cNvPr id="2057" name="Group 2056">
            <a:extLst>
              <a:ext uri="{FF2B5EF4-FFF2-40B4-BE49-F238E27FC236}">
                <a16:creationId xmlns:a16="http://schemas.microsoft.com/office/drawing/2014/main" id="{AF001A23-2767-4A31-BD30-56112DE9527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058" name="Oval 2057">
              <a:extLst>
                <a:ext uri="{FF2B5EF4-FFF2-40B4-BE49-F238E27FC236}">
                  <a16:creationId xmlns:a16="http://schemas.microsoft.com/office/drawing/2014/main" id="{C6BD30CE-7C6B-4C5B-8206-2A912062D6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059" name="Oval 2058">
              <a:extLst>
                <a:ext uri="{FF2B5EF4-FFF2-40B4-BE49-F238E27FC236}">
                  <a16:creationId xmlns:a16="http://schemas.microsoft.com/office/drawing/2014/main" id="{7FA45EC6-AD58-4CAF-846D-46D82B614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402397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p:cNvPicPr>
            <a:picLocks noChangeAspect="1"/>
          </p:cNvPicPr>
          <p:nvPr/>
        </p:nvPicPr>
        <p:blipFill>
          <a:blip r:embed="rId3"/>
          <a:srcRect t="6591" b="37515"/>
          <a:stretch/>
        </p:blipFill>
        <p:spPr>
          <a:xfrm>
            <a:off x="3344" y="3509433"/>
            <a:ext cx="4475150" cy="3348566"/>
          </a:xfrm>
          <a:prstGeom prst="rect">
            <a:avLst/>
          </a:prstGeom>
        </p:spPr>
      </p:pic>
      <p:sp>
        <p:nvSpPr>
          <p:cNvPr id="14" name="Rectangle 13">
            <a:extLst>
              <a:ext uri="{FF2B5EF4-FFF2-40B4-BE49-F238E27FC236}">
                <a16:creationId xmlns:a16="http://schemas.microsoft.com/office/drawing/2014/main" id="{881BB01C-2DAE-48BD-8E81-DAE2E1BC4D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0070" y="0"/>
            <a:ext cx="7541930"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970109" y="484632"/>
            <a:ext cx="6730277" cy="1609344"/>
          </a:xfrm>
          <a:ln>
            <a:noFill/>
          </a:ln>
        </p:spPr>
        <p:txBody>
          <a:bodyPr>
            <a:normAutofit/>
          </a:bodyPr>
          <a:lstStyle/>
          <a:p>
            <a:r>
              <a:rPr lang="it-IT" sz="4800"/>
              <a:t>Enrico VIII (1491-1547)</a:t>
            </a:r>
          </a:p>
        </p:txBody>
      </p:sp>
      <p:pic>
        <p:nvPicPr>
          <p:cNvPr id="7" name="Segnaposto contenuto 3"/>
          <p:cNvPicPr>
            <a:picLocks noChangeAspect="1"/>
          </p:cNvPicPr>
          <p:nvPr/>
        </p:nvPicPr>
        <p:blipFill rotWithShape="1">
          <a:blip r:embed="rId6"/>
          <a:srcRect t="12516" b="35293"/>
          <a:stretch/>
        </p:blipFill>
        <p:spPr>
          <a:xfrm>
            <a:off x="3344" y="10"/>
            <a:ext cx="4475150" cy="3348557"/>
          </a:xfrm>
          <a:prstGeom prst="rect">
            <a:avLst/>
          </a:prstGeom>
        </p:spPr>
      </p:pic>
      <p:sp>
        <p:nvSpPr>
          <p:cNvPr id="9" name="Content Placeholder 8"/>
          <p:cNvSpPr>
            <a:spLocks noGrp="1"/>
          </p:cNvSpPr>
          <p:nvPr>
            <p:ph idx="1"/>
          </p:nvPr>
        </p:nvSpPr>
        <p:spPr>
          <a:xfrm>
            <a:off x="4970109" y="2121408"/>
            <a:ext cx="6730276" cy="4050792"/>
          </a:xfrm>
        </p:spPr>
        <p:txBody>
          <a:bodyPr>
            <a:normAutofit/>
          </a:bodyPr>
          <a:lstStyle/>
          <a:p>
            <a:r>
              <a:rPr lang="en-US" sz="1800"/>
              <a:t>La questione del matrimonio di Enrico VIII con Caterina d’Aragona, zia di Carlo V, è all’origine di una vicenda estremamente complessa.</a:t>
            </a:r>
          </a:p>
          <a:p>
            <a:endParaRPr lang="en-US" sz="1800"/>
          </a:p>
          <a:p>
            <a:endParaRPr lang="en-US" sz="1800"/>
          </a:p>
        </p:txBody>
      </p:sp>
      <p:grpSp>
        <p:nvGrpSpPr>
          <p:cNvPr id="16" name="Group 15">
            <a:extLst>
              <a:ext uri="{FF2B5EF4-FFF2-40B4-BE49-F238E27FC236}">
                <a16:creationId xmlns:a16="http://schemas.microsoft.com/office/drawing/2014/main" id="{AD55FF18-1979-4730-A345-E74E328F077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7" name="Oval 16">
              <a:extLst>
                <a:ext uri="{FF2B5EF4-FFF2-40B4-BE49-F238E27FC236}">
                  <a16:creationId xmlns:a16="http://schemas.microsoft.com/office/drawing/2014/main" id="{6F8381C4-0751-4A6E-BFF7-48DF67BFA0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F7320C1D-D7A9-4392-B3B6-ACEF193A8D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260244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3964958D-AF5D-4863-B5FB-83F6B8CB1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12188656"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a16="http://schemas.microsoft.com/office/drawing/2014/main" id="{D4DA82CC-EC62-F800-1428-A02468957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1" r="-2" b="12551"/>
          <a:stretch>
            <a:fillRect/>
          </a:stretch>
        </p:blipFill>
        <p:spPr bwMode="auto">
          <a:xfrm>
            <a:off x="3344" y="10"/>
            <a:ext cx="4646726"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C3DC3548-488C-D08D-79F6-C2B44C490A43}"/>
              </a:ext>
            </a:extLst>
          </p:cNvPr>
          <p:cNvSpPr>
            <a:spLocks noGrp="1"/>
          </p:cNvSpPr>
          <p:nvPr>
            <p:ph idx="1"/>
          </p:nvPr>
        </p:nvSpPr>
        <p:spPr>
          <a:xfrm>
            <a:off x="4970109" y="200311"/>
            <a:ext cx="6730276" cy="6457378"/>
          </a:xfrm>
        </p:spPr>
        <p:txBody>
          <a:bodyPr>
            <a:normAutofit fontScale="92500" lnSpcReduction="10000"/>
          </a:bodyPr>
          <a:lstStyle/>
          <a:p>
            <a:r>
              <a:rPr lang="it-IT" sz="2400" dirty="0">
                <a:latin typeface="Open Sans" panose="020F0502020204030204" pitchFamily="34" charset="0"/>
              </a:rPr>
              <a:t>Nell’estate 1501 l’infanta Caterina d’Aragona, figlia minore dei re di Spagna (Isabella di Castiglia e Ferdinando d’Aragona) </a:t>
            </a:r>
            <a:r>
              <a:rPr lang="it-IT" sz="2400" b="1" dirty="0">
                <a:latin typeface="Open Sans" panose="020F0502020204030204" pitchFamily="34" charset="0"/>
              </a:rPr>
              <a:t>s’imbarcò per l’Inghilterra per non tornare mai più</a:t>
            </a:r>
            <a:r>
              <a:rPr lang="it-IT" sz="2400" dirty="0">
                <a:latin typeface="Open Sans" panose="020F0502020204030204" pitchFamily="34" charset="0"/>
              </a:rPr>
              <a:t>. Lasciava dietro di sé tutta la sua infanzia e l’amata Granada, in cui si era trasferita appena la città era stata riconquistata ai mori dai suoi genitori. Questi avevano deciso che era la persona giusta </a:t>
            </a:r>
            <a:r>
              <a:rPr lang="it-IT" sz="2400" b="1" dirty="0">
                <a:latin typeface="Open Sans" panose="020F0502020204030204" pitchFamily="34" charset="0"/>
              </a:rPr>
              <a:t>per tessere un’alleanza matrimoniale con la dinastia Tudor</a:t>
            </a:r>
            <a:r>
              <a:rPr lang="it-IT" sz="2400" dirty="0">
                <a:latin typeface="Open Sans" panose="020F0502020204030204" pitchFamily="34" charset="0"/>
              </a:rPr>
              <a:t>, di recente creazione, e fare fronte comune contro la Francia, gran rivale di entrambe.</a:t>
            </a:r>
          </a:p>
          <a:p>
            <a:r>
              <a:rPr lang="it-IT" sz="2400" b="1" dirty="0">
                <a:latin typeface="Open Sans" panose="020B0606030504020204" pitchFamily="34" charset="0"/>
              </a:rPr>
              <a:t>Il suo sposo sarebbe stato Arturo Tudor</a:t>
            </a:r>
            <a:r>
              <a:rPr lang="it-IT" sz="2400" dirty="0">
                <a:latin typeface="Open Sans" panose="020B0606030504020204" pitchFamily="34" charset="0"/>
              </a:rPr>
              <a:t>, primogenito del re inglese Enrico VII ed erede al trono. Caterina discendeva per linea materna dall’antica casa reale inglese dei Lancaster e </a:t>
            </a:r>
            <a:r>
              <a:rPr lang="it-IT" sz="2400" b="1" dirty="0">
                <a:latin typeface="Open Sans" panose="020B0606030504020204" pitchFamily="34" charset="0"/>
              </a:rPr>
              <a:t>avrebbe apportato una maggior legittimità al giovane regno dei Tudor</a:t>
            </a:r>
            <a:r>
              <a:rPr lang="it-IT" sz="2400" dirty="0">
                <a:latin typeface="Open Sans" panose="020B0606030504020204" pitchFamily="34" charset="0"/>
              </a:rPr>
              <a:t>. Ma non era passato un anno dal suo arrivo che </a:t>
            </a:r>
            <a:r>
              <a:rPr lang="it-IT" sz="2400" b="1" dirty="0">
                <a:latin typeface="Open Sans" panose="020B0606030504020204" pitchFamily="34" charset="0"/>
              </a:rPr>
              <a:t>il marito soccombette a una misteriosa malattia</a:t>
            </a:r>
            <a:r>
              <a:rPr lang="it-IT" sz="2400" dirty="0">
                <a:latin typeface="Open Sans" panose="020B0606030504020204" pitchFamily="34" charset="0"/>
              </a:rPr>
              <a:t> che all’epoca si chiamava sudore inglese per l’intensa sudorazione che provocava.</a:t>
            </a:r>
          </a:p>
          <a:p>
            <a:endParaRPr lang="it-IT" sz="2400" dirty="0"/>
          </a:p>
        </p:txBody>
      </p:sp>
      <p:grpSp>
        <p:nvGrpSpPr>
          <p:cNvPr id="17" name="Group 16">
            <a:extLst>
              <a:ext uri="{FF2B5EF4-FFF2-40B4-BE49-F238E27FC236}">
                <a16:creationId xmlns:a16="http://schemas.microsoft.com/office/drawing/2014/main" id="{11002ACD-3B0C-4885-8754-8A00E926FE4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DF0313CD-4196-4456-A70D-5EE2B995BA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80DE0B32-9EE8-4975-AD48-3855B0A82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533900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8" name="Rectangle 3087">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E03E0F6F-626C-35D9-11A7-9BACC0C2ED06}"/>
              </a:ext>
            </a:extLst>
          </p:cNvPr>
          <p:cNvSpPr>
            <a:spLocks noGrp="1"/>
          </p:cNvSpPr>
          <p:nvPr>
            <p:ph type="title"/>
          </p:nvPr>
        </p:nvSpPr>
        <p:spPr>
          <a:xfrm>
            <a:off x="382280" y="484632"/>
            <a:ext cx="6743844" cy="1609344"/>
          </a:xfrm>
        </p:spPr>
        <p:txBody>
          <a:bodyPr>
            <a:normAutofit/>
          </a:bodyPr>
          <a:lstStyle/>
          <a:p>
            <a:r>
              <a:rPr lang="it-IT" sz="4800" dirty="0"/>
              <a:t>Caterina ambasciatrice di spagna</a:t>
            </a:r>
          </a:p>
        </p:txBody>
      </p:sp>
      <p:sp>
        <p:nvSpPr>
          <p:cNvPr id="3" name="Segnaposto contenuto 2">
            <a:extLst>
              <a:ext uri="{FF2B5EF4-FFF2-40B4-BE49-F238E27FC236}">
                <a16:creationId xmlns:a16="http://schemas.microsoft.com/office/drawing/2014/main" id="{CD2BB052-43E4-4FAD-F948-0725E4728460}"/>
              </a:ext>
            </a:extLst>
          </p:cNvPr>
          <p:cNvSpPr>
            <a:spLocks noGrp="1"/>
          </p:cNvSpPr>
          <p:nvPr>
            <p:ph idx="1"/>
          </p:nvPr>
        </p:nvSpPr>
        <p:spPr>
          <a:xfrm>
            <a:off x="382279" y="2121408"/>
            <a:ext cx="6743845" cy="4050792"/>
          </a:xfrm>
        </p:spPr>
        <p:txBody>
          <a:bodyPr>
            <a:normAutofit/>
          </a:bodyPr>
          <a:lstStyle/>
          <a:p>
            <a:r>
              <a:rPr lang="it-IT" sz="1800" b="0" i="0" u="none" strike="noStrike" dirty="0">
                <a:effectLst/>
                <a:latin typeface="Open Sans" panose="020B0606030504020204" pitchFamily="34" charset="0"/>
              </a:rPr>
              <a:t>La morte dell’erede lasciava Enrico VII con un doppio problema: da un lato il suo secondogenito – il futuro Enrico VIII – era ancora minorenne; dall’altro, se avesse fatto tornare Caterina dal padre Ferdinando d’Aragona </a:t>
            </a:r>
            <a:r>
              <a:rPr lang="it-IT" sz="1800" b="1" i="0" u="none" strike="noStrike" dirty="0">
                <a:effectLst/>
                <a:latin typeface="Open Sans" panose="020B0606030504020204" pitchFamily="34" charset="0"/>
              </a:rPr>
              <a:t>avrebbe dovuto restituire anche la dote ricevuta</a:t>
            </a:r>
            <a:r>
              <a:rPr lang="it-IT" sz="1800" b="0" i="0" u="none" strike="noStrike" dirty="0">
                <a:effectLst/>
                <a:latin typeface="Open Sans" panose="020B0606030504020204" pitchFamily="34" charset="0"/>
              </a:rPr>
              <a:t>. </a:t>
            </a:r>
          </a:p>
          <a:p>
            <a:r>
              <a:rPr lang="it-IT" sz="1800" b="0" i="0" u="none" strike="noStrike" dirty="0">
                <a:effectLst/>
                <a:latin typeface="Open Sans" panose="020B0606030504020204" pitchFamily="34" charset="0"/>
              </a:rPr>
              <a:t>Mentre decideva che cosa fare della nuora, la principessa dovette rimanere in Inghilterra per sette anni, durante i quali assunse l’incarico di ambasciatrice del padre: </a:t>
            </a:r>
            <a:r>
              <a:rPr lang="it-IT" sz="1800" b="1" i="0" u="none" strike="noStrike" dirty="0">
                <a:effectLst/>
                <a:latin typeface="Open Sans" panose="020B0606030504020204" pitchFamily="34" charset="0"/>
              </a:rPr>
              <a:t>fu la prima donna della storia a ricoprire questo incarico</a:t>
            </a:r>
            <a:r>
              <a:rPr lang="it-IT" sz="1800" b="0" i="0" u="none" strike="noStrike" dirty="0">
                <a:effectLst/>
                <a:latin typeface="Open Sans" panose="020B0606030504020204" pitchFamily="34" charset="0"/>
              </a:rPr>
              <a:t>. Aveva ricevuto un’educazione molto buona, parlava varie lingue e, secondo i cronisti dell’epoca, </a:t>
            </a:r>
            <a:r>
              <a:rPr lang="it-IT" sz="1800" b="1" i="0" u="none" strike="noStrike" dirty="0">
                <a:effectLst/>
                <a:latin typeface="Open Sans" panose="020B0606030504020204" pitchFamily="34" charset="0"/>
              </a:rPr>
              <a:t>era non solo colta, ma anche esperta nelle questioni di corte</a:t>
            </a:r>
            <a:r>
              <a:rPr lang="it-IT" sz="1800" b="0" i="0" u="none" strike="noStrike" dirty="0">
                <a:effectLst/>
                <a:latin typeface="Open Sans" panose="020B0606030504020204" pitchFamily="34" charset="0"/>
              </a:rPr>
              <a:t>.</a:t>
            </a:r>
          </a:p>
          <a:p>
            <a:endParaRPr lang="it-IT" sz="1800" dirty="0"/>
          </a:p>
        </p:txBody>
      </p:sp>
      <p:pic>
        <p:nvPicPr>
          <p:cNvPr id="3076" name="Picture 4">
            <a:extLst>
              <a:ext uri="{FF2B5EF4-FFF2-40B4-BE49-F238E27FC236}">
                <a16:creationId xmlns:a16="http://schemas.microsoft.com/office/drawing/2014/main" id="{E38E3188-44CE-E641-122D-99ECB8840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 b="2224"/>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3090" name="Group 3089">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3091" name="Oval 3090">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3092" name="Oval 3091">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39423744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D2F9B8D9-2A0F-48A2-AD9F-81D8C49703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996C3B8C-936E-0DE1-542C-B6554C149E61}"/>
              </a:ext>
            </a:extLst>
          </p:cNvPr>
          <p:cNvSpPr>
            <a:spLocks noGrp="1"/>
          </p:cNvSpPr>
          <p:nvPr>
            <p:ph type="title"/>
          </p:nvPr>
        </p:nvSpPr>
        <p:spPr>
          <a:xfrm>
            <a:off x="4970109" y="484632"/>
            <a:ext cx="6730277" cy="1609344"/>
          </a:xfrm>
          <a:ln>
            <a:noFill/>
          </a:ln>
        </p:spPr>
        <p:txBody>
          <a:bodyPr>
            <a:normAutofit/>
          </a:bodyPr>
          <a:lstStyle/>
          <a:p>
            <a:r>
              <a:rPr lang="it-IT" sz="4400"/>
              <a:t>Enrico VIII sale al trono</a:t>
            </a:r>
          </a:p>
        </p:txBody>
      </p:sp>
      <p:pic>
        <p:nvPicPr>
          <p:cNvPr id="4098" name="Picture 2" descr="r/Tudorhistory - Un ritratto di Enrico VIII da giovane nel 1509">
            <a:extLst>
              <a:ext uri="{FF2B5EF4-FFF2-40B4-BE49-F238E27FC236}">
                <a16:creationId xmlns:a16="http://schemas.microsoft.com/office/drawing/2014/main" id="{5F6F935D-7183-71AB-465C-8588C394B64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7961" y="640080"/>
            <a:ext cx="3674176" cy="5588101"/>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F3F3CE4A-2F2D-F21E-1AB0-CCFC124B0D89}"/>
              </a:ext>
            </a:extLst>
          </p:cNvPr>
          <p:cNvSpPr>
            <a:spLocks noGrp="1"/>
          </p:cNvSpPr>
          <p:nvPr>
            <p:ph idx="1"/>
          </p:nvPr>
        </p:nvSpPr>
        <p:spPr>
          <a:xfrm>
            <a:off x="4970109" y="2121408"/>
            <a:ext cx="6730276" cy="4050792"/>
          </a:xfrm>
        </p:spPr>
        <p:txBody>
          <a:bodyPr>
            <a:normAutofit/>
          </a:bodyPr>
          <a:lstStyle/>
          <a:p>
            <a:r>
              <a:rPr lang="it-IT" b="0" i="0" u="none" strike="noStrike">
                <a:effectLst/>
                <a:latin typeface="Open Sans" panose="020B0606030504020204" pitchFamily="34" charset="0"/>
              </a:rPr>
              <a:t>Nel 1509 Enrico VII morì e suo figlio salì al trono. Una delle sue priorità era sposarsi il prima possibile e </a:t>
            </a:r>
            <a:r>
              <a:rPr lang="it-IT" b="1" i="0" u="none" strike="noStrike">
                <a:effectLst/>
                <a:latin typeface="Open Sans" panose="020B0606030504020204" pitchFamily="34" charset="0"/>
              </a:rPr>
              <a:t>generare un erede per garantire la continuità della dinastia Tudor</a:t>
            </a:r>
            <a:r>
              <a:rPr lang="it-IT" b="0" i="0" u="none" strike="noStrike">
                <a:effectLst/>
                <a:latin typeface="Open Sans" panose="020B0606030504020204" pitchFamily="34" charset="0"/>
              </a:rPr>
              <a:t>, e per farlo scelse Caterina. Benché il diritto canonico proibisse che un uomo sposasse la vedova di suo fratello, </a:t>
            </a:r>
            <a:r>
              <a:rPr lang="it-IT" b="1" i="0" u="none" strike="noStrike">
                <a:effectLst/>
                <a:latin typeface="Open Sans" panose="020B0606030504020204" pitchFamily="34" charset="0"/>
              </a:rPr>
              <a:t>era possibile un’eccezione nel caso che il matrimonio non fosse stato consumato</a:t>
            </a:r>
            <a:r>
              <a:rPr lang="it-IT" b="0" i="0" u="none" strike="noStrike">
                <a:effectLst/>
                <a:latin typeface="Open Sans" panose="020B0606030504020204" pitchFamily="34" charset="0"/>
              </a:rPr>
              <a:t>: Enrico si basò su questo per sostenere il suo diritto a sposare Caterina, anche se </a:t>
            </a:r>
            <a:r>
              <a:rPr lang="it-IT" b="1" i="0" u="none" strike="noStrike">
                <a:effectLst/>
                <a:latin typeface="Open Sans" panose="020B0606030504020204" pitchFamily="34" charset="0"/>
              </a:rPr>
              <a:t>anni dopo avrebbe usato l’argomento contrario come pretesto per il divorzio</a:t>
            </a:r>
            <a:r>
              <a:rPr lang="it-IT" b="0" i="0" u="none" strike="noStrike">
                <a:effectLst/>
                <a:latin typeface="Open Sans" panose="020B0606030504020204" pitchFamily="34" charset="0"/>
              </a:rPr>
              <a:t>, affermando che il matrimonio era maledetto in quanto «indecente agli occhi di Dio».</a:t>
            </a:r>
          </a:p>
          <a:p>
            <a:endParaRPr lang="it-IT" dirty="0"/>
          </a:p>
        </p:txBody>
      </p:sp>
      <p:grpSp>
        <p:nvGrpSpPr>
          <p:cNvPr id="4105" name="Group 4104">
            <a:extLst>
              <a:ext uri="{FF2B5EF4-FFF2-40B4-BE49-F238E27FC236}">
                <a16:creationId xmlns:a16="http://schemas.microsoft.com/office/drawing/2014/main" id="{0F7E20FF-7DA6-46B7-AB0E-E6CBFDD0729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106" name="Oval 4105">
              <a:extLst>
                <a:ext uri="{FF2B5EF4-FFF2-40B4-BE49-F238E27FC236}">
                  <a16:creationId xmlns:a16="http://schemas.microsoft.com/office/drawing/2014/main" id="{6BE624B6-B9F4-4C3F-9F6E-2182D90EC5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4107" name="Oval 4106">
              <a:extLst>
                <a:ext uri="{FF2B5EF4-FFF2-40B4-BE49-F238E27FC236}">
                  <a16:creationId xmlns:a16="http://schemas.microsoft.com/office/drawing/2014/main" id="{8710C23B-B5E1-45A6-80F6-55643AC62B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747779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5141" name="Rectangle 5140">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3" name="Freeform: Shape 5142">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122" name="Picture 2">
            <a:extLst>
              <a:ext uri="{FF2B5EF4-FFF2-40B4-BE49-F238E27FC236}">
                <a16:creationId xmlns:a16="http://schemas.microsoft.com/office/drawing/2014/main" id="{941D136D-25E0-4D47-5388-EBDDD9685C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 b="15338"/>
          <a:stretch/>
        </p:blipFill>
        <p:spPr bwMode="auto">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6B5AA349-7C12-FA81-0DFC-3965135B8E62}"/>
              </a:ext>
            </a:extLst>
          </p:cNvPr>
          <p:cNvSpPr>
            <a:spLocks noGrp="1"/>
          </p:cNvSpPr>
          <p:nvPr>
            <p:ph idx="1"/>
          </p:nvPr>
        </p:nvSpPr>
        <p:spPr>
          <a:xfrm>
            <a:off x="6550924" y="2927444"/>
            <a:ext cx="4920019" cy="3244755"/>
          </a:xfrm>
        </p:spPr>
        <p:txBody>
          <a:bodyPr>
            <a:normAutofit/>
          </a:bodyPr>
          <a:lstStyle/>
          <a:p>
            <a:r>
              <a:rPr lang="it-IT" sz="1900" b="1" i="0" u="none" strike="noStrike">
                <a:effectLst/>
                <a:latin typeface="Open Sans" panose="020B0606030504020204" pitchFamily="34" charset="0"/>
              </a:rPr>
              <a:t>Il fatto che Caterina abbia avuto sei gravidanze in nove anni</a:t>
            </a:r>
            <a:r>
              <a:rPr lang="it-IT" sz="1900" b="0" i="0" u="none" strike="noStrike">
                <a:effectLst/>
                <a:latin typeface="Open Sans" panose="020B0606030504020204" pitchFamily="34" charset="0"/>
              </a:rPr>
              <a:t> è prova dell’importanza e urgenza che aveva per Enrico VIII la questione dell’erede. Per disgrazia della regina </a:t>
            </a:r>
            <a:r>
              <a:rPr lang="it-IT" sz="1900" b="1" i="0" u="none" strike="noStrike">
                <a:effectLst/>
                <a:latin typeface="Open Sans" panose="020B0606030504020204" pitchFamily="34" charset="0"/>
              </a:rPr>
              <a:t>solo uno dei figli sopravvisse fino all’età adulta</a:t>
            </a:r>
            <a:r>
              <a:rPr lang="it-IT" sz="1900" b="0" i="0" u="none" strike="noStrike">
                <a:effectLst/>
                <a:latin typeface="Open Sans" panose="020B0606030504020204" pitchFamily="34" charset="0"/>
              </a:rPr>
              <a:t>: una bambina nata nel febbraio 1516 che anni dopo regnò con il nome di </a:t>
            </a:r>
            <a:r>
              <a:rPr lang="it-IT" sz="1900" b="1" i="0" u="none" strike="noStrike">
                <a:effectLst/>
                <a:latin typeface="Open Sans" panose="020B0606030504020204" pitchFamily="34" charset="0"/>
              </a:rPr>
              <a:t>Maria I</a:t>
            </a:r>
            <a:r>
              <a:rPr lang="it-IT" sz="1900" b="0" i="0" u="none" strike="noStrike">
                <a:effectLst/>
                <a:latin typeface="Open Sans" panose="020B0606030504020204" pitchFamily="34" charset="0"/>
              </a:rPr>
              <a:t>, anche se la storia la ricorda con il soprannome di Maria la Sanguinaria (</a:t>
            </a:r>
            <a:r>
              <a:rPr lang="it-IT" sz="1900" b="0" i="1" u="none" strike="noStrike" err="1">
                <a:effectLst/>
                <a:latin typeface="Open Sans" panose="020B0606030504020204" pitchFamily="34" charset="0"/>
              </a:rPr>
              <a:t>Bloody</a:t>
            </a:r>
            <a:r>
              <a:rPr lang="it-IT" sz="1900" b="0" i="1" u="none" strike="noStrike">
                <a:effectLst/>
                <a:latin typeface="Open Sans" panose="020B0606030504020204" pitchFamily="34" charset="0"/>
              </a:rPr>
              <a:t> Mary</a:t>
            </a:r>
            <a:r>
              <a:rPr lang="it-IT" sz="1900" b="0" i="0" u="none" strike="noStrike">
                <a:effectLst/>
                <a:latin typeface="Open Sans" panose="020B0606030504020204" pitchFamily="34" charset="0"/>
              </a:rPr>
              <a:t>) [nell’immagina a lato, un ritratto in età matura].</a:t>
            </a:r>
          </a:p>
          <a:p>
            <a:endParaRPr lang="it-IT" sz="1900"/>
          </a:p>
        </p:txBody>
      </p:sp>
    </p:spTree>
    <p:extLst>
      <p:ext uri="{BB962C8B-B14F-4D97-AF65-F5344CB8AC3E}">
        <p14:creationId xmlns:p14="http://schemas.microsoft.com/office/powerpoint/2010/main" val="1341710924"/>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362E11DD-B54B-4751-9C17-39DAF9EF4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309A29D4-F878-6F1B-F754-46329381724F}"/>
              </a:ext>
            </a:extLst>
          </p:cNvPr>
          <p:cNvSpPr txBox="1"/>
          <p:nvPr/>
        </p:nvSpPr>
        <p:spPr>
          <a:xfrm>
            <a:off x="382279" y="2121408"/>
            <a:ext cx="6743845" cy="4050792"/>
          </a:xfrm>
          <a:prstGeom prst="rect">
            <a:avLst/>
          </a:prstGeom>
        </p:spPr>
        <p:txBody>
          <a:bodyPr vert="horz" lIns="91440" tIns="45720" rIns="91440" bIns="45720" rtlCol="0">
            <a:normAutofit lnSpcReduction="10000"/>
          </a:bodyPr>
          <a:lstStyle/>
          <a:p>
            <a:pPr indent="-182880">
              <a:lnSpc>
                <a:spcPct val="90000"/>
              </a:lnSpc>
              <a:spcAft>
                <a:spcPts val="600"/>
              </a:spcAft>
              <a:buClr>
                <a:schemeClr val="accent1">
                  <a:lumMod val="75000"/>
                </a:schemeClr>
              </a:buClr>
              <a:buSzPct val="85000"/>
              <a:buFont typeface="Wingdings" pitchFamily="2" charset="2"/>
              <a:buChar char="§"/>
            </a:pPr>
            <a:r>
              <a:rPr lang="en-US" b="0" i="0" u="none" strike="noStrike" dirty="0">
                <a:effectLst/>
              </a:rPr>
              <a:t>La </a:t>
            </a:r>
            <a:r>
              <a:rPr lang="en-US" b="0" i="0" u="none" strike="noStrike" dirty="0" err="1">
                <a:effectLst/>
              </a:rPr>
              <a:t>mancanza</a:t>
            </a:r>
            <a:r>
              <a:rPr lang="en-US" b="0" i="0" u="none" strike="noStrike" dirty="0">
                <a:effectLst/>
              </a:rPr>
              <a:t> di un </a:t>
            </a:r>
            <a:r>
              <a:rPr lang="en-US" b="0" i="0" u="none" strike="noStrike" dirty="0" err="1">
                <a:effectLst/>
              </a:rPr>
              <a:t>erede</a:t>
            </a:r>
            <a:r>
              <a:rPr lang="en-US" b="0" i="0" u="none" strike="noStrike" dirty="0">
                <a:effectLst/>
              </a:rPr>
              <a:t> e </a:t>
            </a:r>
            <a:r>
              <a:rPr lang="en-US" b="0" i="0" u="none" strike="noStrike" dirty="0" err="1">
                <a:effectLst/>
              </a:rPr>
              <a:t>l’attrazione</a:t>
            </a:r>
            <a:r>
              <a:rPr lang="en-US" b="0" i="0" u="none" strike="noStrike" dirty="0">
                <a:effectLst/>
              </a:rPr>
              <a:t> </a:t>
            </a:r>
            <a:r>
              <a:rPr lang="en-US" b="0" i="0" u="none" strike="noStrike" dirty="0" err="1">
                <a:effectLst/>
              </a:rPr>
              <a:t>che</a:t>
            </a:r>
            <a:r>
              <a:rPr lang="en-US" b="0" i="0" u="none" strike="noStrike" dirty="0">
                <a:effectLst/>
              </a:rPr>
              <a:t> Enrico VIII </a:t>
            </a:r>
            <a:r>
              <a:rPr lang="en-US" b="0" i="0" u="none" strike="noStrike" dirty="0" err="1">
                <a:effectLst/>
              </a:rPr>
              <a:t>nutriva</a:t>
            </a:r>
            <a:r>
              <a:rPr lang="en-US" b="0" i="0" u="none" strike="noStrike" dirty="0">
                <a:effectLst/>
              </a:rPr>
              <a:t> per Ann Boleyn (Anna </a:t>
            </a:r>
            <a:r>
              <a:rPr lang="en-US" b="0" i="0" u="none" strike="noStrike" dirty="0" err="1">
                <a:effectLst/>
              </a:rPr>
              <a:t>Bolena</a:t>
            </a:r>
            <a:r>
              <a:rPr lang="en-US" b="0" i="0" u="none" strike="noStrike" dirty="0">
                <a:effectLst/>
              </a:rPr>
              <a:t>), </a:t>
            </a:r>
            <a:r>
              <a:rPr lang="en-US" b="0" i="0" u="none" strike="noStrike" dirty="0" err="1">
                <a:effectLst/>
              </a:rPr>
              <a:t>una</a:t>
            </a:r>
            <a:r>
              <a:rPr lang="en-US" b="0" i="0" u="none" strike="noStrike" dirty="0">
                <a:effectLst/>
              </a:rPr>
              <a:t> dama di </a:t>
            </a:r>
            <a:r>
              <a:rPr lang="en-US" b="0" i="0" u="none" strike="noStrike" dirty="0" err="1">
                <a:effectLst/>
              </a:rPr>
              <a:t>compagnia</a:t>
            </a:r>
            <a:r>
              <a:rPr lang="en-US" b="0" i="0" u="none" strike="noStrike" dirty="0">
                <a:effectLst/>
              </a:rPr>
              <a:t> della regina, </a:t>
            </a:r>
            <a:r>
              <a:rPr lang="en-US" b="0" i="0" u="none" strike="noStrike" dirty="0" err="1">
                <a:effectLst/>
              </a:rPr>
              <a:t>fecero</a:t>
            </a:r>
            <a:r>
              <a:rPr lang="en-US" b="0" i="0" u="none" strike="noStrike" dirty="0">
                <a:effectLst/>
              </a:rPr>
              <a:t> </a:t>
            </a:r>
            <a:r>
              <a:rPr lang="en-US" b="0" i="0" u="none" strike="noStrike" dirty="0" err="1">
                <a:effectLst/>
              </a:rPr>
              <a:t>maturare</a:t>
            </a:r>
            <a:r>
              <a:rPr lang="en-US" b="0" i="0" u="none" strike="noStrike" dirty="0">
                <a:effectLst/>
              </a:rPr>
              <a:t> </a:t>
            </a:r>
            <a:r>
              <a:rPr lang="en-US" b="0" i="0" u="none" strike="noStrike" dirty="0" err="1">
                <a:effectLst/>
              </a:rPr>
              <a:t>nella</a:t>
            </a:r>
            <a:r>
              <a:rPr lang="en-US" b="0" i="0" u="none" strike="noStrike" dirty="0">
                <a:effectLst/>
              </a:rPr>
              <a:t> </a:t>
            </a:r>
            <a:r>
              <a:rPr lang="en-US" b="0" i="0" u="none" strike="noStrike" dirty="0" err="1">
                <a:effectLst/>
              </a:rPr>
              <a:t>mente</a:t>
            </a:r>
            <a:r>
              <a:rPr lang="en-US" b="0" i="0" u="none" strike="noStrike" dirty="0">
                <a:effectLst/>
              </a:rPr>
              <a:t> del re </a:t>
            </a:r>
            <a:r>
              <a:rPr lang="en-US" b="0" i="0" u="none" strike="noStrike" dirty="0" err="1">
                <a:effectLst/>
              </a:rPr>
              <a:t>l’idea</a:t>
            </a:r>
            <a:r>
              <a:rPr lang="en-US" b="0" i="0" u="none" strike="noStrike" dirty="0">
                <a:effectLst/>
              </a:rPr>
              <a:t> di </a:t>
            </a:r>
            <a:r>
              <a:rPr lang="en-US" b="0" i="0" u="none" strike="noStrike" dirty="0" err="1">
                <a:effectLst/>
              </a:rPr>
              <a:t>liberarsi</a:t>
            </a:r>
            <a:r>
              <a:rPr lang="en-US" b="0" i="0" u="none" strike="noStrike" dirty="0">
                <a:effectLst/>
              </a:rPr>
              <a:t> della </a:t>
            </a:r>
            <a:r>
              <a:rPr lang="en-US" b="0" i="0" u="none" strike="noStrike" dirty="0" err="1">
                <a:effectLst/>
              </a:rPr>
              <a:t>sua</a:t>
            </a:r>
            <a:r>
              <a:rPr lang="en-US" b="0" i="0" u="none" strike="noStrike" dirty="0">
                <a:effectLst/>
              </a:rPr>
              <a:t> </a:t>
            </a:r>
            <a:r>
              <a:rPr lang="en-US" b="0" i="0" u="none" strike="noStrike" dirty="0" err="1">
                <a:effectLst/>
              </a:rPr>
              <a:t>sposa</a:t>
            </a:r>
            <a:r>
              <a:rPr lang="en-US" b="0" i="0" u="none" strike="noStrike" dirty="0">
                <a:effectLst/>
              </a:rPr>
              <a:t>. </a:t>
            </a:r>
            <a:r>
              <a:rPr lang="en-US" b="1" i="0" u="none" strike="noStrike" dirty="0">
                <a:effectLst/>
              </a:rPr>
              <a:t>Per </a:t>
            </a:r>
            <a:r>
              <a:rPr lang="en-US" b="1" i="0" u="none" strike="noStrike" dirty="0" err="1">
                <a:effectLst/>
              </a:rPr>
              <a:t>farlo</a:t>
            </a:r>
            <a:r>
              <a:rPr lang="en-US" b="1" i="0" u="none" strike="noStrike" dirty="0">
                <a:effectLst/>
              </a:rPr>
              <a:t> </a:t>
            </a:r>
            <a:r>
              <a:rPr lang="en-US" b="1" i="0" u="none" strike="noStrike" dirty="0" err="1">
                <a:effectLst/>
              </a:rPr>
              <a:t>aveva</a:t>
            </a:r>
            <a:r>
              <a:rPr lang="en-US" b="1" i="0" u="none" strike="noStrike" dirty="0">
                <a:effectLst/>
              </a:rPr>
              <a:t> </a:t>
            </a:r>
            <a:r>
              <a:rPr lang="en-US" b="1" i="0" u="none" strike="noStrike" dirty="0" err="1">
                <a:effectLst/>
              </a:rPr>
              <a:t>bisogno</a:t>
            </a:r>
            <a:r>
              <a:rPr lang="en-US" b="1" i="0" u="none" strike="noStrike" dirty="0">
                <a:effectLst/>
              </a:rPr>
              <a:t> del </a:t>
            </a:r>
            <a:r>
              <a:rPr lang="en-US" b="1" i="0" u="none" strike="noStrike" dirty="0" err="1">
                <a:effectLst/>
              </a:rPr>
              <a:t>permesso</a:t>
            </a:r>
            <a:r>
              <a:rPr lang="en-US" b="1" i="0" u="none" strike="noStrike" dirty="0">
                <a:effectLst/>
              </a:rPr>
              <a:t> del papa Clemente VII</a:t>
            </a:r>
            <a:r>
              <a:rPr lang="en-US" b="0" i="0" u="none" strike="noStrike" dirty="0">
                <a:effectLst/>
              </a:rPr>
              <a:t>, </a:t>
            </a:r>
            <a:r>
              <a:rPr lang="en-US" b="0" i="0" u="none" strike="noStrike" dirty="0" err="1">
                <a:effectLst/>
              </a:rPr>
              <a:t>che</a:t>
            </a:r>
            <a:r>
              <a:rPr lang="en-US" b="0" i="0" u="none" strike="noStrike" dirty="0">
                <a:effectLst/>
              </a:rPr>
              <a:t> </a:t>
            </a:r>
            <a:r>
              <a:rPr lang="en-US" b="0" i="0" u="none" strike="noStrike" dirty="0" err="1">
                <a:effectLst/>
              </a:rPr>
              <a:t>però</a:t>
            </a:r>
            <a:r>
              <a:rPr lang="en-US" b="0" i="0" u="none" strike="noStrike" dirty="0">
                <a:effectLst/>
              </a:rPr>
              <a:t> non era </a:t>
            </a:r>
            <a:r>
              <a:rPr lang="en-US" b="0" i="0" u="none" strike="noStrike" dirty="0" err="1">
                <a:effectLst/>
              </a:rPr>
              <a:t>disposto</a:t>
            </a:r>
            <a:r>
              <a:rPr lang="en-US" b="0" i="0" u="none" strike="noStrike" dirty="0">
                <a:effectLst/>
              </a:rPr>
              <a:t> a </a:t>
            </a:r>
            <a:r>
              <a:rPr lang="en-US" b="0" i="0" u="none" strike="noStrike" dirty="0" err="1">
                <a:effectLst/>
              </a:rPr>
              <a:t>concederglielo</a:t>
            </a:r>
            <a:r>
              <a:rPr lang="en-US" b="0" i="0" u="none" strike="noStrike" dirty="0">
                <a:effectLst/>
              </a:rPr>
              <a:t>: </a:t>
            </a:r>
            <a:r>
              <a:rPr lang="en-US" b="1" i="0" u="none" strike="noStrike" dirty="0">
                <a:effectLst/>
              </a:rPr>
              <a:t>Caterina era </a:t>
            </a:r>
            <a:r>
              <a:rPr lang="en-US" b="1" i="0" u="none" strike="noStrike" dirty="0" err="1">
                <a:effectLst/>
              </a:rPr>
              <a:t>zia</a:t>
            </a:r>
            <a:r>
              <a:rPr lang="en-US" b="1" i="0" u="none" strike="noStrike" dirty="0">
                <a:effectLst/>
              </a:rPr>
              <a:t> </a:t>
            </a:r>
            <a:r>
              <a:rPr lang="en-US" b="1" i="0" u="none" strike="noStrike" dirty="0" err="1">
                <a:effectLst/>
              </a:rPr>
              <a:t>dell’imperatore</a:t>
            </a:r>
            <a:r>
              <a:rPr lang="en-US" b="1" i="0" u="none" strike="noStrike" dirty="0">
                <a:effectLst/>
              </a:rPr>
              <a:t> Carlo V</a:t>
            </a:r>
            <a:r>
              <a:rPr lang="en-US" b="0" i="0" u="none" strike="noStrike" dirty="0">
                <a:effectLst/>
              </a:rPr>
              <a:t>, </a:t>
            </a:r>
            <a:r>
              <a:rPr lang="en-US" b="0" i="0" u="none" strike="noStrike" dirty="0" err="1">
                <a:effectLst/>
              </a:rPr>
              <a:t>che</a:t>
            </a:r>
            <a:r>
              <a:rPr lang="en-US" b="0" i="0" u="none" strike="noStrike" dirty="0">
                <a:effectLst/>
              </a:rPr>
              <a:t> </a:t>
            </a:r>
            <a:r>
              <a:rPr lang="en-US" b="0" i="0" u="none" strike="noStrike" dirty="0" err="1">
                <a:effectLst/>
              </a:rPr>
              <a:t>aveva</a:t>
            </a:r>
            <a:r>
              <a:rPr lang="en-US" b="0" i="0" u="none" strike="noStrike" dirty="0">
                <a:effectLst/>
              </a:rPr>
              <a:t> </a:t>
            </a:r>
            <a:r>
              <a:rPr lang="en-US" b="0" i="0" u="none" strike="noStrike" dirty="0" err="1">
                <a:effectLst/>
              </a:rPr>
              <a:t>preso</a:t>
            </a:r>
            <a:r>
              <a:rPr lang="en-US" b="0" i="0" u="none" strike="noStrike" dirty="0">
                <a:effectLst/>
              </a:rPr>
              <a:t> Roma </a:t>
            </a:r>
            <a:r>
              <a:rPr lang="en-US" b="0" i="0" u="none" strike="noStrike" dirty="0" err="1">
                <a:effectLst/>
              </a:rPr>
              <a:t>nel</a:t>
            </a:r>
            <a:r>
              <a:rPr lang="en-US" b="0" i="0" u="none" strike="noStrike" dirty="0">
                <a:effectLst/>
              </a:rPr>
              <a:t> 1527, e </a:t>
            </a:r>
            <a:r>
              <a:rPr lang="en-US" b="0" i="0" u="none" strike="noStrike" dirty="0" err="1">
                <a:effectLst/>
              </a:rPr>
              <a:t>inimicarselo</a:t>
            </a:r>
            <a:r>
              <a:rPr lang="en-US" b="0" i="0" u="none" strike="noStrike" dirty="0">
                <a:effectLst/>
              </a:rPr>
              <a:t> </a:t>
            </a:r>
            <a:r>
              <a:rPr lang="en-US" b="0" i="0" u="none" strike="noStrike" dirty="0" err="1">
                <a:effectLst/>
              </a:rPr>
              <a:t>avrebbe</a:t>
            </a:r>
            <a:r>
              <a:rPr lang="en-US" b="0" i="0" u="none" strike="noStrike" dirty="0">
                <a:effectLst/>
              </a:rPr>
              <a:t> </a:t>
            </a:r>
            <a:r>
              <a:rPr lang="en-US" b="0" i="0" u="none" strike="noStrike" dirty="0" err="1">
                <a:effectLst/>
              </a:rPr>
              <a:t>messo</a:t>
            </a:r>
            <a:r>
              <a:rPr lang="en-US" b="0" i="0" u="none" strike="noStrike" dirty="0">
                <a:effectLst/>
              </a:rPr>
              <a:t> a </a:t>
            </a:r>
            <a:r>
              <a:rPr lang="en-US" b="0" i="0" u="none" strike="noStrike" dirty="0" err="1">
                <a:effectLst/>
              </a:rPr>
              <a:t>rischio</a:t>
            </a:r>
            <a:r>
              <a:rPr lang="en-US" b="0" i="0" u="none" strike="noStrike" dirty="0">
                <a:effectLst/>
              </a:rPr>
              <a:t> il </a:t>
            </a:r>
            <a:r>
              <a:rPr lang="en-US" b="0" i="0" u="none" strike="noStrike" dirty="0" err="1">
                <a:effectLst/>
              </a:rPr>
              <a:t>futuro</a:t>
            </a:r>
            <a:r>
              <a:rPr lang="en-US" b="0" i="0" u="none" strike="noStrike" dirty="0">
                <a:effectLst/>
              </a:rPr>
              <a:t> del papa e </a:t>
            </a:r>
            <a:r>
              <a:rPr lang="en-US" b="0" i="0" u="none" strike="noStrike" dirty="0" err="1">
                <a:effectLst/>
              </a:rPr>
              <a:t>forse</a:t>
            </a:r>
            <a:r>
              <a:rPr lang="en-US" b="0" i="0" u="none" strike="noStrike" dirty="0">
                <a:effectLst/>
              </a:rPr>
              <a:t> </a:t>
            </a:r>
            <a:r>
              <a:rPr lang="en-US" b="0" i="0" u="none" strike="noStrike" dirty="0" err="1">
                <a:effectLst/>
              </a:rPr>
              <a:t>anche</a:t>
            </a:r>
            <a:r>
              <a:rPr lang="en-US" b="0" i="0" u="none" strike="noStrike" dirty="0">
                <a:effectLst/>
              </a:rPr>
              <a:t> la </a:t>
            </a:r>
            <a:r>
              <a:rPr lang="en-US" b="0" i="0" u="none" strike="noStrike" dirty="0" err="1">
                <a:effectLst/>
              </a:rPr>
              <a:t>sua</a:t>
            </a:r>
            <a:r>
              <a:rPr lang="en-US" b="0" i="0" u="none" strike="noStrike" dirty="0">
                <a:effectLst/>
              </a:rPr>
              <a:t> vita.</a:t>
            </a:r>
          </a:p>
          <a:p>
            <a:pPr indent="-182880">
              <a:lnSpc>
                <a:spcPct val="90000"/>
              </a:lnSpc>
              <a:spcAft>
                <a:spcPts val="600"/>
              </a:spcAft>
              <a:buClr>
                <a:schemeClr val="accent1">
                  <a:lumMod val="75000"/>
                </a:schemeClr>
              </a:buClr>
              <a:buSzPct val="85000"/>
              <a:buFont typeface="Wingdings" pitchFamily="2" charset="2"/>
              <a:buChar char="§"/>
            </a:pPr>
            <a:r>
              <a:rPr lang="en-US" b="0" i="0" u="none" strike="noStrike" dirty="0" err="1">
                <a:effectLst/>
              </a:rPr>
              <a:t>Malgrado</a:t>
            </a:r>
            <a:r>
              <a:rPr lang="en-US" b="0" i="0" u="none" strike="noStrike" dirty="0">
                <a:effectLst/>
              </a:rPr>
              <a:t> </a:t>
            </a:r>
            <a:r>
              <a:rPr lang="en-US" b="0" i="0" u="none" strike="noStrike" dirty="0" err="1">
                <a:effectLst/>
              </a:rPr>
              <a:t>l’insistenza</a:t>
            </a:r>
            <a:r>
              <a:rPr lang="en-US" b="0" i="0" u="none" strike="noStrike" dirty="0">
                <a:effectLst/>
              </a:rPr>
              <a:t> di Enrico, il papa </a:t>
            </a:r>
            <a:r>
              <a:rPr lang="en-US" b="0" i="0" u="none" strike="noStrike" dirty="0" err="1">
                <a:effectLst/>
              </a:rPr>
              <a:t>scelse</a:t>
            </a:r>
            <a:r>
              <a:rPr lang="en-US" b="0" i="0" u="none" strike="noStrike" dirty="0">
                <a:effectLst/>
              </a:rPr>
              <a:t> di </a:t>
            </a:r>
            <a:r>
              <a:rPr lang="en-US" b="0" i="0" u="none" strike="noStrike" dirty="0" err="1">
                <a:effectLst/>
              </a:rPr>
              <a:t>rimandare</a:t>
            </a:r>
            <a:r>
              <a:rPr lang="en-US" b="0" i="0" u="none" strike="noStrike" dirty="0">
                <a:effectLst/>
              </a:rPr>
              <a:t> la </a:t>
            </a:r>
            <a:r>
              <a:rPr lang="en-US" b="0" i="0" u="none" strike="noStrike" dirty="0" err="1">
                <a:effectLst/>
              </a:rPr>
              <a:t>decisione</a:t>
            </a:r>
            <a:r>
              <a:rPr lang="en-US" b="0" i="0" u="none" strike="noStrike" dirty="0">
                <a:effectLst/>
              </a:rPr>
              <a:t> il </a:t>
            </a:r>
            <a:r>
              <a:rPr lang="en-US" b="0" i="0" u="none" strike="noStrike" dirty="0" err="1">
                <a:effectLst/>
              </a:rPr>
              <a:t>più</a:t>
            </a:r>
            <a:r>
              <a:rPr lang="en-US" b="0" i="0" u="none" strike="noStrike" dirty="0">
                <a:effectLst/>
              </a:rPr>
              <a:t> </a:t>
            </a:r>
            <a:r>
              <a:rPr lang="en-US" b="0" i="0" u="none" strike="noStrike" dirty="0" err="1">
                <a:effectLst/>
              </a:rPr>
              <a:t>possibile</a:t>
            </a:r>
            <a:r>
              <a:rPr lang="en-US" b="0" i="0" u="none" strike="noStrike" dirty="0">
                <a:effectLst/>
              </a:rPr>
              <a:t>, </a:t>
            </a:r>
            <a:r>
              <a:rPr lang="en-US" b="1" i="0" u="none" strike="noStrike" dirty="0" err="1">
                <a:effectLst/>
              </a:rPr>
              <a:t>proibendo</a:t>
            </a:r>
            <a:r>
              <a:rPr lang="en-US" b="1" i="0" u="none" strike="noStrike" dirty="0">
                <a:effectLst/>
              </a:rPr>
              <a:t> al re inglese di </a:t>
            </a:r>
            <a:r>
              <a:rPr lang="en-US" b="1" i="0" u="none" strike="noStrike" dirty="0" err="1">
                <a:effectLst/>
              </a:rPr>
              <a:t>risposarsi</a:t>
            </a:r>
            <a:r>
              <a:rPr lang="en-US" b="1" i="0" u="none" strike="noStrike" dirty="0">
                <a:effectLst/>
              </a:rPr>
              <a:t> </a:t>
            </a:r>
            <a:r>
              <a:rPr lang="en-US" b="1" i="0" u="none" strike="noStrike" dirty="0" err="1">
                <a:effectLst/>
              </a:rPr>
              <a:t>finché</a:t>
            </a:r>
            <a:r>
              <a:rPr lang="en-US" b="1" i="0" u="none" strike="noStrike" dirty="0">
                <a:effectLst/>
              </a:rPr>
              <a:t> non </a:t>
            </a:r>
            <a:r>
              <a:rPr lang="en-US" b="1" i="0" u="none" strike="noStrike" dirty="0" err="1">
                <a:effectLst/>
              </a:rPr>
              <a:t>avesse</a:t>
            </a:r>
            <a:r>
              <a:rPr lang="en-US" b="1" i="0" u="none" strike="noStrike" dirty="0">
                <a:effectLst/>
              </a:rPr>
              <a:t> </a:t>
            </a:r>
            <a:r>
              <a:rPr lang="en-US" b="1" i="0" u="none" strike="noStrike" dirty="0" err="1">
                <a:effectLst/>
              </a:rPr>
              <a:t>ottenuto</a:t>
            </a:r>
            <a:r>
              <a:rPr lang="en-US" b="1" i="0" u="none" strike="noStrike" dirty="0">
                <a:effectLst/>
              </a:rPr>
              <a:t> il </a:t>
            </a:r>
            <a:r>
              <a:rPr lang="en-US" b="1" i="0" u="none" strike="noStrike" dirty="0" err="1">
                <a:effectLst/>
              </a:rPr>
              <a:t>suo</a:t>
            </a:r>
            <a:r>
              <a:rPr lang="en-US" b="1" i="0" u="none" strike="noStrike" dirty="0">
                <a:effectLst/>
              </a:rPr>
              <a:t> </a:t>
            </a:r>
            <a:r>
              <a:rPr lang="en-US" b="1" i="0" u="none" strike="noStrike" dirty="0" err="1">
                <a:effectLst/>
              </a:rPr>
              <a:t>permesso</a:t>
            </a:r>
            <a:r>
              <a:rPr lang="en-US" b="0" i="0" u="none" strike="noStrike" dirty="0">
                <a:effectLst/>
              </a:rPr>
              <a:t>. Ma </a:t>
            </a:r>
            <a:r>
              <a:rPr lang="en-US" b="0" i="0" u="none" strike="noStrike" dirty="0" err="1">
                <a:effectLst/>
              </a:rPr>
              <a:t>questa</a:t>
            </a:r>
            <a:r>
              <a:rPr lang="en-US" b="0" i="0" u="none" strike="noStrike" dirty="0">
                <a:effectLst/>
              </a:rPr>
              <a:t> </a:t>
            </a:r>
            <a:r>
              <a:rPr lang="en-US" b="0" i="0" u="none" strike="noStrike" dirty="0" err="1">
                <a:effectLst/>
              </a:rPr>
              <a:t>scelta</a:t>
            </a:r>
            <a:r>
              <a:rPr lang="en-US" b="0" i="0" u="none" strike="noStrike" dirty="0">
                <a:effectLst/>
              </a:rPr>
              <a:t> </a:t>
            </a:r>
            <a:r>
              <a:rPr lang="en-US" b="0" i="0" u="none" strike="noStrike" dirty="0" err="1">
                <a:effectLst/>
              </a:rPr>
              <a:t>gli</a:t>
            </a:r>
            <a:r>
              <a:rPr lang="en-US" b="0" i="0" u="none" strike="noStrike" dirty="0">
                <a:effectLst/>
              </a:rPr>
              <a:t> </a:t>
            </a:r>
            <a:r>
              <a:rPr lang="en-US" b="0" i="0" u="none" strike="noStrike" dirty="0" err="1">
                <a:effectLst/>
              </a:rPr>
              <a:t>costò</a:t>
            </a:r>
            <a:r>
              <a:rPr lang="en-US" b="0" i="0" u="none" strike="noStrike" dirty="0">
                <a:effectLst/>
              </a:rPr>
              <a:t> </a:t>
            </a:r>
            <a:r>
              <a:rPr lang="en-US" b="0" i="0" u="none" strike="noStrike" dirty="0" err="1">
                <a:effectLst/>
              </a:rPr>
              <a:t>cara</a:t>
            </a:r>
            <a:r>
              <a:rPr lang="en-US" b="0" i="0" u="none" strike="noStrike" dirty="0">
                <a:effectLst/>
              </a:rPr>
              <a:t>, </a:t>
            </a:r>
            <a:r>
              <a:rPr lang="en-US" b="0" i="0" u="none" strike="noStrike" dirty="0" err="1">
                <a:effectLst/>
              </a:rPr>
              <a:t>perché</a:t>
            </a:r>
            <a:r>
              <a:rPr lang="en-US" b="0" i="0" u="none" strike="noStrike" dirty="0">
                <a:effectLst/>
              </a:rPr>
              <a:t> </a:t>
            </a:r>
            <a:r>
              <a:rPr lang="en-US" b="1" i="0" u="none" strike="noStrike" dirty="0" err="1">
                <a:effectLst/>
              </a:rPr>
              <a:t>portò</a:t>
            </a:r>
            <a:r>
              <a:rPr lang="en-US" b="1" i="0" u="none" strike="noStrike" dirty="0">
                <a:effectLst/>
              </a:rPr>
              <a:t> </a:t>
            </a:r>
            <a:r>
              <a:rPr lang="en-US" b="1" i="0" u="none" strike="noStrike" dirty="0" err="1">
                <a:effectLst/>
              </a:rPr>
              <a:t>allo</a:t>
            </a:r>
            <a:r>
              <a:rPr lang="en-US" b="1" i="0" u="none" strike="noStrike" dirty="0">
                <a:effectLst/>
              </a:rPr>
              <a:t> </a:t>
            </a:r>
            <a:r>
              <a:rPr lang="en-US" b="1" i="0" u="none" strike="noStrike" dirty="0" err="1">
                <a:effectLst/>
              </a:rPr>
              <a:t>scisma</a:t>
            </a:r>
            <a:r>
              <a:rPr lang="en-US" b="1" i="0" u="none" strike="noStrike" dirty="0">
                <a:effectLst/>
              </a:rPr>
              <a:t> </a:t>
            </a:r>
            <a:r>
              <a:rPr lang="en-US" b="1" i="0" u="none" strike="noStrike" dirty="0" err="1">
                <a:effectLst/>
              </a:rPr>
              <a:t>dell’Inghilterra</a:t>
            </a:r>
            <a:r>
              <a:rPr lang="en-US" b="1" i="0" u="none" strike="noStrike" dirty="0">
                <a:effectLst/>
              </a:rPr>
              <a:t> </a:t>
            </a:r>
            <a:r>
              <a:rPr lang="en-US" b="1" i="0" u="none" strike="noStrike" dirty="0" err="1">
                <a:effectLst/>
              </a:rPr>
              <a:t>dalla</a:t>
            </a:r>
            <a:r>
              <a:rPr lang="en-US" b="1" i="0" u="none" strike="noStrike" dirty="0">
                <a:effectLst/>
              </a:rPr>
              <a:t> Chiesa di Roma</a:t>
            </a:r>
            <a:r>
              <a:rPr lang="en-US" b="0" i="0" u="none" strike="noStrike" dirty="0">
                <a:effectLst/>
              </a:rPr>
              <a:t>. </a:t>
            </a:r>
          </a:p>
          <a:p>
            <a:pPr indent="-182880">
              <a:lnSpc>
                <a:spcPct val="90000"/>
              </a:lnSpc>
              <a:spcAft>
                <a:spcPts val="600"/>
              </a:spcAft>
              <a:buClr>
                <a:schemeClr val="accent1">
                  <a:lumMod val="75000"/>
                </a:schemeClr>
              </a:buClr>
              <a:buSzPct val="85000"/>
              <a:buFont typeface="Wingdings" pitchFamily="2" charset="2"/>
              <a:buChar char="§"/>
            </a:pPr>
            <a:r>
              <a:rPr lang="en-US" b="0" i="0" u="none" strike="noStrike" dirty="0">
                <a:effectLst/>
              </a:rPr>
              <a:t>Nel 1533 Enrico </a:t>
            </a:r>
            <a:r>
              <a:rPr lang="en-US" b="0" i="0" u="none" strike="noStrike" dirty="0" err="1">
                <a:effectLst/>
              </a:rPr>
              <a:t>sposò</a:t>
            </a:r>
            <a:r>
              <a:rPr lang="en-US" b="0" i="0" u="none" strike="noStrike" dirty="0">
                <a:effectLst/>
              </a:rPr>
              <a:t> Anna </a:t>
            </a:r>
            <a:r>
              <a:rPr lang="en-US" b="0" i="0" u="none" strike="noStrike" dirty="0" err="1">
                <a:effectLst/>
              </a:rPr>
              <a:t>Bolena</a:t>
            </a:r>
            <a:r>
              <a:rPr lang="en-US" b="0" i="0" u="none" strike="noStrike" dirty="0">
                <a:effectLst/>
              </a:rPr>
              <a:t> e Caterina, </a:t>
            </a:r>
            <a:r>
              <a:rPr lang="en-US" b="0" i="0" u="none" strike="noStrike" dirty="0" err="1">
                <a:effectLst/>
              </a:rPr>
              <a:t>umiliata</a:t>
            </a:r>
            <a:r>
              <a:rPr lang="en-US" b="0" i="0" u="none" strike="noStrike" dirty="0">
                <a:effectLst/>
              </a:rPr>
              <a:t>, </a:t>
            </a:r>
            <a:r>
              <a:rPr lang="en-US" b="1" i="0" u="none" strike="noStrike" dirty="0">
                <a:effectLst/>
              </a:rPr>
              <a:t>fu </a:t>
            </a:r>
            <a:r>
              <a:rPr lang="en-US" b="1" i="0" u="none" strike="noStrike" dirty="0" err="1">
                <a:effectLst/>
              </a:rPr>
              <a:t>relegata</a:t>
            </a:r>
            <a:r>
              <a:rPr lang="en-US" b="1" i="0" u="none" strike="noStrike" dirty="0">
                <a:effectLst/>
              </a:rPr>
              <a:t> </a:t>
            </a:r>
            <a:r>
              <a:rPr lang="en-US" b="1" i="0" u="none" strike="noStrike" dirty="0" err="1">
                <a:effectLst/>
              </a:rPr>
              <a:t>allo</a:t>
            </a:r>
            <a:r>
              <a:rPr lang="en-US" b="1" i="0" u="none" strike="noStrike" dirty="0">
                <a:effectLst/>
              </a:rPr>
              <a:t> status di “</a:t>
            </a:r>
            <a:r>
              <a:rPr lang="en-US" b="1" i="0" u="none" strike="noStrike" dirty="0" err="1">
                <a:effectLst/>
              </a:rPr>
              <a:t>principessa</a:t>
            </a:r>
            <a:r>
              <a:rPr lang="en-US" b="1" i="0" u="none" strike="noStrike" dirty="0">
                <a:effectLst/>
              </a:rPr>
              <a:t> </a:t>
            </a:r>
            <a:r>
              <a:rPr lang="en-US" b="1" i="0" u="none" strike="noStrike" dirty="0" err="1">
                <a:effectLst/>
              </a:rPr>
              <a:t>vedova</a:t>
            </a:r>
            <a:r>
              <a:rPr lang="en-US" b="1" i="0" u="none" strike="noStrike" dirty="0">
                <a:effectLst/>
              </a:rPr>
              <a:t> di </a:t>
            </a:r>
            <a:r>
              <a:rPr lang="en-US" b="1" i="0" u="none" strike="noStrike" dirty="0" err="1">
                <a:effectLst/>
              </a:rPr>
              <a:t>Galles</a:t>
            </a:r>
            <a:r>
              <a:rPr lang="en-US" b="1" i="0" u="none" strike="noStrike" dirty="0">
                <a:effectLst/>
              </a:rPr>
              <a:t>”</a:t>
            </a:r>
            <a:r>
              <a:rPr lang="en-US" b="0" i="0" u="none" strike="noStrike" dirty="0">
                <a:effectLst/>
              </a:rPr>
              <a:t> per il </a:t>
            </a:r>
            <a:r>
              <a:rPr lang="en-US" b="0" i="0" u="none" strike="noStrike" dirty="0" err="1">
                <a:effectLst/>
              </a:rPr>
              <a:t>suo</a:t>
            </a:r>
            <a:r>
              <a:rPr lang="en-US" b="0" i="0" u="none" strike="noStrike" dirty="0">
                <a:effectLst/>
              </a:rPr>
              <a:t> </a:t>
            </a:r>
            <a:r>
              <a:rPr lang="en-US" b="0" i="0" u="none" strike="noStrike" dirty="0" err="1">
                <a:effectLst/>
              </a:rPr>
              <a:t>precedente</a:t>
            </a:r>
            <a:r>
              <a:rPr lang="en-US" b="0" i="0" u="none" strike="noStrike" dirty="0">
                <a:effectLst/>
              </a:rPr>
              <a:t> </a:t>
            </a:r>
            <a:r>
              <a:rPr lang="en-US" b="0" i="0" u="none" strike="noStrike" dirty="0" err="1">
                <a:effectLst/>
              </a:rPr>
              <a:t>matrimonio</a:t>
            </a:r>
            <a:r>
              <a:rPr lang="en-US" b="0" i="0" u="none" strike="noStrike" dirty="0">
                <a:effectLst/>
              </a:rPr>
              <a:t> con il </a:t>
            </a:r>
            <a:r>
              <a:rPr lang="en-US" b="0" i="0" u="none" strike="noStrike" dirty="0" err="1">
                <a:effectLst/>
              </a:rPr>
              <a:t>principe</a:t>
            </a:r>
            <a:r>
              <a:rPr lang="en-US" b="0" i="0" u="none" strike="noStrike" dirty="0">
                <a:effectLst/>
              </a:rPr>
              <a:t> Arturo.</a:t>
            </a:r>
          </a:p>
        </p:txBody>
      </p:sp>
      <p:pic>
        <p:nvPicPr>
          <p:cNvPr id="6146" name="Picture 2" descr="Ritratto di Anna Bolena. Scuola di Frans Pourbus il Giovane. 1620-1625. Pinacoteca Malaspina, Pavia">
            <a:extLst>
              <a:ext uri="{FF2B5EF4-FFF2-40B4-BE49-F238E27FC236}">
                <a16:creationId xmlns:a16="http://schemas.microsoft.com/office/drawing/2014/main" id="{0C2414CC-306D-9AF4-7F29-B484E01ED7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2" b="3332"/>
          <a:stretch/>
        </p:blipFill>
        <p:spPr bwMode="auto">
          <a:xfrm>
            <a:off x="7545274" y="10"/>
            <a:ext cx="4646726"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6153" name="Group 6152">
            <a:extLst>
              <a:ext uri="{FF2B5EF4-FFF2-40B4-BE49-F238E27FC236}">
                <a16:creationId xmlns:a16="http://schemas.microsoft.com/office/drawing/2014/main" id="{B55DE4E1-F219-45A4-96D9-9A86D0E4DBD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6154" name="Oval 6153">
              <a:extLst>
                <a:ext uri="{FF2B5EF4-FFF2-40B4-BE49-F238E27FC236}">
                  <a16:creationId xmlns:a16="http://schemas.microsoft.com/office/drawing/2014/main" id="{3601C3FF-4A5D-437C-B3DB-A53B99D30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6157" name="Oval 6154">
              <a:extLst>
                <a:ext uri="{FF2B5EF4-FFF2-40B4-BE49-F238E27FC236}">
                  <a16:creationId xmlns:a16="http://schemas.microsoft.com/office/drawing/2014/main" id="{61B1BDC9-B583-4F65-8FE9-E2CBE71D93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CasellaDiTesto 1">
            <a:extLst>
              <a:ext uri="{FF2B5EF4-FFF2-40B4-BE49-F238E27FC236}">
                <a16:creationId xmlns:a16="http://schemas.microsoft.com/office/drawing/2014/main" id="{6C30E9B9-32DC-399B-CC7D-2F10250E3CCC}"/>
              </a:ext>
            </a:extLst>
          </p:cNvPr>
          <p:cNvSpPr txBox="1"/>
          <p:nvPr/>
        </p:nvSpPr>
        <p:spPr>
          <a:xfrm>
            <a:off x="508001" y="685800"/>
            <a:ext cx="5099088" cy="584775"/>
          </a:xfrm>
          <a:prstGeom prst="rect">
            <a:avLst/>
          </a:prstGeom>
          <a:noFill/>
        </p:spPr>
        <p:txBody>
          <a:bodyPr wrap="none" rtlCol="0">
            <a:spAutoFit/>
          </a:bodyPr>
          <a:lstStyle/>
          <a:p>
            <a:r>
              <a:rPr lang="it-IT" sz="3200" dirty="0"/>
              <a:t>Ann </a:t>
            </a:r>
            <a:r>
              <a:rPr lang="it-IT" sz="3200" dirty="0" err="1"/>
              <a:t>Boleyn</a:t>
            </a:r>
            <a:r>
              <a:rPr lang="it-IT" sz="3200" dirty="0"/>
              <a:t> (Anna Bolena)</a:t>
            </a:r>
          </a:p>
        </p:txBody>
      </p:sp>
    </p:spTree>
    <p:extLst>
      <p:ext uri="{BB962C8B-B14F-4D97-AF65-F5344CB8AC3E}">
        <p14:creationId xmlns:p14="http://schemas.microsoft.com/office/powerpoint/2010/main" val="58272361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Wood Type</Template>
  <TotalTime>67</TotalTime>
  <Words>4325</Words>
  <Application>Microsoft Macintosh PowerPoint</Application>
  <PresentationFormat>Widescreen</PresentationFormat>
  <Paragraphs>120</Paragraphs>
  <Slides>24</Slides>
  <Notes>10</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24</vt:i4>
      </vt:variant>
    </vt:vector>
  </HeadingPairs>
  <TitlesOfParts>
    <vt:vector size="33" baseType="lpstr">
      <vt:lpstr>Aptos</vt:lpstr>
      <vt:lpstr>Arial</vt:lpstr>
      <vt:lpstr>Calibri</vt:lpstr>
      <vt:lpstr>Open Sans</vt:lpstr>
      <vt:lpstr>Rockwell</vt:lpstr>
      <vt:lpstr>Rockwell Condensed</vt:lpstr>
      <vt:lpstr>Rockwell Extra Bold</vt:lpstr>
      <vt:lpstr>Wingdings</vt:lpstr>
      <vt:lpstr>Legno</vt:lpstr>
      <vt:lpstr>La Riforma Anglicana</vt:lpstr>
      <vt:lpstr>Presentazione standard di PowerPoint</vt:lpstr>
      <vt:lpstr>La Corona inglese</vt:lpstr>
      <vt:lpstr>Enrico VIII (1491-1547)</vt:lpstr>
      <vt:lpstr>Presentazione standard di PowerPoint</vt:lpstr>
      <vt:lpstr>Caterina ambasciatrice di spagna</vt:lpstr>
      <vt:lpstr>Enrico VIII sale al trono</vt:lpstr>
      <vt:lpstr>Presentazione standard di PowerPoint</vt:lpstr>
      <vt:lpstr>Presentazione standard di PowerPoint</vt:lpstr>
      <vt:lpstr>Presentazione standard di PowerPoint</vt:lpstr>
      <vt:lpstr>Presentazione standard di PowerPoint</vt:lpstr>
      <vt:lpstr>Presentazione standard di PowerPoint</vt:lpstr>
      <vt:lpstr>La Chiesa d’Inghilterra alla morte di Enrico VIII</vt:lpstr>
      <vt:lpstr>Edoardo VI (n. 1537, 1547-1553)</vt:lpstr>
      <vt:lpstr>Dallo scisma alla riforma</vt:lpstr>
      <vt:lpstr>I Quarantadue Articoli</vt:lpstr>
      <vt:lpstr>Presentazione standard di PowerPoint</vt:lpstr>
      <vt:lpstr>Maria la Cattolica (n. 1516, 1553-1558)</vt:lpstr>
      <vt:lpstr>“Bloody Mary”</vt:lpstr>
      <vt:lpstr>Elisabetta I (n. 1533, 1558-1603)</vt:lpstr>
      <vt:lpstr>L’affermazione definitiva della Riforma</vt:lpstr>
      <vt:lpstr>l’ “Elizabethan Settlement”</vt:lpstr>
      <vt:lpstr>La persecuzione dei cattolici inglesi</vt:lpstr>
      <vt:lpstr>I missionari in Inghilterra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Fabio Besostri</dc:creator>
  <cp:lastModifiedBy>Fabio Besostri</cp:lastModifiedBy>
  <cp:revision>5</cp:revision>
  <dcterms:created xsi:type="dcterms:W3CDTF">2025-04-04T09:49:41Z</dcterms:created>
  <dcterms:modified xsi:type="dcterms:W3CDTF">2025-12-19T14:44:30Z</dcterms:modified>
</cp:coreProperties>
</file>